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0" r:id="rId1"/>
  </p:sldMasterIdLst>
  <p:notesMasterIdLst>
    <p:notesMasterId r:id="rId94"/>
  </p:notesMasterIdLst>
  <p:handoutMasterIdLst>
    <p:handoutMasterId r:id="rId95"/>
  </p:handoutMasterIdLst>
  <p:sldIdLst>
    <p:sldId id="505" r:id="rId2"/>
    <p:sldId id="419" r:id="rId3"/>
    <p:sldId id="420" r:id="rId4"/>
    <p:sldId id="477" r:id="rId5"/>
    <p:sldId id="478" r:id="rId6"/>
    <p:sldId id="421" r:id="rId7"/>
    <p:sldId id="479" r:id="rId8"/>
    <p:sldId id="423" r:id="rId9"/>
    <p:sldId id="480" r:id="rId10"/>
    <p:sldId id="422" r:id="rId11"/>
    <p:sldId id="424" r:id="rId12"/>
    <p:sldId id="426" r:id="rId13"/>
    <p:sldId id="425" r:id="rId14"/>
    <p:sldId id="304" r:id="rId15"/>
    <p:sldId id="305" r:id="rId16"/>
    <p:sldId id="306" r:id="rId17"/>
    <p:sldId id="307" r:id="rId18"/>
    <p:sldId id="313" r:id="rId19"/>
    <p:sldId id="432" r:id="rId20"/>
    <p:sldId id="433" r:id="rId21"/>
    <p:sldId id="481" r:id="rId22"/>
    <p:sldId id="308" r:id="rId23"/>
    <p:sldId id="482" r:id="rId24"/>
    <p:sldId id="485" r:id="rId25"/>
    <p:sldId id="483" r:id="rId26"/>
    <p:sldId id="484" r:id="rId27"/>
    <p:sldId id="507" r:id="rId28"/>
    <p:sldId id="508" r:id="rId29"/>
    <p:sldId id="509" r:id="rId30"/>
    <p:sldId id="540" r:id="rId31"/>
    <p:sldId id="541" r:id="rId32"/>
    <p:sldId id="542" r:id="rId33"/>
    <p:sldId id="513" r:id="rId34"/>
    <p:sldId id="564" r:id="rId35"/>
    <p:sldId id="596" r:id="rId36"/>
    <p:sldId id="597" r:id="rId37"/>
    <p:sldId id="604" r:id="rId38"/>
    <p:sldId id="598" r:id="rId39"/>
    <p:sldId id="599" r:id="rId40"/>
    <p:sldId id="600" r:id="rId41"/>
    <p:sldId id="601" r:id="rId42"/>
    <p:sldId id="430" r:id="rId43"/>
    <p:sldId id="527" r:id="rId44"/>
    <p:sldId id="495" r:id="rId45"/>
    <p:sldId id="565" r:id="rId46"/>
    <p:sldId id="566" r:id="rId47"/>
    <p:sldId id="457" r:id="rId48"/>
    <p:sldId id="567" r:id="rId49"/>
    <p:sldId id="551" r:id="rId50"/>
    <p:sldId id="552" r:id="rId51"/>
    <p:sldId id="553" r:id="rId52"/>
    <p:sldId id="554" r:id="rId53"/>
    <p:sldId id="555" r:id="rId54"/>
    <p:sldId id="556" r:id="rId55"/>
    <p:sldId id="557" r:id="rId56"/>
    <p:sldId id="558" r:id="rId57"/>
    <p:sldId id="559" r:id="rId58"/>
    <p:sldId id="560" r:id="rId59"/>
    <p:sldId id="561" r:id="rId60"/>
    <p:sldId id="562" r:id="rId61"/>
    <p:sldId id="563" r:id="rId62"/>
    <p:sldId id="528" r:id="rId63"/>
    <p:sldId id="576" r:id="rId64"/>
    <p:sldId id="577" r:id="rId65"/>
    <p:sldId id="578" r:id="rId66"/>
    <p:sldId id="494" r:id="rId67"/>
    <p:sldId id="579" r:id="rId68"/>
    <p:sldId id="580" r:id="rId69"/>
    <p:sldId id="581" r:id="rId70"/>
    <p:sldId id="582" r:id="rId71"/>
    <p:sldId id="583" r:id="rId72"/>
    <p:sldId id="584" r:id="rId73"/>
    <p:sldId id="585" r:id="rId74"/>
    <p:sldId id="586" r:id="rId75"/>
    <p:sldId id="605" r:id="rId76"/>
    <p:sldId id="318" r:id="rId77"/>
    <p:sldId id="319" r:id="rId78"/>
    <p:sldId id="320" r:id="rId79"/>
    <p:sldId id="321" r:id="rId80"/>
    <p:sldId id="587" r:id="rId81"/>
    <p:sldId id="588" r:id="rId82"/>
    <p:sldId id="455" r:id="rId83"/>
    <p:sldId id="589" r:id="rId84"/>
    <p:sldId id="590" r:id="rId85"/>
    <p:sldId id="591" r:id="rId86"/>
    <p:sldId id="592" r:id="rId87"/>
    <p:sldId id="593" r:id="rId88"/>
    <p:sldId id="594" r:id="rId89"/>
    <p:sldId id="595" r:id="rId90"/>
    <p:sldId id="506" r:id="rId91"/>
    <p:sldId id="417" r:id="rId92"/>
    <p:sldId id="504" r:id="rId93"/>
  </p:sldIdLst>
  <p:sldSz cx="9144000" cy="6858000" type="screen4x3"/>
  <p:notesSz cx="9601200" cy="7315200"/>
  <p:embeddedFontLst>
    <p:embeddedFont>
      <p:font typeface="GE Inspira" pitchFamily="34" charset="0"/>
      <p:regular r:id="rId96"/>
      <p:bold r:id="rId97"/>
      <p:italic r:id="rId98"/>
      <p:boldItalic r:id="rId99"/>
    </p:embeddedFont>
    <p:embeddedFont>
      <p:font typeface="Helvetica" charset="0"/>
      <p:regular r:id="rId100"/>
      <p:bold r:id="rId101"/>
      <p:italic r:id="rId102"/>
      <p:boldItalic r:id="rId103"/>
    </p:embeddedFont>
    <p:embeddedFont>
      <p:font typeface="Times" pitchFamily="18" charset="0"/>
      <p:regular r:id="rId104"/>
      <p:bold r:id="rId105"/>
      <p:italic r:id="rId106"/>
      <p:boldItalic r:id="rId107"/>
    </p:embeddedFont>
    <p:embeddedFont>
      <p:font typeface="GEsansCon57" pitchFamily="2" charset="0"/>
      <p:regular r:id="rId108"/>
      <p:bold r:id="rId109"/>
      <p:italic r:id="rId110"/>
      <p:boldItalic r:id="rId111"/>
    </p:embeddedFont>
  </p:embeddedFontLst>
  <p:defaultTextStyle>
    <a:defPPr>
      <a:defRPr lang="en-US"/>
    </a:defPPr>
    <a:lvl1pPr algn="l" rtl="0" eaLnBrk="0" fontAlgn="base" hangingPunct="0">
      <a:spcBef>
        <a:spcPct val="0"/>
      </a:spcBef>
      <a:spcAft>
        <a:spcPct val="0"/>
      </a:spcAft>
      <a:defRPr sz="3200" kern="1200">
        <a:solidFill>
          <a:schemeClr val="tx1"/>
        </a:solidFill>
        <a:latin typeface="GE Inspira" pitchFamily="34" charset="0"/>
        <a:ea typeface="+mn-ea"/>
        <a:cs typeface="+mn-cs"/>
      </a:defRPr>
    </a:lvl1pPr>
    <a:lvl2pPr marL="457200" algn="l" rtl="0" eaLnBrk="0" fontAlgn="base" hangingPunct="0">
      <a:spcBef>
        <a:spcPct val="0"/>
      </a:spcBef>
      <a:spcAft>
        <a:spcPct val="0"/>
      </a:spcAft>
      <a:defRPr sz="3200" kern="1200">
        <a:solidFill>
          <a:schemeClr val="tx1"/>
        </a:solidFill>
        <a:latin typeface="GE Inspira" pitchFamily="34" charset="0"/>
        <a:ea typeface="+mn-ea"/>
        <a:cs typeface="+mn-cs"/>
      </a:defRPr>
    </a:lvl2pPr>
    <a:lvl3pPr marL="914400" algn="l" rtl="0" eaLnBrk="0" fontAlgn="base" hangingPunct="0">
      <a:spcBef>
        <a:spcPct val="0"/>
      </a:spcBef>
      <a:spcAft>
        <a:spcPct val="0"/>
      </a:spcAft>
      <a:defRPr sz="3200" kern="1200">
        <a:solidFill>
          <a:schemeClr val="tx1"/>
        </a:solidFill>
        <a:latin typeface="GE Inspira"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GE Inspira"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GE Inspira" pitchFamily="34" charset="0"/>
        <a:ea typeface="+mn-ea"/>
        <a:cs typeface="+mn-cs"/>
      </a:defRPr>
    </a:lvl5pPr>
    <a:lvl6pPr marL="2286000" algn="l" defTabSz="914400" rtl="0" eaLnBrk="1" latinLnBrk="0" hangingPunct="1">
      <a:defRPr sz="3200" kern="1200">
        <a:solidFill>
          <a:schemeClr val="tx1"/>
        </a:solidFill>
        <a:latin typeface="GE Inspira" pitchFamily="34" charset="0"/>
        <a:ea typeface="+mn-ea"/>
        <a:cs typeface="+mn-cs"/>
      </a:defRPr>
    </a:lvl6pPr>
    <a:lvl7pPr marL="2743200" algn="l" defTabSz="914400" rtl="0" eaLnBrk="1" latinLnBrk="0" hangingPunct="1">
      <a:defRPr sz="3200" kern="1200">
        <a:solidFill>
          <a:schemeClr val="tx1"/>
        </a:solidFill>
        <a:latin typeface="GE Inspira" pitchFamily="34" charset="0"/>
        <a:ea typeface="+mn-ea"/>
        <a:cs typeface="+mn-cs"/>
      </a:defRPr>
    </a:lvl7pPr>
    <a:lvl8pPr marL="3200400" algn="l" defTabSz="914400" rtl="0" eaLnBrk="1" latinLnBrk="0" hangingPunct="1">
      <a:defRPr sz="3200" kern="1200">
        <a:solidFill>
          <a:schemeClr val="tx1"/>
        </a:solidFill>
        <a:latin typeface="GE Inspira" pitchFamily="34" charset="0"/>
        <a:ea typeface="+mn-ea"/>
        <a:cs typeface="+mn-cs"/>
      </a:defRPr>
    </a:lvl8pPr>
    <a:lvl9pPr marL="3657600" algn="l" defTabSz="914400" rtl="0" eaLnBrk="1" latinLnBrk="0" hangingPunct="1">
      <a:defRPr sz="3200" kern="1200">
        <a:solidFill>
          <a:schemeClr val="tx1"/>
        </a:solidFill>
        <a:latin typeface="GE Inspir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EAEAEA"/>
    <a:srgbClr val="009900"/>
    <a:srgbClr val="FFFF66"/>
    <a:srgbClr val="66FF33"/>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356" autoAdjust="0"/>
    <p:restoredTop sz="94088" autoAdjust="0"/>
  </p:normalViewPr>
  <p:slideViewPr>
    <p:cSldViewPr>
      <p:cViewPr>
        <p:scale>
          <a:sx n="75" d="100"/>
          <a:sy n="75" d="100"/>
        </p:scale>
        <p:origin x="-2622" y="-7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9496"/>
    </p:cViewPr>
  </p:sorterViewPr>
  <p:notesViewPr>
    <p:cSldViewPr>
      <p:cViewPr>
        <p:scale>
          <a:sx n="100" d="100"/>
          <a:sy n="100" d="100"/>
        </p:scale>
        <p:origin x="-102" y="978"/>
      </p:cViewPr>
      <p:guideLst>
        <p:guide orient="horz" pos="2303"/>
        <p:guide pos="3023"/>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font" Target="fonts/font1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7.fntdata"/><Relationship Id="rId110" Type="http://schemas.openxmlformats.org/officeDocument/2006/relationships/font" Target="fonts/font15.fntdata"/><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5.fntdata"/><Relationship Id="rId105" Type="http://schemas.openxmlformats.org/officeDocument/2006/relationships/font" Target="fonts/font10.fntdata"/><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8.fntdata"/><Relationship Id="rId108"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1.fntdata"/><Relationship Id="rId11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11.fntdata"/><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font" Target="fonts/font4.fntdata"/><Relationship Id="rId10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4.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 Id="rId104"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5" Type="http://schemas.openxmlformats.org/officeDocument/2006/relationships/image" Target="../media/image23.wmf"/><Relationship Id="rId4"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2.jpe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4" Type="http://schemas.openxmlformats.org/officeDocument/2006/relationships/image" Target="../media/image58.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 Id="rId5" Type="http://schemas.openxmlformats.org/officeDocument/2006/relationships/image" Target="../media/image70.wmf"/><Relationship Id="rId4" Type="http://schemas.openxmlformats.org/officeDocument/2006/relationships/image" Target="../media/image69.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 Id="rId6" Type="http://schemas.openxmlformats.org/officeDocument/2006/relationships/image" Target="../media/image77.wmf"/><Relationship Id="rId5" Type="http://schemas.openxmlformats.org/officeDocument/2006/relationships/image" Target="../media/image76.wmf"/><Relationship Id="rId4" Type="http://schemas.openxmlformats.org/officeDocument/2006/relationships/image" Target="../media/image75.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1.wmf"/><Relationship Id="rId1" Type="http://schemas.openxmlformats.org/officeDocument/2006/relationships/image" Target="../media/image79.wmf"/><Relationship Id="rId4" Type="http://schemas.openxmlformats.org/officeDocument/2006/relationships/image" Target="../media/image84.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90.jpe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hdr" sz="quarter"/>
          </p:nvPr>
        </p:nvSpPr>
        <p:spPr bwMode="auto">
          <a:xfrm>
            <a:off x="0" y="0"/>
            <a:ext cx="4160838" cy="365125"/>
          </a:xfrm>
          <a:prstGeom prst="rect">
            <a:avLst/>
          </a:prstGeom>
          <a:noFill/>
          <a:ln w="9525">
            <a:noFill/>
            <a:miter lim="800000"/>
            <a:headEnd/>
            <a:tailEnd/>
          </a:ln>
          <a:effectLst/>
        </p:spPr>
        <p:txBody>
          <a:bodyPr vert="horz" wrap="square" lIns="96651" tIns="48325" rIns="96651" bIns="48325" numCol="1" anchor="t" anchorCtr="0" compatLnSpc="1">
            <a:prstTxWarp prst="textNoShape">
              <a:avLst/>
            </a:prstTxWarp>
          </a:bodyPr>
          <a:lstStyle>
            <a:lvl1pPr defTabSz="965200">
              <a:defRPr sz="1200">
                <a:latin typeface="Arial" pitchFamily="34" charset="0"/>
              </a:defRPr>
            </a:lvl1pPr>
          </a:lstStyle>
          <a:p>
            <a:endParaRPr lang="en-US"/>
          </a:p>
        </p:txBody>
      </p:sp>
      <p:sp>
        <p:nvSpPr>
          <p:cNvPr id="163843" name="Rectangle 3"/>
          <p:cNvSpPr>
            <a:spLocks noGrp="1" noChangeArrowheads="1"/>
          </p:cNvSpPr>
          <p:nvPr>
            <p:ph type="dt" sz="quarter" idx="1"/>
          </p:nvPr>
        </p:nvSpPr>
        <p:spPr bwMode="auto">
          <a:xfrm>
            <a:off x="5440363" y="0"/>
            <a:ext cx="4160837" cy="365125"/>
          </a:xfrm>
          <a:prstGeom prst="rect">
            <a:avLst/>
          </a:prstGeom>
          <a:noFill/>
          <a:ln w="9525">
            <a:noFill/>
            <a:miter lim="800000"/>
            <a:headEnd/>
            <a:tailEnd/>
          </a:ln>
          <a:effectLst/>
        </p:spPr>
        <p:txBody>
          <a:bodyPr vert="horz" wrap="square" lIns="96651" tIns="48325" rIns="96651" bIns="48325" numCol="1" anchor="t" anchorCtr="0" compatLnSpc="1">
            <a:prstTxWarp prst="textNoShape">
              <a:avLst/>
            </a:prstTxWarp>
          </a:bodyPr>
          <a:lstStyle>
            <a:lvl1pPr algn="r" defTabSz="965200">
              <a:defRPr sz="1200">
                <a:latin typeface="Arial" pitchFamily="34" charset="0"/>
              </a:defRPr>
            </a:lvl1pPr>
          </a:lstStyle>
          <a:p>
            <a:endParaRPr lang="en-US"/>
          </a:p>
        </p:txBody>
      </p:sp>
      <p:sp>
        <p:nvSpPr>
          <p:cNvPr id="163844" name="Rectangle 4"/>
          <p:cNvSpPr>
            <a:spLocks noGrp="1" noChangeArrowheads="1"/>
          </p:cNvSpPr>
          <p:nvPr>
            <p:ph type="ftr" sz="quarter" idx="2"/>
          </p:nvPr>
        </p:nvSpPr>
        <p:spPr bwMode="auto">
          <a:xfrm>
            <a:off x="0" y="6950075"/>
            <a:ext cx="4160838" cy="365125"/>
          </a:xfrm>
          <a:prstGeom prst="rect">
            <a:avLst/>
          </a:prstGeom>
          <a:noFill/>
          <a:ln w="9525">
            <a:noFill/>
            <a:miter lim="800000"/>
            <a:headEnd/>
            <a:tailEnd/>
          </a:ln>
          <a:effectLst/>
        </p:spPr>
        <p:txBody>
          <a:bodyPr vert="horz" wrap="square" lIns="96651" tIns="48325" rIns="96651" bIns="48325" numCol="1" anchor="b" anchorCtr="0" compatLnSpc="1">
            <a:prstTxWarp prst="textNoShape">
              <a:avLst/>
            </a:prstTxWarp>
          </a:bodyPr>
          <a:lstStyle>
            <a:lvl1pPr defTabSz="965200">
              <a:defRPr sz="1200">
                <a:latin typeface="Arial" pitchFamily="34" charset="0"/>
              </a:defRPr>
            </a:lvl1pPr>
          </a:lstStyle>
          <a:p>
            <a:endParaRPr lang="en-US"/>
          </a:p>
        </p:txBody>
      </p:sp>
      <p:sp>
        <p:nvSpPr>
          <p:cNvPr id="163845" name="Rectangle 5"/>
          <p:cNvSpPr>
            <a:spLocks noGrp="1" noChangeArrowheads="1"/>
          </p:cNvSpPr>
          <p:nvPr>
            <p:ph type="sldNum" sz="quarter" idx="3"/>
          </p:nvPr>
        </p:nvSpPr>
        <p:spPr bwMode="auto">
          <a:xfrm>
            <a:off x="5440363" y="6950075"/>
            <a:ext cx="4160837" cy="365125"/>
          </a:xfrm>
          <a:prstGeom prst="rect">
            <a:avLst/>
          </a:prstGeom>
          <a:noFill/>
          <a:ln w="9525">
            <a:noFill/>
            <a:miter lim="800000"/>
            <a:headEnd/>
            <a:tailEnd/>
          </a:ln>
          <a:effectLst/>
        </p:spPr>
        <p:txBody>
          <a:bodyPr vert="horz" wrap="square" lIns="96651" tIns="48325" rIns="96651" bIns="48325" numCol="1" anchor="b" anchorCtr="0" compatLnSpc="1">
            <a:prstTxWarp prst="textNoShape">
              <a:avLst/>
            </a:prstTxWarp>
          </a:bodyPr>
          <a:lstStyle>
            <a:lvl1pPr algn="r" defTabSz="965200">
              <a:defRPr sz="1200">
                <a:latin typeface="Arial" pitchFamily="34" charset="0"/>
              </a:defRPr>
            </a:lvl1pPr>
          </a:lstStyle>
          <a:p>
            <a:fld id="{F42792DB-25A2-4AC6-A445-88FBE0F7CA1A}" type="slidenum">
              <a:rPr lang="en-US"/>
              <a:pPr/>
              <a:t>‹Nº›</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4160838" cy="365125"/>
          </a:xfrm>
          <a:prstGeom prst="rect">
            <a:avLst/>
          </a:prstGeom>
          <a:noFill/>
          <a:ln w="9525">
            <a:noFill/>
            <a:miter lim="800000"/>
            <a:headEnd/>
            <a:tailEnd/>
          </a:ln>
          <a:effectLst/>
        </p:spPr>
        <p:txBody>
          <a:bodyPr vert="horz" wrap="square" lIns="96651" tIns="48325" rIns="96651" bIns="48325" numCol="1" anchor="t" anchorCtr="0" compatLnSpc="1">
            <a:prstTxWarp prst="textNoShape">
              <a:avLst/>
            </a:prstTxWarp>
          </a:bodyPr>
          <a:lstStyle>
            <a:lvl1pPr defTabSz="965200">
              <a:defRPr sz="1200">
                <a:latin typeface="Arial" pitchFamily="34" charset="0"/>
              </a:defRPr>
            </a:lvl1pPr>
          </a:lstStyle>
          <a:p>
            <a:endParaRPr lang="en-US"/>
          </a:p>
        </p:txBody>
      </p:sp>
      <p:sp>
        <p:nvSpPr>
          <p:cNvPr id="7171" name="Rectangle 3"/>
          <p:cNvSpPr>
            <a:spLocks noGrp="1" noChangeArrowheads="1"/>
          </p:cNvSpPr>
          <p:nvPr>
            <p:ph type="dt" idx="1"/>
          </p:nvPr>
        </p:nvSpPr>
        <p:spPr bwMode="auto">
          <a:xfrm>
            <a:off x="5440363" y="0"/>
            <a:ext cx="4160837" cy="365125"/>
          </a:xfrm>
          <a:prstGeom prst="rect">
            <a:avLst/>
          </a:prstGeom>
          <a:noFill/>
          <a:ln w="9525">
            <a:noFill/>
            <a:miter lim="800000"/>
            <a:headEnd/>
            <a:tailEnd/>
          </a:ln>
          <a:effectLst/>
        </p:spPr>
        <p:txBody>
          <a:bodyPr vert="horz" wrap="square" lIns="96651" tIns="48325" rIns="96651" bIns="48325" numCol="1" anchor="t" anchorCtr="0" compatLnSpc="1">
            <a:prstTxWarp prst="textNoShape">
              <a:avLst/>
            </a:prstTxWarp>
          </a:bodyPr>
          <a:lstStyle>
            <a:lvl1pPr algn="r" defTabSz="965200">
              <a:defRPr sz="1200">
                <a:latin typeface="Arial" pitchFamily="34" charset="0"/>
              </a:defRPr>
            </a:lvl1pPr>
          </a:lstStyle>
          <a:p>
            <a:endParaRPr lang="en-US"/>
          </a:p>
        </p:txBody>
      </p:sp>
      <p:sp>
        <p:nvSpPr>
          <p:cNvPr id="7172" name="Rectangle 4"/>
          <p:cNvSpPr>
            <a:spLocks noGrp="1" noRot="1" noChangeAspect="1" noChangeArrowheads="1" noTextEdit="1"/>
          </p:cNvSpPr>
          <p:nvPr>
            <p:ph type="sldImg" idx="2"/>
          </p:nvPr>
        </p:nvSpPr>
        <p:spPr bwMode="auto">
          <a:xfrm>
            <a:off x="1722438" y="547688"/>
            <a:ext cx="5856287" cy="4392612"/>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709613" y="4940300"/>
            <a:ext cx="7881937" cy="1827213"/>
          </a:xfrm>
          <a:prstGeom prst="rect">
            <a:avLst/>
          </a:prstGeom>
          <a:noFill/>
          <a:ln w="9525">
            <a:noFill/>
            <a:miter lim="800000"/>
            <a:headEnd/>
            <a:tailEnd/>
          </a:ln>
          <a:effectLst/>
        </p:spPr>
        <p:txBody>
          <a:bodyPr vert="horz" wrap="square" lIns="96651" tIns="48325" rIns="96651" bIns="4832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6950075"/>
            <a:ext cx="4160838" cy="365125"/>
          </a:xfrm>
          <a:prstGeom prst="rect">
            <a:avLst/>
          </a:prstGeom>
          <a:noFill/>
          <a:ln w="9525">
            <a:noFill/>
            <a:miter lim="800000"/>
            <a:headEnd/>
            <a:tailEnd/>
          </a:ln>
          <a:effectLst/>
        </p:spPr>
        <p:txBody>
          <a:bodyPr vert="horz" wrap="square" lIns="96651" tIns="48325" rIns="96651" bIns="48325" numCol="1" anchor="b" anchorCtr="0" compatLnSpc="1">
            <a:prstTxWarp prst="textNoShape">
              <a:avLst/>
            </a:prstTxWarp>
          </a:bodyPr>
          <a:lstStyle>
            <a:lvl1pPr defTabSz="965200">
              <a:defRPr sz="1200">
                <a:latin typeface="Arial" pitchFamily="34" charset="0"/>
              </a:defRPr>
            </a:lvl1pPr>
          </a:lstStyle>
          <a:p>
            <a:endParaRPr lang="en-US"/>
          </a:p>
        </p:txBody>
      </p:sp>
      <p:sp>
        <p:nvSpPr>
          <p:cNvPr id="7175" name="Rectangle 7"/>
          <p:cNvSpPr>
            <a:spLocks noGrp="1" noChangeArrowheads="1"/>
          </p:cNvSpPr>
          <p:nvPr>
            <p:ph type="sldNum" sz="quarter" idx="5"/>
          </p:nvPr>
        </p:nvSpPr>
        <p:spPr bwMode="auto">
          <a:xfrm>
            <a:off x="5440363" y="6950075"/>
            <a:ext cx="4160837" cy="365125"/>
          </a:xfrm>
          <a:prstGeom prst="rect">
            <a:avLst/>
          </a:prstGeom>
          <a:noFill/>
          <a:ln w="9525">
            <a:noFill/>
            <a:miter lim="800000"/>
            <a:headEnd/>
            <a:tailEnd/>
          </a:ln>
          <a:effectLst/>
        </p:spPr>
        <p:txBody>
          <a:bodyPr vert="horz" wrap="square" lIns="96651" tIns="48325" rIns="96651" bIns="48325" numCol="1" anchor="b" anchorCtr="0" compatLnSpc="1">
            <a:prstTxWarp prst="textNoShape">
              <a:avLst/>
            </a:prstTxWarp>
          </a:bodyPr>
          <a:lstStyle>
            <a:lvl1pPr algn="r" defTabSz="965200">
              <a:defRPr sz="1200">
                <a:latin typeface="Arial" pitchFamily="34" charset="0"/>
              </a:defRPr>
            </a:lvl1pPr>
          </a:lstStyle>
          <a:p>
            <a:fld id="{3CE96808-90AE-4B67-B0F8-457977DB317A}" type="slidenum">
              <a:rPr lang="en-US"/>
              <a:pPr/>
              <a:t>‹Nº›</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pitchFamily="34" charset="0"/>
        <a:ea typeface="+mn-ea"/>
        <a:cs typeface="+mn-cs"/>
      </a:defRPr>
    </a:lvl1pPr>
    <a:lvl2pPr marL="457200" algn="l" rtl="0" fontAlgn="base">
      <a:spcBef>
        <a:spcPct val="30000"/>
      </a:spcBef>
      <a:spcAft>
        <a:spcPct val="0"/>
      </a:spcAft>
      <a:defRPr sz="1000" kern="1200">
        <a:solidFill>
          <a:schemeClr val="tx1"/>
        </a:solidFill>
        <a:latin typeface="Arial" pitchFamily="34" charset="0"/>
        <a:ea typeface="+mn-ea"/>
        <a:cs typeface="+mn-cs"/>
      </a:defRPr>
    </a:lvl2pPr>
    <a:lvl3pPr marL="914400" algn="l" rtl="0" fontAlgn="base">
      <a:spcBef>
        <a:spcPct val="30000"/>
      </a:spcBef>
      <a:spcAft>
        <a:spcPct val="0"/>
      </a:spcAft>
      <a:defRPr sz="1000" kern="1200">
        <a:solidFill>
          <a:schemeClr val="tx1"/>
        </a:solidFill>
        <a:latin typeface="Arial" pitchFamily="34" charset="0"/>
        <a:ea typeface="+mn-ea"/>
        <a:cs typeface="+mn-cs"/>
      </a:defRPr>
    </a:lvl3pPr>
    <a:lvl4pPr marL="1371600" algn="l" rtl="0" fontAlgn="base">
      <a:spcBef>
        <a:spcPct val="30000"/>
      </a:spcBef>
      <a:spcAft>
        <a:spcPct val="0"/>
      </a:spcAft>
      <a:defRPr sz="1000" kern="1200">
        <a:solidFill>
          <a:schemeClr val="tx1"/>
        </a:solidFill>
        <a:latin typeface="Arial" pitchFamily="34" charset="0"/>
        <a:ea typeface="+mn-ea"/>
        <a:cs typeface="+mn-cs"/>
      </a:defRPr>
    </a:lvl4pPr>
    <a:lvl5pPr marL="1828800" algn="l" rtl="0" fontAlgn="base">
      <a:spcBef>
        <a:spcPct val="30000"/>
      </a:spcBef>
      <a:spcAft>
        <a:spcPct val="0"/>
      </a:spcAft>
      <a:defRPr sz="10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79BAAC-4521-48AD-8587-0D027573172E}" type="slidenum">
              <a:rPr lang="en-US"/>
              <a:pPr/>
              <a:t>2</a:t>
            </a:fld>
            <a:endParaRPr lang="en-US"/>
          </a:p>
        </p:txBody>
      </p:sp>
      <p:sp>
        <p:nvSpPr>
          <p:cNvPr id="353282" name="Rectangle 2"/>
          <p:cNvSpPr>
            <a:spLocks noGrp="1" noRot="1" noChangeAspect="1" noChangeArrowheads="1" noTextEdit="1"/>
          </p:cNvSpPr>
          <p:nvPr>
            <p:ph type="sldImg"/>
          </p:nvPr>
        </p:nvSpPr>
        <p:spPr>
          <a:ln/>
        </p:spPr>
      </p:sp>
      <p:sp>
        <p:nvSpPr>
          <p:cNvPr id="353283"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BA6285-7B61-4035-BF1C-AB0B2F537A05}" type="slidenum">
              <a:rPr lang="en-US"/>
              <a:pPr/>
              <a:t>3</a:t>
            </a:fld>
            <a:endParaRPr lang="en-US"/>
          </a:p>
        </p:txBody>
      </p:sp>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3E30DF-BC30-4117-AA46-8158ACCDB5A5}" type="slidenum">
              <a:rPr lang="en-US"/>
              <a:pPr/>
              <a:t>4</a:t>
            </a:fld>
            <a:endParaRPr lang="en-US"/>
          </a:p>
        </p:txBody>
      </p:sp>
      <p:sp>
        <p:nvSpPr>
          <p:cNvPr id="377858" name="Rectangle 2"/>
          <p:cNvSpPr>
            <a:spLocks noGrp="1" noRot="1" noChangeAspect="1" noChangeArrowheads="1" noTextEdit="1"/>
          </p:cNvSpPr>
          <p:nvPr>
            <p:ph type="sldImg"/>
          </p:nvPr>
        </p:nvSpPr>
        <p:spPr>
          <a:ln/>
        </p:spPr>
      </p:sp>
      <p:sp>
        <p:nvSpPr>
          <p:cNvPr id="377859"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6C294-AB82-40A5-B098-EDFD7393CB1E}" type="slidenum">
              <a:rPr lang="en-US"/>
              <a:pPr/>
              <a:t>5</a:t>
            </a:fld>
            <a:endParaRPr lang="en-US"/>
          </a:p>
        </p:txBody>
      </p:sp>
      <p:sp>
        <p:nvSpPr>
          <p:cNvPr id="379906" name="Rectangle 2"/>
          <p:cNvSpPr>
            <a:spLocks noGrp="1" noRot="1" noChangeAspect="1" noChangeArrowheads="1" noTextEdit="1"/>
          </p:cNvSpPr>
          <p:nvPr>
            <p:ph type="sldImg"/>
          </p:nvPr>
        </p:nvSpPr>
        <p:spPr>
          <a:ln/>
        </p:spPr>
      </p:sp>
      <p:sp>
        <p:nvSpPr>
          <p:cNvPr id="379907"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BACF1B-B319-48D4-8CF4-8CEE3BC1A5BF}" type="slidenum">
              <a:rPr lang="en-US"/>
              <a:pPr/>
              <a:t>6</a:t>
            </a:fld>
            <a:endParaRPr lang="en-US"/>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110F8B-7D59-41D0-80F5-7ED531797299}" type="slidenum">
              <a:rPr lang="en-US"/>
              <a:pPr/>
              <a:t>7</a:t>
            </a:fld>
            <a:endParaRPr lang="en-US"/>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7EDE4F-3F68-404A-A393-9D74C5C10BDC}" type="slidenum">
              <a:rPr lang="en-US"/>
              <a:pPr/>
              <a:t>8</a:t>
            </a:fld>
            <a:endParaRPr lang="en-US"/>
          </a:p>
        </p:txBody>
      </p:sp>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48A81-7B17-4319-8FEB-54A110272F31}" type="slidenum">
              <a:rPr lang="en-US"/>
              <a:pPr/>
              <a:t>9</a:t>
            </a:fld>
            <a:endParaRPr lang="en-US"/>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B9A59D-97C0-49F6-B6EF-9D6DD9196D42}" type="slidenum">
              <a:rPr lang="en-US"/>
              <a:pPr/>
              <a:t>10</a:t>
            </a:fld>
            <a:endParaRPr lang="en-US"/>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6424A5-1777-4F04-97C7-2FF733A24110}" type="slidenum">
              <a:rPr lang="en-US"/>
              <a:pPr/>
              <a:t>11</a:t>
            </a:fld>
            <a:endParaRPr lang="en-US"/>
          </a:p>
        </p:txBody>
      </p:sp>
      <p:sp>
        <p:nvSpPr>
          <p:cNvPr id="358402" name="Rectangle 2"/>
          <p:cNvSpPr>
            <a:spLocks noGrp="1" noRot="1" noChangeAspect="1" noChangeArrowheads="1" noTextEdit="1"/>
          </p:cNvSpPr>
          <p:nvPr>
            <p:ph type="sldImg"/>
          </p:nvPr>
        </p:nvSpPr>
        <p:spPr>
          <a:ln/>
        </p:spPr>
      </p:sp>
      <p:sp>
        <p:nvSpPr>
          <p:cNvPr id="358403"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50BF45-72F8-43DA-8F3C-FAD933D01903}" type="slidenum">
              <a:rPr lang="en-US"/>
              <a:pPr/>
              <a:t>12</a:t>
            </a:fld>
            <a:endParaRPr lang="en-US"/>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2EB8C9-B18F-4D45-94D3-ECEA594EA0CC}" type="slidenum">
              <a:rPr lang="en-US"/>
              <a:pPr/>
              <a:t>13</a:t>
            </a:fld>
            <a:endParaRPr lang="en-US"/>
          </a:p>
        </p:txBody>
      </p:sp>
      <p:sp>
        <p:nvSpPr>
          <p:cNvPr id="360450" name="Rectangle 2"/>
          <p:cNvSpPr>
            <a:spLocks noGrp="1" noRot="1" noChangeAspect="1" noChangeArrowheads="1" noTextEdit="1"/>
          </p:cNvSpPr>
          <p:nvPr>
            <p:ph type="sldImg"/>
          </p:nvPr>
        </p:nvSpPr>
        <p:spPr>
          <a:ln/>
        </p:spPr>
      </p:sp>
      <p:sp>
        <p:nvSpPr>
          <p:cNvPr id="360451"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AE4FCD-40EC-4723-9B9F-E8970B00511F}" type="slidenum">
              <a:rPr lang="en-US"/>
              <a:pPr/>
              <a:t>14</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pPr algn="l" rtl="0"/>
            <a:r>
              <a:rPr lang="en-US" dirty="0">
                <a:cs typeface="Times New Roman" pitchFamily="18" charset="0"/>
              </a:rPr>
              <a:t>La </a:t>
            </a:r>
            <a:r>
              <a:rPr lang="en-US" dirty="0" err="1">
                <a:cs typeface="Times New Roman" pitchFamily="18" charset="0"/>
              </a:rPr>
              <a:t>protección</a:t>
            </a:r>
            <a:r>
              <a:rPr lang="en-US" dirty="0">
                <a:cs typeface="Times New Roman" pitchFamily="18" charset="0"/>
              </a:rPr>
              <a:t> de </a:t>
            </a:r>
            <a:r>
              <a:rPr lang="en-US" dirty="0" err="1">
                <a:cs typeface="Times New Roman" pitchFamily="18" charset="0"/>
              </a:rPr>
              <a:t>las</a:t>
            </a:r>
            <a:r>
              <a:rPr lang="en-US" dirty="0">
                <a:cs typeface="Times New Roman" pitchFamily="18" charset="0"/>
              </a:rPr>
              <a:t> barras </a:t>
            </a:r>
            <a:r>
              <a:rPr lang="en-US" dirty="0" err="1">
                <a:cs typeface="Times New Roman" pitchFamily="18" charset="0"/>
              </a:rPr>
              <a:t>colectoras</a:t>
            </a:r>
            <a:r>
              <a:rPr lang="en-US" dirty="0">
                <a:cs typeface="Times New Roman" pitchFamily="18" charset="0"/>
              </a:rPr>
              <a:t> del </a:t>
            </a:r>
            <a:r>
              <a:rPr lang="en-US" dirty="0" err="1">
                <a:cs typeface="Times New Roman" pitchFamily="18" charset="0"/>
              </a:rPr>
              <a:t>sistema</a:t>
            </a:r>
            <a:r>
              <a:rPr lang="en-US" dirty="0">
                <a:cs typeface="Times New Roman" pitchFamily="18" charset="0"/>
              </a:rPr>
              <a:t> </a:t>
            </a:r>
            <a:r>
              <a:rPr lang="en-US" dirty="0" err="1">
                <a:cs typeface="Times New Roman" pitchFamily="18" charset="0"/>
              </a:rPr>
              <a:t>eléctrico</a:t>
            </a:r>
            <a:r>
              <a:rPr lang="en-US" dirty="0">
                <a:cs typeface="Times New Roman" pitchFamily="18" charset="0"/>
              </a:rPr>
              <a:t> es </a:t>
            </a:r>
            <a:r>
              <a:rPr lang="en-US" dirty="0" err="1">
                <a:cs typeface="Times New Roman" pitchFamily="18" charset="0"/>
              </a:rPr>
              <a:t>una</a:t>
            </a:r>
            <a:r>
              <a:rPr lang="en-US" dirty="0">
                <a:cs typeface="Times New Roman" pitchFamily="18" charset="0"/>
              </a:rPr>
              <a:t> de </a:t>
            </a:r>
            <a:r>
              <a:rPr lang="en-US" dirty="0" err="1">
                <a:cs typeface="Times New Roman" pitchFamily="18" charset="0"/>
              </a:rPr>
              <a:t>las</a:t>
            </a:r>
            <a:r>
              <a:rPr lang="en-US" dirty="0">
                <a:cs typeface="Times New Roman" pitchFamily="18" charset="0"/>
              </a:rPr>
              <a:t> </a:t>
            </a:r>
            <a:r>
              <a:rPr lang="en-US" dirty="0" err="1">
                <a:cs typeface="Times New Roman" pitchFamily="18" charset="0"/>
              </a:rPr>
              <a:t>aplicaciones</a:t>
            </a:r>
            <a:r>
              <a:rPr lang="en-US" dirty="0">
                <a:cs typeface="Times New Roman" pitchFamily="18" charset="0"/>
              </a:rPr>
              <a:t> de </a:t>
            </a:r>
            <a:r>
              <a:rPr lang="en-US" dirty="0" err="1">
                <a:cs typeface="Times New Roman" pitchFamily="18" charset="0"/>
              </a:rPr>
              <a:t>relés</a:t>
            </a:r>
            <a:r>
              <a:rPr lang="en-US" dirty="0">
                <a:cs typeface="Times New Roman" pitchFamily="18" charset="0"/>
              </a:rPr>
              <a:t> </a:t>
            </a:r>
            <a:r>
              <a:rPr lang="en-US" dirty="0" err="1">
                <a:cs typeface="Times New Roman" pitchFamily="18" charset="0"/>
              </a:rPr>
              <a:t>más</a:t>
            </a:r>
            <a:r>
              <a:rPr lang="en-US" dirty="0">
                <a:cs typeface="Times New Roman" pitchFamily="18" charset="0"/>
              </a:rPr>
              <a:t> </a:t>
            </a:r>
            <a:r>
              <a:rPr lang="en-US" dirty="0" err="1">
                <a:cs typeface="Times New Roman" pitchFamily="18" charset="0"/>
              </a:rPr>
              <a:t>críticas</a:t>
            </a:r>
            <a:r>
              <a:rPr lang="en-US" dirty="0">
                <a:cs typeface="Times New Roman" pitchFamily="18" charset="0"/>
              </a:rPr>
              <a:t>. Las barras </a:t>
            </a:r>
            <a:r>
              <a:rPr lang="en-US" dirty="0" err="1">
                <a:cs typeface="Times New Roman" pitchFamily="18" charset="0"/>
              </a:rPr>
              <a:t>colectoras</a:t>
            </a:r>
            <a:r>
              <a:rPr lang="en-US" dirty="0">
                <a:cs typeface="Times New Roman" pitchFamily="18" charset="0"/>
              </a:rPr>
              <a:t> son </a:t>
            </a:r>
            <a:r>
              <a:rPr lang="en-US" dirty="0" err="1">
                <a:cs typeface="Times New Roman" pitchFamily="18" charset="0"/>
              </a:rPr>
              <a:t>áreas</a:t>
            </a:r>
            <a:r>
              <a:rPr lang="en-US" dirty="0">
                <a:cs typeface="Times New Roman" pitchFamily="18" charset="0"/>
              </a:rPr>
              <a:t> de los </a:t>
            </a:r>
            <a:r>
              <a:rPr lang="en-US" dirty="0" err="1">
                <a:cs typeface="Times New Roman" pitchFamily="18" charset="0"/>
              </a:rPr>
              <a:t>sistemas</a:t>
            </a:r>
            <a:r>
              <a:rPr lang="en-US" dirty="0">
                <a:cs typeface="Times New Roman" pitchFamily="18" charset="0"/>
              </a:rPr>
              <a:t> </a:t>
            </a:r>
            <a:r>
              <a:rPr lang="en-US" dirty="0" err="1">
                <a:cs typeface="Times New Roman" pitchFamily="18" charset="0"/>
              </a:rPr>
              <a:t>eléctricos</a:t>
            </a:r>
            <a:r>
              <a:rPr lang="en-US" dirty="0">
                <a:cs typeface="Times New Roman" pitchFamily="18" charset="0"/>
              </a:rPr>
              <a:t> </a:t>
            </a:r>
            <a:r>
              <a:rPr lang="en-US" dirty="0" err="1">
                <a:cs typeface="Times New Roman" pitchFamily="18" charset="0"/>
              </a:rPr>
              <a:t>donde</a:t>
            </a:r>
            <a:r>
              <a:rPr lang="en-US" dirty="0">
                <a:cs typeface="Times New Roman" pitchFamily="18" charset="0"/>
              </a:rPr>
              <a:t> los </a:t>
            </a:r>
            <a:r>
              <a:rPr lang="en-US" dirty="0" err="1">
                <a:cs typeface="Times New Roman" pitchFamily="18" charset="0"/>
              </a:rPr>
              <a:t>niveles</a:t>
            </a:r>
            <a:r>
              <a:rPr lang="en-US" dirty="0">
                <a:cs typeface="Times New Roman" pitchFamily="18" charset="0"/>
              </a:rPr>
              <a:t> de </a:t>
            </a:r>
            <a:r>
              <a:rPr lang="en-US" dirty="0" err="1">
                <a:cs typeface="Times New Roman" pitchFamily="18" charset="0"/>
              </a:rPr>
              <a:t>corriente</a:t>
            </a:r>
            <a:r>
              <a:rPr lang="en-US" dirty="0">
                <a:cs typeface="Times New Roman" pitchFamily="18" charset="0"/>
              </a:rPr>
              <a:t> de </a:t>
            </a:r>
            <a:r>
              <a:rPr lang="en-US" dirty="0" err="1">
                <a:cs typeface="Times New Roman" pitchFamily="18" charset="0"/>
              </a:rPr>
              <a:t>falla</a:t>
            </a:r>
            <a:r>
              <a:rPr lang="en-US" dirty="0">
                <a:cs typeface="Times New Roman" pitchFamily="18" charset="0"/>
              </a:rPr>
              <a:t> </a:t>
            </a:r>
            <a:r>
              <a:rPr lang="en-US" dirty="0" err="1">
                <a:cs typeface="Times New Roman" pitchFamily="18" charset="0"/>
              </a:rPr>
              <a:t>pueden</a:t>
            </a:r>
            <a:r>
              <a:rPr lang="en-US" dirty="0">
                <a:cs typeface="Times New Roman" pitchFamily="18" charset="0"/>
              </a:rPr>
              <a:t> ser </a:t>
            </a:r>
            <a:r>
              <a:rPr lang="en-US" dirty="0" err="1">
                <a:cs typeface="Times New Roman" pitchFamily="18" charset="0"/>
              </a:rPr>
              <a:t>muy</a:t>
            </a:r>
            <a:r>
              <a:rPr lang="en-US" dirty="0">
                <a:cs typeface="Times New Roman" pitchFamily="18" charset="0"/>
              </a:rPr>
              <a:t> altos. A </a:t>
            </a:r>
            <a:r>
              <a:rPr lang="en-US" dirty="0" err="1">
                <a:cs typeface="Times New Roman" pitchFamily="18" charset="0"/>
              </a:rPr>
              <a:t>pesar</a:t>
            </a:r>
            <a:r>
              <a:rPr lang="en-US" dirty="0">
                <a:cs typeface="Times New Roman" pitchFamily="18" charset="0"/>
              </a:rPr>
              <a:t> de </a:t>
            </a:r>
            <a:r>
              <a:rPr lang="en-US" dirty="0" err="1">
                <a:cs typeface="Times New Roman" pitchFamily="18" charset="0"/>
              </a:rPr>
              <a:t>ello</a:t>
            </a:r>
            <a:r>
              <a:rPr lang="en-US" dirty="0">
                <a:cs typeface="Times New Roman" pitchFamily="18" charset="0"/>
              </a:rPr>
              <a:t>, </a:t>
            </a:r>
            <a:r>
              <a:rPr lang="en-US" dirty="0" err="1">
                <a:cs typeface="Times New Roman" pitchFamily="18" charset="0"/>
              </a:rPr>
              <a:t>algunos</a:t>
            </a:r>
            <a:r>
              <a:rPr lang="en-US" dirty="0">
                <a:cs typeface="Times New Roman" pitchFamily="18" charset="0"/>
              </a:rPr>
              <a:t> de los </a:t>
            </a:r>
            <a:r>
              <a:rPr lang="en-US" dirty="0" err="1">
                <a:cs typeface="Times New Roman" pitchFamily="18" charset="0"/>
              </a:rPr>
              <a:t>circuitos</a:t>
            </a:r>
            <a:r>
              <a:rPr lang="en-US" dirty="0">
                <a:cs typeface="Times New Roman" pitchFamily="18" charset="0"/>
              </a:rPr>
              <a:t> </a:t>
            </a:r>
            <a:r>
              <a:rPr lang="en-US" dirty="0" err="1">
                <a:cs typeface="Times New Roman" pitchFamily="18" charset="0"/>
              </a:rPr>
              <a:t>conectados</a:t>
            </a:r>
            <a:r>
              <a:rPr lang="en-US" dirty="0">
                <a:cs typeface="Times New Roman" pitchFamily="18" charset="0"/>
              </a:rPr>
              <a:t> al </a:t>
            </a:r>
            <a:r>
              <a:rPr lang="en-US" dirty="0" err="1" smtClean="0">
                <a:cs typeface="Times New Roman" pitchFamily="18" charset="0"/>
              </a:rPr>
              <a:t>barra</a:t>
            </a:r>
            <a:r>
              <a:rPr lang="en-US" dirty="0" smtClean="0">
                <a:cs typeface="Times New Roman" pitchFamily="18" charset="0"/>
              </a:rPr>
              <a:t> </a:t>
            </a:r>
            <a:r>
              <a:rPr lang="en-US" dirty="0" err="1">
                <a:cs typeface="Times New Roman" pitchFamily="18" charset="0"/>
              </a:rPr>
              <a:t>pueden</a:t>
            </a:r>
            <a:r>
              <a:rPr lang="en-US" dirty="0">
                <a:cs typeface="Times New Roman" pitchFamily="18" charset="0"/>
              </a:rPr>
              <a:t> </a:t>
            </a:r>
            <a:r>
              <a:rPr lang="en-US" dirty="0" err="1">
                <a:cs typeface="Times New Roman" pitchFamily="18" charset="0"/>
              </a:rPr>
              <a:t>tener</a:t>
            </a:r>
            <a:r>
              <a:rPr lang="en-US" dirty="0">
                <a:cs typeface="Times New Roman" pitchFamily="18" charset="0"/>
              </a:rPr>
              <a:t> </a:t>
            </a:r>
            <a:r>
              <a:rPr lang="en-US" dirty="0" err="1">
                <a:cs typeface="Times New Roman" pitchFamily="18" charset="0"/>
              </a:rPr>
              <a:t>sus</a:t>
            </a:r>
            <a:r>
              <a:rPr lang="en-US" dirty="0">
                <a:cs typeface="Times New Roman" pitchFamily="18" charset="0"/>
              </a:rPr>
              <a:t> </a:t>
            </a:r>
            <a:r>
              <a:rPr lang="en-US" dirty="0" err="1">
                <a:cs typeface="Times New Roman" pitchFamily="18" charset="0"/>
              </a:rPr>
              <a:t>Transformadores</a:t>
            </a:r>
            <a:r>
              <a:rPr lang="en-US" dirty="0">
                <a:cs typeface="Times New Roman" pitchFamily="18" charset="0"/>
              </a:rPr>
              <a:t> de </a:t>
            </a:r>
            <a:r>
              <a:rPr lang="en-US" dirty="0" err="1">
                <a:cs typeface="Times New Roman" pitchFamily="18" charset="0"/>
              </a:rPr>
              <a:t>Corriente</a:t>
            </a:r>
            <a:r>
              <a:rPr lang="en-US" dirty="0">
                <a:cs typeface="Times New Roman" pitchFamily="18" charset="0"/>
              </a:rPr>
              <a:t> (CT) </a:t>
            </a:r>
            <a:r>
              <a:rPr lang="en-US" dirty="0" err="1">
                <a:cs typeface="Times New Roman" pitchFamily="18" charset="0"/>
              </a:rPr>
              <a:t>insuficientemente</a:t>
            </a:r>
            <a:r>
              <a:rPr lang="en-US" dirty="0">
                <a:cs typeface="Times New Roman" pitchFamily="18" charset="0"/>
              </a:rPr>
              <a:t> </a:t>
            </a:r>
            <a:r>
              <a:rPr lang="en-US" dirty="0" err="1">
                <a:cs typeface="Times New Roman" pitchFamily="18" charset="0"/>
              </a:rPr>
              <a:t>dimensionados</a:t>
            </a:r>
            <a:r>
              <a:rPr lang="en-US" dirty="0">
                <a:cs typeface="Times New Roman" pitchFamily="18" charset="0"/>
              </a:rPr>
              <a:t>. </a:t>
            </a:r>
            <a:r>
              <a:rPr lang="en-US" dirty="0" err="1">
                <a:cs typeface="Times New Roman" pitchFamily="18" charset="0"/>
              </a:rPr>
              <a:t>Esto</a:t>
            </a:r>
            <a:r>
              <a:rPr lang="en-US" dirty="0">
                <a:cs typeface="Times New Roman" pitchFamily="18" charset="0"/>
              </a:rPr>
              <a:t> </a:t>
            </a:r>
            <a:r>
              <a:rPr lang="en-US" dirty="0" err="1">
                <a:cs typeface="Times New Roman" pitchFamily="18" charset="0"/>
              </a:rPr>
              <a:t>crea</a:t>
            </a:r>
            <a:r>
              <a:rPr lang="en-US" dirty="0">
                <a:cs typeface="Times New Roman" pitchFamily="18" charset="0"/>
              </a:rPr>
              <a:t> un </a:t>
            </a:r>
            <a:r>
              <a:rPr lang="en-US" dirty="0" err="1">
                <a:cs typeface="Times New Roman" pitchFamily="18" charset="0"/>
              </a:rPr>
              <a:t>peligro</a:t>
            </a:r>
            <a:r>
              <a:rPr lang="en-US" dirty="0">
                <a:cs typeface="Times New Roman" pitchFamily="18" charset="0"/>
              </a:rPr>
              <a:t> de </a:t>
            </a:r>
            <a:r>
              <a:rPr lang="en-US" dirty="0" err="1">
                <a:cs typeface="Times New Roman" pitchFamily="18" charset="0"/>
              </a:rPr>
              <a:t>saturación</a:t>
            </a:r>
            <a:r>
              <a:rPr lang="en-US" dirty="0">
                <a:cs typeface="Times New Roman" pitchFamily="18" charset="0"/>
              </a:rPr>
              <a:t> </a:t>
            </a:r>
            <a:r>
              <a:rPr lang="en-US" dirty="0" err="1">
                <a:cs typeface="Times New Roman" pitchFamily="18" charset="0"/>
              </a:rPr>
              <a:t>significativa</a:t>
            </a:r>
            <a:r>
              <a:rPr lang="en-US" dirty="0">
                <a:cs typeface="Times New Roman" pitchFamily="18" charset="0"/>
              </a:rPr>
              <a:t> del TC y pone en </a:t>
            </a:r>
            <a:r>
              <a:rPr lang="en-US" dirty="0" err="1">
                <a:cs typeface="Times New Roman" pitchFamily="18" charset="0"/>
              </a:rPr>
              <a:t>peligro</a:t>
            </a:r>
            <a:r>
              <a:rPr lang="en-US" dirty="0">
                <a:cs typeface="Times New Roman" pitchFamily="18" charset="0"/>
              </a:rPr>
              <a:t> la </a:t>
            </a:r>
            <a:r>
              <a:rPr lang="en-US" dirty="0" err="1">
                <a:cs typeface="Times New Roman" pitchFamily="18" charset="0"/>
              </a:rPr>
              <a:t>seguridad</a:t>
            </a:r>
            <a:r>
              <a:rPr lang="en-US" dirty="0">
                <a:cs typeface="Times New Roman" pitchFamily="18" charset="0"/>
              </a:rPr>
              <a:t> del </a:t>
            </a:r>
            <a:r>
              <a:rPr lang="en-US" dirty="0" err="1">
                <a:cs typeface="Times New Roman" pitchFamily="18" charset="0"/>
              </a:rPr>
              <a:t>sistema</a:t>
            </a:r>
            <a:r>
              <a:rPr lang="en-US" dirty="0">
                <a:cs typeface="Times New Roman" pitchFamily="18" charset="0"/>
              </a:rPr>
              <a:t> de </a:t>
            </a:r>
            <a:r>
              <a:rPr lang="en-US" dirty="0" err="1">
                <a:cs typeface="Times New Roman" pitchFamily="18" charset="0"/>
              </a:rPr>
              <a:t>protección</a:t>
            </a:r>
            <a:r>
              <a:rPr lang="en-US" dirty="0">
                <a:cs typeface="Times New Roman" pitchFamily="18" charset="0"/>
              </a:rPr>
              <a:t> de barras.</a:t>
            </a:r>
          </a:p>
          <a:p>
            <a:pPr algn="l" rtl="0"/>
            <a:r>
              <a:rPr lang="en-US" dirty="0">
                <a:cs typeface="Times New Roman" pitchFamily="18" charset="0"/>
              </a:rPr>
              <a:t>Un </a:t>
            </a:r>
            <a:r>
              <a:rPr lang="en-US" dirty="0" err="1">
                <a:cs typeface="Times New Roman" pitchFamily="18" charset="0"/>
              </a:rPr>
              <a:t>viaje</a:t>
            </a:r>
            <a:r>
              <a:rPr lang="en-US" dirty="0">
                <a:cs typeface="Times New Roman" pitchFamily="18" charset="0"/>
              </a:rPr>
              <a:t> </a:t>
            </a:r>
            <a:r>
              <a:rPr lang="en-US" dirty="0" err="1">
                <a:cs typeface="Times New Roman" pitchFamily="18" charset="0"/>
              </a:rPr>
              <a:t>falso</a:t>
            </a:r>
            <a:r>
              <a:rPr lang="en-US" dirty="0">
                <a:cs typeface="Times New Roman" pitchFamily="18" charset="0"/>
              </a:rPr>
              <a:t> de un </a:t>
            </a:r>
            <a:r>
              <a:rPr lang="en-US" dirty="0" err="1" smtClean="0">
                <a:cs typeface="Times New Roman" pitchFamily="18" charset="0"/>
              </a:rPr>
              <a:t>barra</a:t>
            </a:r>
            <a:r>
              <a:rPr lang="en-US" dirty="0" smtClean="0">
                <a:cs typeface="Times New Roman" pitchFamily="18" charset="0"/>
              </a:rPr>
              <a:t> </a:t>
            </a:r>
            <a:r>
              <a:rPr lang="en-US" dirty="0">
                <a:cs typeface="Times New Roman" pitchFamily="18" charset="0"/>
              </a:rPr>
              <a:t>de </a:t>
            </a:r>
            <a:r>
              <a:rPr lang="en-US" dirty="0" err="1">
                <a:cs typeface="Times New Roman" pitchFamily="18" charset="0"/>
              </a:rPr>
              <a:t>distribución</a:t>
            </a:r>
            <a:r>
              <a:rPr lang="en-US" dirty="0">
                <a:cs typeface="Times New Roman" pitchFamily="18" charset="0"/>
              </a:rPr>
              <a:t> </a:t>
            </a:r>
            <a:r>
              <a:rPr lang="en-US" dirty="0" err="1">
                <a:cs typeface="Times New Roman" pitchFamily="18" charset="0"/>
              </a:rPr>
              <a:t>puede</a:t>
            </a:r>
            <a:r>
              <a:rPr lang="en-US" dirty="0">
                <a:cs typeface="Times New Roman" pitchFamily="18" charset="0"/>
              </a:rPr>
              <a:t> </a:t>
            </a:r>
            <a:r>
              <a:rPr lang="en-US" dirty="0" err="1">
                <a:cs typeface="Times New Roman" pitchFamily="18" charset="0"/>
              </a:rPr>
              <a:t>causar</a:t>
            </a:r>
            <a:r>
              <a:rPr lang="en-US" dirty="0">
                <a:cs typeface="Times New Roman" pitchFamily="18" charset="0"/>
              </a:rPr>
              <a:t> </a:t>
            </a:r>
            <a:r>
              <a:rPr lang="en-US" dirty="0" err="1">
                <a:cs typeface="Times New Roman" pitchFamily="18" charset="0"/>
              </a:rPr>
              <a:t>cortes</a:t>
            </a:r>
            <a:r>
              <a:rPr lang="en-US" dirty="0">
                <a:cs typeface="Times New Roman" pitchFamily="18" charset="0"/>
              </a:rPr>
              <a:t> a </a:t>
            </a:r>
            <a:r>
              <a:rPr lang="en-US" dirty="0" err="1">
                <a:cs typeface="Times New Roman" pitchFamily="18" charset="0"/>
              </a:rPr>
              <a:t>una</a:t>
            </a:r>
            <a:r>
              <a:rPr lang="en-US" dirty="0">
                <a:cs typeface="Times New Roman" pitchFamily="18" charset="0"/>
              </a:rPr>
              <a:t> </a:t>
            </a:r>
            <a:r>
              <a:rPr lang="en-US" dirty="0" err="1">
                <a:cs typeface="Times New Roman" pitchFamily="18" charset="0"/>
              </a:rPr>
              <a:t>gran</a:t>
            </a:r>
            <a:r>
              <a:rPr lang="en-US" dirty="0">
                <a:cs typeface="Times New Roman" pitchFamily="18" charset="0"/>
              </a:rPr>
              <a:t> </a:t>
            </a:r>
            <a:r>
              <a:rPr lang="en-US" dirty="0" err="1">
                <a:cs typeface="Times New Roman" pitchFamily="18" charset="0"/>
              </a:rPr>
              <a:t>cantidad</a:t>
            </a:r>
            <a:r>
              <a:rPr lang="en-US" dirty="0">
                <a:cs typeface="Times New Roman" pitchFamily="18" charset="0"/>
              </a:rPr>
              <a:t> de </a:t>
            </a:r>
            <a:r>
              <a:rPr lang="en-US" dirty="0" err="1">
                <a:cs typeface="Times New Roman" pitchFamily="18" charset="0"/>
              </a:rPr>
              <a:t>clientes</a:t>
            </a:r>
            <a:r>
              <a:rPr lang="en-US" dirty="0">
                <a:cs typeface="Times New Roman" pitchFamily="18" charset="0"/>
              </a:rPr>
              <a:t> </a:t>
            </a:r>
            <a:r>
              <a:rPr lang="en-US" dirty="0" err="1">
                <a:cs typeface="Times New Roman" pitchFamily="18" charset="0"/>
              </a:rPr>
              <a:t>ya</a:t>
            </a:r>
            <a:r>
              <a:rPr lang="en-US" dirty="0">
                <a:cs typeface="Times New Roman" pitchFamily="18" charset="0"/>
              </a:rPr>
              <a:t> </a:t>
            </a:r>
            <a:r>
              <a:rPr lang="en-US" dirty="0" err="1">
                <a:cs typeface="Times New Roman" pitchFamily="18" charset="0"/>
              </a:rPr>
              <a:t>que</a:t>
            </a:r>
            <a:r>
              <a:rPr lang="en-US" dirty="0">
                <a:cs typeface="Times New Roman" pitchFamily="18" charset="0"/>
              </a:rPr>
              <a:t> se </a:t>
            </a:r>
            <a:r>
              <a:rPr lang="en-US" dirty="0" err="1">
                <a:cs typeface="Times New Roman" pitchFamily="18" charset="0"/>
              </a:rPr>
              <a:t>pueden</a:t>
            </a:r>
            <a:r>
              <a:rPr lang="en-US" dirty="0">
                <a:cs typeface="Times New Roman" pitchFamily="18" charset="0"/>
              </a:rPr>
              <a:t> </a:t>
            </a:r>
            <a:r>
              <a:rPr lang="en-US" dirty="0" err="1">
                <a:cs typeface="Times New Roman" pitchFamily="18" charset="0"/>
              </a:rPr>
              <a:t>desconectar</a:t>
            </a:r>
            <a:r>
              <a:rPr lang="en-US" dirty="0">
                <a:cs typeface="Times New Roman" pitchFamily="18" charset="0"/>
              </a:rPr>
              <a:t> </a:t>
            </a:r>
            <a:r>
              <a:rPr lang="en-US" dirty="0" err="1">
                <a:cs typeface="Times New Roman" pitchFamily="18" charset="0"/>
              </a:rPr>
              <a:t>numerosos</a:t>
            </a:r>
            <a:r>
              <a:rPr lang="en-US" dirty="0">
                <a:cs typeface="Times New Roman" pitchFamily="18" charset="0"/>
              </a:rPr>
              <a:t> </a:t>
            </a:r>
            <a:r>
              <a:rPr lang="en-US" dirty="0" err="1">
                <a:cs typeface="Times New Roman" pitchFamily="18" charset="0"/>
              </a:rPr>
              <a:t>alimentadores</a:t>
            </a:r>
            <a:r>
              <a:rPr lang="en-US" dirty="0">
                <a:cs typeface="Times New Roman" pitchFamily="18" charset="0"/>
              </a:rPr>
              <a:t> y/o </a:t>
            </a:r>
            <a:r>
              <a:rPr lang="en-US" dirty="0" err="1">
                <a:cs typeface="Times New Roman" pitchFamily="18" charset="0"/>
              </a:rPr>
              <a:t>líneas</a:t>
            </a:r>
            <a:r>
              <a:rPr lang="en-US" dirty="0">
                <a:cs typeface="Times New Roman" pitchFamily="18" charset="0"/>
              </a:rPr>
              <a:t> de </a:t>
            </a:r>
            <a:r>
              <a:rPr lang="en-US" dirty="0" err="1">
                <a:cs typeface="Times New Roman" pitchFamily="18" charset="0"/>
              </a:rPr>
              <a:t>subtransmisión</a:t>
            </a:r>
            <a:r>
              <a:rPr lang="en-US" dirty="0">
                <a:cs typeface="Times New Roman" pitchFamily="18" charset="0"/>
              </a:rPr>
              <a:t>. Un </a:t>
            </a:r>
            <a:r>
              <a:rPr lang="en-US" dirty="0" err="1">
                <a:cs typeface="Times New Roman" pitchFamily="18" charset="0"/>
              </a:rPr>
              <a:t>disparo</a:t>
            </a:r>
            <a:r>
              <a:rPr lang="en-US" dirty="0">
                <a:cs typeface="Times New Roman" pitchFamily="18" charset="0"/>
              </a:rPr>
              <a:t> </a:t>
            </a:r>
            <a:r>
              <a:rPr lang="en-US" dirty="0" err="1">
                <a:cs typeface="Times New Roman" pitchFamily="18" charset="0"/>
              </a:rPr>
              <a:t>falso</a:t>
            </a:r>
            <a:r>
              <a:rPr lang="en-US" dirty="0">
                <a:cs typeface="Times New Roman" pitchFamily="18" charset="0"/>
              </a:rPr>
              <a:t> de </a:t>
            </a:r>
            <a:r>
              <a:rPr lang="en-US" dirty="0" err="1">
                <a:cs typeface="Times New Roman" pitchFamily="18" charset="0"/>
              </a:rPr>
              <a:t>una</a:t>
            </a:r>
            <a:r>
              <a:rPr lang="en-US" dirty="0">
                <a:cs typeface="Times New Roman" pitchFamily="18" charset="0"/>
              </a:rPr>
              <a:t> </a:t>
            </a:r>
            <a:r>
              <a:rPr lang="en-US" dirty="0" err="1">
                <a:cs typeface="Times New Roman" pitchFamily="18" charset="0"/>
              </a:rPr>
              <a:t>barra</a:t>
            </a:r>
            <a:r>
              <a:rPr lang="en-US" dirty="0">
                <a:cs typeface="Times New Roman" pitchFamily="18" charset="0"/>
              </a:rPr>
              <a:t> </a:t>
            </a:r>
            <a:r>
              <a:rPr lang="en-US" dirty="0" err="1">
                <a:cs typeface="Times New Roman" pitchFamily="18" charset="0"/>
              </a:rPr>
              <a:t>colectora</a:t>
            </a:r>
            <a:r>
              <a:rPr lang="en-US" dirty="0">
                <a:cs typeface="Times New Roman" pitchFamily="18" charset="0"/>
              </a:rPr>
              <a:t> de </a:t>
            </a:r>
            <a:r>
              <a:rPr lang="en-US" dirty="0" err="1">
                <a:cs typeface="Times New Roman" pitchFamily="18" charset="0"/>
              </a:rPr>
              <a:t>transmisión</a:t>
            </a:r>
            <a:r>
              <a:rPr lang="en-US" dirty="0">
                <a:cs typeface="Times New Roman" pitchFamily="18" charset="0"/>
              </a:rPr>
              <a:t> </a:t>
            </a:r>
            <a:r>
              <a:rPr lang="en-US" dirty="0" err="1">
                <a:cs typeface="Times New Roman" pitchFamily="18" charset="0"/>
              </a:rPr>
              <a:t>puede</a:t>
            </a:r>
            <a:r>
              <a:rPr lang="en-US" dirty="0">
                <a:cs typeface="Times New Roman" pitchFamily="18" charset="0"/>
              </a:rPr>
              <a:t> </a:t>
            </a:r>
            <a:r>
              <a:rPr lang="en-US" dirty="0" err="1">
                <a:cs typeface="Times New Roman" pitchFamily="18" charset="0"/>
              </a:rPr>
              <a:t>cambiar</a:t>
            </a:r>
            <a:r>
              <a:rPr lang="en-US" dirty="0">
                <a:cs typeface="Times New Roman" pitchFamily="18" charset="0"/>
              </a:rPr>
              <a:t> </a:t>
            </a:r>
            <a:r>
              <a:rPr lang="en-US" dirty="0" err="1">
                <a:cs typeface="Times New Roman" pitchFamily="18" charset="0"/>
              </a:rPr>
              <a:t>drásticamente</a:t>
            </a:r>
            <a:r>
              <a:rPr lang="en-US" dirty="0">
                <a:cs typeface="Times New Roman" pitchFamily="18" charset="0"/>
              </a:rPr>
              <a:t> la </a:t>
            </a:r>
            <a:r>
              <a:rPr lang="en-US" dirty="0" err="1">
                <a:cs typeface="Times New Roman" pitchFamily="18" charset="0"/>
              </a:rPr>
              <a:t>topología</a:t>
            </a:r>
            <a:r>
              <a:rPr lang="en-US" dirty="0">
                <a:cs typeface="Times New Roman" pitchFamily="18" charset="0"/>
              </a:rPr>
              <a:t> del </a:t>
            </a:r>
            <a:r>
              <a:rPr lang="en-US" dirty="0" err="1">
                <a:cs typeface="Times New Roman" pitchFamily="18" charset="0"/>
              </a:rPr>
              <a:t>sistema</a:t>
            </a:r>
            <a:r>
              <a:rPr lang="en-US" dirty="0">
                <a:cs typeface="Times New Roman" pitchFamily="18" charset="0"/>
              </a:rPr>
              <a:t> y </a:t>
            </a:r>
            <a:r>
              <a:rPr lang="en-US" dirty="0" err="1">
                <a:cs typeface="Times New Roman" pitchFamily="18" charset="0"/>
              </a:rPr>
              <a:t>poner</a:t>
            </a:r>
            <a:r>
              <a:rPr lang="en-US" dirty="0">
                <a:cs typeface="Times New Roman" pitchFamily="18" charset="0"/>
              </a:rPr>
              <a:t> en </a:t>
            </a:r>
            <a:r>
              <a:rPr lang="en-US" dirty="0" err="1">
                <a:cs typeface="Times New Roman" pitchFamily="18" charset="0"/>
              </a:rPr>
              <a:t>peligro</a:t>
            </a:r>
            <a:r>
              <a:rPr lang="en-US" dirty="0">
                <a:cs typeface="Times New Roman" pitchFamily="18" charset="0"/>
              </a:rPr>
              <a:t> la </a:t>
            </a:r>
            <a:r>
              <a:rPr lang="en-US" dirty="0" err="1">
                <a:cs typeface="Times New Roman" pitchFamily="18" charset="0"/>
              </a:rPr>
              <a:t>estabilidad</a:t>
            </a:r>
            <a:r>
              <a:rPr lang="en-US" dirty="0">
                <a:cs typeface="Times New Roman" pitchFamily="18" charset="0"/>
              </a:rPr>
              <a:t> del </a:t>
            </a:r>
            <a:r>
              <a:rPr lang="en-US" dirty="0" err="1">
                <a:cs typeface="Times New Roman" pitchFamily="18" charset="0"/>
              </a:rPr>
              <a:t>sistema</a:t>
            </a:r>
            <a:r>
              <a:rPr lang="en-US" dirty="0">
                <a:cs typeface="Times New Roman" pitchFamily="18" charset="0"/>
              </a:rPr>
              <a:t> de </a:t>
            </a:r>
            <a:r>
              <a:rPr lang="en-US" dirty="0" err="1">
                <a:cs typeface="Times New Roman" pitchFamily="18" charset="0"/>
              </a:rPr>
              <a:t>energía</a:t>
            </a:r>
            <a:r>
              <a:rPr lang="en-US" dirty="0">
                <a:cs typeface="Times New Roman" pitchFamily="18" charset="0"/>
              </a:rPr>
              <a:t>. De </a:t>
            </a:r>
            <a:r>
              <a:rPr lang="en-US" dirty="0" err="1">
                <a:cs typeface="Times New Roman" pitchFamily="18" charset="0"/>
              </a:rPr>
              <a:t>ahí</a:t>
            </a:r>
            <a:r>
              <a:rPr lang="en-US" dirty="0">
                <a:cs typeface="Times New Roman" pitchFamily="18" charset="0"/>
              </a:rPr>
              <a:t> la </a:t>
            </a:r>
            <a:r>
              <a:rPr lang="en-US" dirty="0" err="1">
                <a:cs typeface="Times New Roman" pitchFamily="18" charset="0"/>
              </a:rPr>
              <a:t>exigencia</a:t>
            </a:r>
            <a:r>
              <a:rPr lang="en-US" dirty="0">
                <a:cs typeface="Times New Roman" pitchFamily="18" charset="0"/>
              </a:rPr>
              <a:t> de </a:t>
            </a:r>
            <a:r>
              <a:rPr lang="en-US" dirty="0" err="1">
                <a:cs typeface="Times New Roman" pitchFamily="18" charset="0"/>
              </a:rPr>
              <a:t>una</a:t>
            </a:r>
            <a:r>
              <a:rPr lang="en-US" dirty="0">
                <a:cs typeface="Times New Roman" pitchFamily="18" charset="0"/>
              </a:rPr>
              <a:t> </a:t>
            </a:r>
            <a:r>
              <a:rPr lang="en-US" dirty="0" err="1">
                <a:cs typeface="Times New Roman" pitchFamily="18" charset="0"/>
              </a:rPr>
              <a:t>máxima</a:t>
            </a:r>
            <a:r>
              <a:rPr lang="en-US" dirty="0">
                <a:cs typeface="Times New Roman" pitchFamily="18" charset="0"/>
              </a:rPr>
              <a:t> </a:t>
            </a:r>
            <a:r>
              <a:rPr lang="en-US" dirty="0" err="1">
                <a:cs typeface="Times New Roman" pitchFamily="18" charset="0"/>
              </a:rPr>
              <a:t>seguridad</a:t>
            </a:r>
            <a:r>
              <a:rPr lang="en-US" dirty="0">
                <a:cs typeface="Times New Roman" pitchFamily="18" charset="0"/>
              </a:rPr>
              <a:t> de </a:t>
            </a:r>
            <a:r>
              <a:rPr lang="en-US" dirty="0" err="1">
                <a:cs typeface="Times New Roman" pitchFamily="18" charset="0"/>
              </a:rPr>
              <a:t>protección</a:t>
            </a:r>
            <a:r>
              <a:rPr lang="en-US" dirty="0">
                <a:cs typeface="Times New Roman" pitchFamily="18" charset="0"/>
              </a:rPr>
              <a:t> de </a:t>
            </a:r>
            <a:r>
              <a:rPr lang="en-US" dirty="0" err="1">
                <a:cs typeface="Times New Roman" pitchFamily="18" charset="0"/>
              </a:rPr>
              <a:t>las</a:t>
            </a:r>
            <a:r>
              <a:rPr lang="en-US" dirty="0">
                <a:cs typeface="Times New Roman" pitchFamily="18" charset="0"/>
              </a:rPr>
              <a:t> barras </a:t>
            </a:r>
            <a:r>
              <a:rPr lang="en-US" dirty="0" err="1">
                <a:cs typeface="Times New Roman" pitchFamily="18" charset="0"/>
              </a:rPr>
              <a:t>colectoras</a:t>
            </a:r>
            <a:r>
              <a:rPr lang="en-US" dirty="0">
                <a:cs typeface="Times New Roman" pitchFamily="18" charset="0"/>
              </a:rPr>
              <a:t>.</a:t>
            </a:r>
          </a:p>
          <a:p>
            <a:pPr algn="l" rtl="0"/>
            <a:r>
              <a:rPr lang="en-US" dirty="0" err="1">
                <a:cs typeface="Times New Roman" pitchFamily="18" charset="0"/>
              </a:rPr>
              <a:t>Por</a:t>
            </a:r>
            <a:r>
              <a:rPr lang="en-US" dirty="0">
                <a:cs typeface="Times New Roman" pitchFamily="18" charset="0"/>
              </a:rPr>
              <a:t> </a:t>
            </a:r>
            <a:r>
              <a:rPr lang="en-US" dirty="0" err="1">
                <a:cs typeface="Times New Roman" pitchFamily="18" charset="0"/>
              </a:rPr>
              <a:t>otro</a:t>
            </a:r>
            <a:r>
              <a:rPr lang="en-US" dirty="0">
                <a:cs typeface="Times New Roman" pitchFamily="18" charset="0"/>
              </a:rPr>
              <a:t> </a:t>
            </a:r>
            <a:r>
              <a:rPr lang="en-US" dirty="0" err="1">
                <a:cs typeface="Times New Roman" pitchFamily="18" charset="0"/>
              </a:rPr>
              <a:t>lado</a:t>
            </a:r>
            <a:r>
              <a:rPr lang="en-US" dirty="0">
                <a:cs typeface="Times New Roman" pitchFamily="18" charset="0"/>
              </a:rPr>
              <a:t>, </a:t>
            </a:r>
            <a:r>
              <a:rPr lang="en-US" dirty="0" err="1">
                <a:cs typeface="Times New Roman" pitchFamily="18" charset="0"/>
              </a:rPr>
              <a:t>las</a:t>
            </a:r>
            <a:r>
              <a:rPr lang="en-US" dirty="0">
                <a:cs typeface="Times New Roman" pitchFamily="18" charset="0"/>
              </a:rPr>
              <a:t> </a:t>
            </a:r>
            <a:r>
              <a:rPr lang="en-US" dirty="0" err="1">
                <a:cs typeface="Times New Roman" pitchFamily="18" charset="0"/>
              </a:rPr>
              <a:t>fallas</a:t>
            </a:r>
            <a:r>
              <a:rPr lang="en-US" dirty="0">
                <a:cs typeface="Times New Roman" pitchFamily="18" charset="0"/>
              </a:rPr>
              <a:t> de </a:t>
            </a:r>
            <a:r>
              <a:rPr lang="en-US" dirty="0" err="1" smtClean="0">
                <a:cs typeface="Times New Roman" pitchFamily="18" charset="0"/>
              </a:rPr>
              <a:t>barra</a:t>
            </a:r>
            <a:r>
              <a:rPr lang="en-US" dirty="0" smtClean="0">
                <a:cs typeface="Times New Roman" pitchFamily="18" charset="0"/>
              </a:rPr>
              <a:t> </a:t>
            </a:r>
            <a:r>
              <a:rPr lang="en-US" dirty="0" err="1">
                <a:cs typeface="Times New Roman" pitchFamily="18" charset="0"/>
              </a:rPr>
              <a:t>generan</a:t>
            </a:r>
            <a:r>
              <a:rPr lang="en-US" dirty="0">
                <a:cs typeface="Times New Roman" pitchFamily="18" charset="0"/>
              </a:rPr>
              <a:t> </a:t>
            </a:r>
            <a:r>
              <a:rPr lang="en-US" dirty="0" err="1">
                <a:cs typeface="Times New Roman" pitchFamily="18" charset="0"/>
              </a:rPr>
              <a:t>grandes</a:t>
            </a:r>
            <a:r>
              <a:rPr lang="en-US" dirty="0">
                <a:cs typeface="Times New Roman" pitchFamily="18" charset="0"/>
              </a:rPr>
              <a:t> </a:t>
            </a:r>
            <a:r>
              <a:rPr lang="en-US" dirty="0" err="1">
                <a:cs typeface="Times New Roman" pitchFamily="18" charset="0"/>
              </a:rPr>
              <a:t>corrientes</a:t>
            </a:r>
            <a:r>
              <a:rPr lang="en-US" dirty="0">
                <a:cs typeface="Times New Roman" pitchFamily="18" charset="0"/>
              </a:rPr>
              <a:t> de </a:t>
            </a:r>
            <a:r>
              <a:rPr lang="en-US" dirty="0" err="1">
                <a:cs typeface="Times New Roman" pitchFamily="18" charset="0"/>
              </a:rPr>
              <a:t>falla</a:t>
            </a:r>
            <a:r>
              <a:rPr lang="en-US" dirty="0">
                <a:cs typeface="Times New Roman" pitchFamily="18" charset="0"/>
              </a:rPr>
              <a:t>. Si no se </a:t>
            </a:r>
            <a:r>
              <a:rPr lang="en-US" dirty="0" err="1">
                <a:cs typeface="Times New Roman" pitchFamily="18" charset="0"/>
              </a:rPr>
              <a:t>eliminan</a:t>
            </a:r>
            <a:r>
              <a:rPr lang="en-US" dirty="0">
                <a:cs typeface="Times New Roman" pitchFamily="18" charset="0"/>
              </a:rPr>
              <a:t> a </a:t>
            </a:r>
            <a:r>
              <a:rPr lang="en-US" dirty="0" err="1">
                <a:cs typeface="Times New Roman" pitchFamily="18" charset="0"/>
              </a:rPr>
              <a:t>tiempo</a:t>
            </a:r>
            <a:r>
              <a:rPr lang="en-US" dirty="0">
                <a:cs typeface="Times New Roman" pitchFamily="18" charset="0"/>
              </a:rPr>
              <a:t>, </a:t>
            </a:r>
            <a:r>
              <a:rPr lang="en-US" dirty="0" err="1">
                <a:cs typeface="Times New Roman" pitchFamily="18" charset="0"/>
              </a:rPr>
              <a:t>ponen</a:t>
            </a:r>
            <a:r>
              <a:rPr lang="en-US" dirty="0">
                <a:cs typeface="Times New Roman" pitchFamily="18" charset="0"/>
              </a:rPr>
              <a:t> en </a:t>
            </a:r>
            <a:r>
              <a:rPr lang="en-US" dirty="0" err="1">
                <a:cs typeface="Times New Roman" pitchFamily="18" charset="0"/>
              </a:rPr>
              <a:t>peligro</a:t>
            </a:r>
            <a:r>
              <a:rPr lang="en-US" dirty="0">
                <a:cs typeface="Times New Roman" pitchFamily="18" charset="0"/>
              </a:rPr>
              <a:t> </a:t>
            </a:r>
            <a:r>
              <a:rPr lang="en-US" dirty="0" err="1">
                <a:cs typeface="Times New Roman" pitchFamily="18" charset="0"/>
              </a:rPr>
              <a:t>toda</a:t>
            </a:r>
            <a:r>
              <a:rPr lang="en-US" dirty="0">
                <a:cs typeface="Times New Roman" pitchFamily="18" charset="0"/>
              </a:rPr>
              <a:t> la </a:t>
            </a:r>
            <a:r>
              <a:rPr lang="en-US" dirty="0" err="1">
                <a:cs typeface="Times New Roman" pitchFamily="18" charset="0"/>
              </a:rPr>
              <a:t>subestación</a:t>
            </a:r>
            <a:r>
              <a:rPr lang="en-US" dirty="0">
                <a:cs typeface="Times New Roman" pitchFamily="18" charset="0"/>
              </a:rPr>
              <a:t> </a:t>
            </a:r>
            <a:r>
              <a:rPr lang="en-US" dirty="0" err="1">
                <a:cs typeface="Times New Roman" pitchFamily="18" charset="0"/>
              </a:rPr>
              <a:t>debido</a:t>
            </a:r>
            <a:r>
              <a:rPr lang="en-US" dirty="0">
                <a:cs typeface="Times New Roman" pitchFamily="18" charset="0"/>
              </a:rPr>
              <a:t> </a:t>
            </a:r>
            <a:r>
              <a:rPr lang="en-US" dirty="0" err="1">
                <a:cs typeface="Times New Roman" pitchFamily="18" charset="0"/>
              </a:rPr>
              <a:t>tanto</a:t>
            </a:r>
            <a:r>
              <a:rPr lang="en-US" dirty="0">
                <a:cs typeface="Times New Roman" pitchFamily="18" charset="0"/>
              </a:rPr>
              <a:t> a </a:t>
            </a:r>
            <a:r>
              <a:rPr lang="en-US" dirty="0" err="1">
                <a:cs typeface="Times New Roman" pitchFamily="18" charset="0"/>
              </a:rPr>
              <a:t>fuerzas</a:t>
            </a:r>
            <a:r>
              <a:rPr lang="en-US" dirty="0">
                <a:cs typeface="Times New Roman" pitchFamily="18" charset="0"/>
              </a:rPr>
              <a:t> </a:t>
            </a:r>
            <a:r>
              <a:rPr lang="en-US" dirty="0" err="1">
                <a:cs typeface="Times New Roman" pitchFamily="18" charset="0"/>
              </a:rPr>
              <a:t>dinámicas</a:t>
            </a:r>
            <a:r>
              <a:rPr lang="en-US" dirty="0">
                <a:cs typeface="Times New Roman" pitchFamily="18" charset="0"/>
              </a:rPr>
              <a:t> </a:t>
            </a:r>
            <a:r>
              <a:rPr lang="en-US" dirty="0" err="1">
                <a:cs typeface="Times New Roman" pitchFamily="18" charset="0"/>
              </a:rPr>
              <a:t>como</a:t>
            </a:r>
            <a:r>
              <a:rPr lang="en-US" dirty="0">
                <a:cs typeface="Times New Roman" pitchFamily="18" charset="0"/>
              </a:rPr>
              <a:t> a </a:t>
            </a:r>
            <a:r>
              <a:rPr lang="en-US" dirty="0" err="1">
                <a:cs typeface="Times New Roman" pitchFamily="18" charset="0"/>
              </a:rPr>
              <a:t>efectos</a:t>
            </a:r>
            <a:r>
              <a:rPr lang="en-US" dirty="0">
                <a:cs typeface="Times New Roman" pitchFamily="18" charset="0"/>
              </a:rPr>
              <a:t> </a:t>
            </a:r>
            <a:r>
              <a:rPr lang="en-US" dirty="0" err="1">
                <a:cs typeface="Times New Roman" pitchFamily="18" charset="0"/>
              </a:rPr>
              <a:t>térmicos</a:t>
            </a:r>
            <a:r>
              <a:rPr lang="en-US" dirty="0">
                <a:cs typeface="Times New Roman" pitchFamily="18" charset="0"/>
              </a:rPr>
              <a:t>. De </a:t>
            </a:r>
            <a:r>
              <a:rPr lang="en-US" dirty="0" err="1">
                <a:cs typeface="Times New Roman" pitchFamily="18" charset="0"/>
              </a:rPr>
              <a:t>ahí</a:t>
            </a:r>
            <a:r>
              <a:rPr lang="en-US" dirty="0">
                <a:cs typeface="Times New Roman" pitchFamily="18" charset="0"/>
              </a:rPr>
              <a:t> el </a:t>
            </a:r>
            <a:r>
              <a:rPr lang="en-US" dirty="0" err="1">
                <a:cs typeface="Times New Roman" pitchFamily="18" charset="0"/>
              </a:rPr>
              <a:t>requisito</a:t>
            </a:r>
            <a:r>
              <a:rPr lang="en-US" dirty="0">
                <a:cs typeface="Times New Roman" pitchFamily="18" charset="0"/>
              </a:rPr>
              <a:t> de </a:t>
            </a:r>
            <a:r>
              <a:rPr lang="en-US" dirty="0" err="1">
                <a:cs typeface="Times New Roman" pitchFamily="18" charset="0"/>
              </a:rPr>
              <a:t>funcionamiento</a:t>
            </a:r>
            <a:r>
              <a:rPr lang="en-US" dirty="0">
                <a:cs typeface="Times New Roman" pitchFamily="18" charset="0"/>
              </a:rPr>
              <a:t> a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velocidad</a:t>
            </a:r>
            <a:r>
              <a:rPr lang="en-US" dirty="0">
                <a:cs typeface="Times New Roman" pitchFamily="18" charset="0"/>
              </a:rPr>
              <a:t> de la </a:t>
            </a:r>
            <a:r>
              <a:rPr lang="en-US" dirty="0" err="1">
                <a:cs typeface="Times New Roman" pitchFamily="18" charset="0"/>
              </a:rPr>
              <a:t>protección</a:t>
            </a:r>
            <a:r>
              <a:rPr lang="en-US" dirty="0">
                <a:cs typeface="Times New Roman" pitchFamily="18" charset="0"/>
              </a:rPr>
              <a:t> de barras </a:t>
            </a:r>
            <a:r>
              <a:rPr lang="en-US" dirty="0" err="1">
                <a:cs typeface="Times New Roman" pitchFamily="18" charset="0"/>
              </a:rPr>
              <a:t>colectoras</a:t>
            </a:r>
            <a:r>
              <a:rPr lang="en-US" dirty="0">
                <a:cs typeface="Times New Roman" pitchFamily="18" charset="0"/>
              </a:rPr>
              <a:t>.</a:t>
            </a:r>
          </a:p>
          <a:p>
            <a:pPr algn="l" rtl="0"/>
            <a:r>
              <a:rPr lang="en-US" dirty="0">
                <a:cs typeface="Times New Roman" pitchFamily="18" charset="0"/>
              </a:rPr>
              <a:t>Dado </a:t>
            </a:r>
            <a:r>
              <a:rPr lang="en-US" dirty="0" err="1">
                <a:cs typeface="Times New Roman" pitchFamily="18" charset="0"/>
              </a:rPr>
              <a:t>que</a:t>
            </a:r>
            <a:r>
              <a:rPr lang="en-US" dirty="0">
                <a:cs typeface="Times New Roman" pitchFamily="18" charset="0"/>
              </a:rPr>
              <a:t> </a:t>
            </a:r>
            <a:r>
              <a:rPr lang="en-US" dirty="0" err="1">
                <a:cs typeface="Times New Roman" pitchFamily="18" charset="0"/>
              </a:rPr>
              <a:t>tanto</a:t>
            </a:r>
            <a:r>
              <a:rPr lang="en-US" dirty="0">
                <a:cs typeface="Times New Roman" pitchFamily="18" charset="0"/>
              </a:rPr>
              <a:t> la </a:t>
            </a:r>
            <a:r>
              <a:rPr lang="en-US" dirty="0" err="1">
                <a:cs typeface="Times New Roman" pitchFamily="18" charset="0"/>
              </a:rPr>
              <a:t>seguridad</a:t>
            </a:r>
            <a:r>
              <a:rPr lang="en-US" dirty="0">
                <a:cs typeface="Times New Roman" pitchFamily="18" charset="0"/>
              </a:rPr>
              <a:t> </a:t>
            </a:r>
            <a:r>
              <a:rPr lang="en-US" dirty="0" err="1">
                <a:cs typeface="Times New Roman" pitchFamily="18" charset="0"/>
              </a:rPr>
              <a:t>como</a:t>
            </a:r>
            <a:r>
              <a:rPr lang="en-US" dirty="0">
                <a:cs typeface="Times New Roman" pitchFamily="18" charset="0"/>
              </a:rPr>
              <a:t> la </a:t>
            </a:r>
            <a:r>
              <a:rPr lang="en-US" dirty="0" err="1">
                <a:cs typeface="Times New Roman" pitchFamily="18" charset="0"/>
              </a:rPr>
              <a:t>confiabilidad</a:t>
            </a:r>
            <a:r>
              <a:rPr lang="en-US" dirty="0">
                <a:cs typeface="Times New Roman" pitchFamily="18" charset="0"/>
              </a:rPr>
              <a:t> son </a:t>
            </a:r>
            <a:r>
              <a:rPr lang="en-US" dirty="0" err="1">
                <a:cs typeface="Times New Roman" pitchFamily="18" charset="0"/>
              </a:rPr>
              <a:t>muy</a:t>
            </a:r>
            <a:r>
              <a:rPr lang="en-US" dirty="0">
                <a:cs typeface="Times New Roman" pitchFamily="18" charset="0"/>
              </a:rPr>
              <a:t> </a:t>
            </a:r>
            <a:r>
              <a:rPr lang="en-US" dirty="0" err="1">
                <a:cs typeface="Times New Roman" pitchFamily="18" charset="0"/>
              </a:rPr>
              <a:t>importantes</a:t>
            </a:r>
            <a:r>
              <a:rPr lang="en-US" dirty="0">
                <a:cs typeface="Times New Roman" pitchFamily="18" charset="0"/>
              </a:rPr>
              <a:t> </a:t>
            </a:r>
            <a:r>
              <a:rPr lang="en-US" dirty="0" err="1">
                <a:cs typeface="Times New Roman" pitchFamily="18" charset="0"/>
              </a:rPr>
              <a:t>para</a:t>
            </a:r>
            <a:r>
              <a:rPr lang="en-US" dirty="0">
                <a:cs typeface="Times New Roman" pitchFamily="18" charset="0"/>
              </a:rPr>
              <a:t> la </a:t>
            </a:r>
            <a:r>
              <a:rPr lang="en-US" dirty="0" err="1">
                <a:cs typeface="Times New Roman" pitchFamily="18" charset="0"/>
              </a:rPr>
              <a:t>protección</a:t>
            </a:r>
            <a:r>
              <a:rPr lang="en-US" dirty="0">
                <a:cs typeface="Times New Roman" pitchFamily="18" charset="0"/>
              </a:rPr>
              <a:t> de </a:t>
            </a:r>
            <a:r>
              <a:rPr lang="en-US" dirty="0" err="1">
                <a:cs typeface="Times New Roman" pitchFamily="18" charset="0"/>
              </a:rPr>
              <a:t>las</a:t>
            </a:r>
            <a:r>
              <a:rPr lang="en-US" dirty="0">
                <a:cs typeface="Times New Roman" pitchFamily="18" charset="0"/>
              </a:rPr>
              <a:t> barras </a:t>
            </a:r>
            <a:r>
              <a:rPr lang="en-US" dirty="0" err="1">
                <a:cs typeface="Times New Roman" pitchFamily="18" charset="0"/>
              </a:rPr>
              <a:t>colectoras</a:t>
            </a:r>
            <a:r>
              <a:rPr lang="en-US" dirty="0">
                <a:cs typeface="Times New Roman" pitchFamily="18" charset="0"/>
              </a:rPr>
              <a:t>, </a:t>
            </a:r>
            <a:r>
              <a:rPr lang="en-US" dirty="0" err="1">
                <a:cs typeface="Times New Roman" pitchFamily="18" charset="0"/>
              </a:rPr>
              <a:t>siempre</a:t>
            </a:r>
            <a:r>
              <a:rPr lang="en-US" dirty="0">
                <a:cs typeface="Times New Roman" pitchFamily="18" charset="0"/>
              </a:rPr>
              <a:t> se </a:t>
            </a:r>
            <a:r>
              <a:rPr lang="en-US" dirty="0" err="1">
                <a:cs typeface="Times New Roman" pitchFamily="18" charset="0"/>
              </a:rPr>
              <a:t>da</a:t>
            </a:r>
            <a:r>
              <a:rPr lang="en-US" dirty="0">
                <a:cs typeface="Times New Roman" pitchFamily="18" charset="0"/>
              </a:rPr>
              <a:t> </a:t>
            </a:r>
            <a:r>
              <a:rPr lang="en-US" dirty="0" err="1">
                <a:cs typeface="Times New Roman" pitchFamily="18" charset="0"/>
              </a:rPr>
              <a:t>preferencia</a:t>
            </a:r>
            <a:r>
              <a:rPr lang="en-US" dirty="0">
                <a:cs typeface="Times New Roman" pitchFamily="18" charset="0"/>
              </a:rPr>
              <a:t> a la </a:t>
            </a:r>
            <a:r>
              <a:rPr lang="en-US" dirty="0" err="1">
                <a:cs typeface="Times New Roman" pitchFamily="18" charset="0"/>
              </a:rPr>
              <a:t>seguridad</a:t>
            </a:r>
            <a:r>
              <a:rPr lang="en-US" dirty="0">
                <a:cs typeface="Times New Roman" pitchFamily="18" charset="0"/>
              </a:rPr>
              <a:t>.</a:t>
            </a:r>
          </a:p>
          <a:p>
            <a:pPr algn="l" rtl="0"/>
            <a:endParaRPr lang="en-US" dirty="0">
              <a:cs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1F8542-CC8F-4392-8689-CB3EE11FBEF2}" type="slidenum">
              <a:rPr lang="en-US"/>
              <a:pPr/>
              <a:t>15</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pPr algn="l" rtl="0"/>
            <a:r>
              <a:rPr lang="en-US" dirty="0">
                <a:cs typeface="Times New Roman" pitchFamily="18" charset="0"/>
              </a:rPr>
              <a:t>Las barras </a:t>
            </a:r>
            <a:r>
              <a:rPr lang="en-US" dirty="0" err="1">
                <a:cs typeface="Times New Roman" pitchFamily="18" charset="0"/>
              </a:rPr>
              <a:t>colectoras</a:t>
            </a:r>
            <a:r>
              <a:rPr lang="en-US" dirty="0">
                <a:cs typeface="Times New Roman" pitchFamily="18" charset="0"/>
              </a:rPr>
              <a:t> de los </a:t>
            </a:r>
            <a:r>
              <a:rPr lang="en-US" dirty="0" err="1">
                <a:cs typeface="Times New Roman" pitchFamily="18" charset="0"/>
              </a:rPr>
              <a:t>sistemas</a:t>
            </a:r>
            <a:r>
              <a:rPr lang="en-US" dirty="0">
                <a:cs typeface="Times New Roman" pitchFamily="18" charset="0"/>
              </a:rPr>
              <a:t> de </a:t>
            </a:r>
            <a:r>
              <a:rPr lang="en-US" dirty="0" err="1">
                <a:cs typeface="Times New Roman" pitchFamily="18" charset="0"/>
              </a:rPr>
              <a:t>potencia</a:t>
            </a:r>
            <a:r>
              <a:rPr lang="en-US" dirty="0">
                <a:cs typeface="Times New Roman" pitchFamily="18" charset="0"/>
              </a:rPr>
              <a:t> </a:t>
            </a:r>
            <a:r>
              <a:rPr lang="en-US" dirty="0" err="1">
                <a:cs typeface="Times New Roman" pitchFamily="18" charset="0"/>
              </a:rPr>
              <a:t>varían</a:t>
            </a:r>
            <a:r>
              <a:rPr lang="en-US" dirty="0">
                <a:cs typeface="Times New Roman" pitchFamily="18" charset="0"/>
              </a:rPr>
              <a:t> </a:t>
            </a:r>
            <a:r>
              <a:rPr lang="en-US" dirty="0" err="1">
                <a:cs typeface="Times New Roman" pitchFamily="18" charset="0"/>
              </a:rPr>
              <a:t>significativamente</a:t>
            </a:r>
            <a:r>
              <a:rPr lang="en-US" dirty="0">
                <a:cs typeface="Times New Roman" pitchFamily="18" charset="0"/>
              </a:rPr>
              <a:t> en </a:t>
            </a:r>
            <a:r>
              <a:rPr lang="en-US" dirty="0" err="1">
                <a:cs typeface="Times New Roman" pitchFamily="18" charset="0"/>
              </a:rPr>
              <a:t>cuanto</a:t>
            </a:r>
            <a:r>
              <a:rPr lang="en-US" dirty="0">
                <a:cs typeface="Times New Roman" pitchFamily="18" charset="0"/>
              </a:rPr>
              <a:t> a </a:t>
            </a:r>
            <a:r>
              <a:rPr lang="en-US" dirty="0" err="1">
                <a:cs typeface="Times New Roman" pitchFamily="18" charset="0"/>
              </a:rPr>
              <a:t>tamaño</a:t>
            </a:r>
            <a:r>
              <a:rPr lang="en-US" dirty="0">
                <a:cs typeface="Times New Roman" pitchFamily="18" charset="0"/>
              </a:rPr>
              <a:t> (</a:t>
            </a:r>
            <a:r>
              <a:rPr lang="en-US" dirty="0" err="1">
                <a:cs typeface="Times New Roman" pitchFamily="18" charset="0"/>
              </a:rPr>
              <a:t>número</a:t>
            </a:r>
            <a:r>
              <a:rPr lang="en-US" dirty="0">
                <a:cs typeface="Times New Roman" pitchFamily="18" charset="0"/>
              </a:rPr>
              <a:t> de </a:t>
            </a:r>
            <a:r>
              <a:rPr lang="en-US" dirty="0" err="1">
                <a:cs typeface="Times New Roman" pitchFamily="18" charset="0"/>
              </a:rPr>
              <a:t>circuitos</a:t>
            </a:r>
            <a:r>
              <a:rPr lang="en-US" dirty="0">
                <a:cs typeface="Times New Roman" pitchFamily="18" charset="0"/>
              </a:rPr>
              <a:t> </a:t>
            </a:r>
            <a:r>
              <a:rPr lang="en-US" dirty="0" err="1">
                <a:cs typeface="Times New Roman" pitchFamily="18" charset="0"/>
              </a:rPr>
              <a:t>conectados</a:t>
            </a:r>
            <a:r>
              <a:rPr lang="en-US" dirty="0">
                <a:cs typeface="Times New Roman" pitchFamily="18" charset="0"/>
              </a:rPr>
              <a:t>), </a:t>
            </a:r>
            <a:r>
              <a:rPr lang="en-US" dirty="0" err="1">
                <a:cs typeface="Times New Roman" pitchFamily="18" charset="0"/>
              </a:rPr>
              <a:t>complejidad</a:t>
            </a:r>
            <a:r>
              <a:rPr lang="en-US" dirty="0">
                <a:cs typeface="Times New Roman" pitchFamily="18" charset="0"/>
              </a:rPr>
              <a:t> (</a:t>
            </a:r>
            <a:r>
              <a:rPr lang="en-US" dirty="0" err="1">
                <a:cs typeface="Times New Roman" pitchFamily="18" charset="0"/>
              </a:rPr>
              <a:t>número</a:t>
            </a:r>
            <a:r>
              <a:rPr lang="en-US" dirty="0">
                <a:cs typeface="Times New Roman" pitchFamily="18" charset="0"/>
              </a:rPr>
              <a:t> de </a:t>
            </a:r>
            <a:r>
              <a:rPr lang="en-US" dirty="0" err="1">
                <a:cs typeface="Times New Roman" pitchFamily="18" charset="0"/>
              </a:rPr>
              <a:t>secciones</a:t>
            </a:r>
            <a:r>
              <a:rPr lang="en-US" dirty="0">
                <a:cs typeface="Times New Roman" pitchFamily="18" charset="0"/>
              </a:rPr>
              <a:t>, </a:t>
            </a:r>
            <a:r>
              <a:rPr lang="en-US" dirty="0" err="1" smtClean="0">
                <a:cs typeface="Times New Roman" pitchFamily="18" charset="0"/>
              </a:rPr>
              <a:t>interruptores</a:t>
            </a:r>
            <a:r>
              <a:rPr lang="en-US" dirty="0" smtClean="0">
                <a:cs typeface="Times New Roman" pitchFamily="18" charset="0"/>
              </a:rPr>
              <a:t>, </a:t>
            </a:r>
            <a:r>
              <a:rPr lang="en-US" dirty="0" err="1">
                <a:cs typeface="Times New Roman" pitchFamily="18" charset="0"/>
              </a:rPr>
              <a:t>seccionadores</a:t>
            </a:r>
            <a:r>
              <a:rPr lang="en-US" dirty="0">
                <a:cs typeface="Times New Roman" pitchFamily="18" charset="0"/>
              </a:rPr>
              <a:t>, etc.) y </a:t>
            </a:r>
            <a:r>
              <a:rPr lang="en-US" dirty="0" err="1">
                <a:cs typeface="Times New Roman" pitchFamily="18" charset="0"/>
              </a:rPr>
              <a:t>nivel</a:t>
            </a:r>
            <a:r>
              <a:rPr lang="en-US" dirty="0">
                <a:cs typeface="Times New Roman" pitchFamily="18" charset="0"/>
              </a:rPr>
              <a:t> de </a:t>
            </a:r>
            <a:r>
              <a:rPr lang="en-US" dirty="0" err="1">
                <a:cs typeface="Times New Roman" pitchFamily="18" charset="0"/>
              </a:rPr>
              <a:t>tensión</a:t>
            </a:r>
            <a:r>
              <a:rPr lang="en-US" dirty="0">
                <a:cs typeface="Times New Roman" pitchFamily="18" charset="0"/>
              </a:rPr>
              <a:t> (</a:t>
            </a:r>
            <a:r>
              <a:rPr lang="en-US" dirty="0" err="1">
                <a:cs typeface="Times New Roman" pitchFamily="18" charset="0"/>
              </a:rPr>
              <a:t>transmisión</a:t>
            </a:r>
            <a:r>
              <a:rPr lang="en-US" dirty="0">
                <a:cs typeface="Times New Roman" pitchFamily="18" charset="0"/>
              </a:rPr>
              <a:t>, </a:t>
            </a:r>
            <a:r>
              <a:rPr lang="en-US" dirty="0" err="1">
                <a:cs typeface="Times New Roman" pitchFamily="18" charset="0"/>
              </a:rPr>
              <a:t>distribución</a:t>
            </a:r>
            <a:r>
              <a:rPr lang="en-US" dirty="0">
                <a:cs typeface="Times New Roman" pitchFamily="18" charset="0"/>
              </a:rPr>
              <a:t>).</a:t>
            </a:r>
          </a:p>
          <a:p>
            <a:pPr algn="l" rtl="0"/>
            <a:r>
              <a:rPr lang="en-US" dirty="0">
                <a:cs typeface="Times New Roman" pitchFamily="18" charset="0"/>
              </a:rPr>
              <a:t>Los </a:t>
            </a:r>
            <a:r>
              <a:rPr lang="en-US" dirty="0" err="1">
                <a:cs typeface="Times New Roman" pitchFamily="18" charset="0"/>
              </a:rPr>
              <a:t>aspectos</a:t>
            </a:r>
            <a:r>
              <a:rPr lang="en-US" dirty="0">
                <a:cs typeface="Times New Roman" pitchFamily="18" charset="0"/>
              </a:rPr>
              <a:t> </a:t>
            </a:r>
            <a:r>
              <a:rPr lang="en-US" dirty="0" err="1">
                <a:cs typeface="Times New Roman" pitchFamily="18" charset="0"/>
              </a:rPr>
              <a:t>técnicos</a:t>
            </a:r>
            <a:r>
              <a:rPr lang="en-US" dirty="0">
                <a:cs typeface="Times New Roman" pitchFamily="18" charset="0"/>
              </a:rPr>
              <a:t> </a:t>
            </a:r>
            <a:r>
              <a:rPr lang="en-US" dirty="0" err="1">
                <a:cs typeface="Times New Roman" pitchFamily="18" charset="0"/>
              </a:rPr>
              <a:t>anteriores</a:t>
            </a:r>
            <a:r>
              <a:rPr lang="en-US" dirty="0">
                <a:cs typeface="Times New Roman" pitchFamily="18" charset="0"/>
              </a:rPr>
              <a:t> </a:t>
            </a:r>
            <a:r>
              <a:rPr lang="en-US" dirty="0" err="1">
                <a:cs typeface="Times New Roman" pitchFamily="18" charset="0"/>
              </a:rPr>
              <a:t>combinados</a:t>
            </a:r>
            <a:r>
              <a:rPr lang="en-US" dirty="0">
                <a:cs typeface="Times New Roman" pitchFamily="18" charset="0"/>
              </a:rPr>
              <a:t> con </a:t>
            </a:r>
            <a:r>
              <a:rPr lang="en-US" dirty="0" err="1">
                <a:cs typeface="Times New Roman" pitchFamily="18" charset="0"/>
              </a:rPr>
              <a:t>factores</a:t>
            </a:r>
            <a:r>
              <a:rPr lang="en-US" dirty="0">
                <a:cs typeface="Times New Roman" pitchFamily="18" charset="0"/>
              </a:rPr>
              <a:t> </a:t>
            </a:r>
            <a:r>
              <a:rPr lang="en-US" dirty="0" err="1">
                <a:cs typeface="Times New Roman" pitchFamily="18" charset="0"/>
              </a:rPr>
              <a:t>económicos</a:t>
            </a:r>
            <a:r>
              <a:rPr lang="en-US" dirty="0">
                <a:cs typeface="Times New Roman" pitchFamily="18" charset="0"/>
              </a:rPr>
              <a:t> </a:t>
            </a:r>
            <a:r>
              <a:rPr lang="en-US" dirty="0" err="1">
                <a:cs typeface="Times New Roman" pitchFamily="18" charset="0"/>
              </a:rPr>
              <a:t>generan</a:t>
            </a:r>
            <a:r>
              <a:rPr lang="en-US" dirty="0">
                <a:cs typeface="Times New Roman" pitchFamily="18" charset="0"/>
              </a:rPr>
              <a:t> </a:t>
            </a:r>
            <a:r>
              <a:rPr lang="en-US" dirty="0" err="1">
                <a:cs typeface="Times New Roman" pitchFamily="18" charset="0"/>
              </a:rPr>
              <a:t>una</a:t>
            </a:r>
            <a:r>
              <a:rPr lang="en-US" dirty="0">
                <a:cs typeface="Times New Roman" pitchFamily="18" charset="0"/>
              </a:rPr>
              <a:t> </a:t>
            </a:r>
            <a:r>
              <a:rPr lang="en-US" dirty="0" err="1">
                <a:cs typeface="Times New Roman" pitchFamily="18" charset="0"/>
              </a:rPr>
              <a:t>serie</a:t>
            </a:r>
            <a:r>
              <a:rPr lang="en-US" dirty="0">
                <a:cs typeface="Times New Roman" pitchFamily="18" charset="0"/>
              </a:rPr>
              <a:t> de </a:t>
            </a:r>
            <a:r>
              <a:rPr lang="en-US" dirty="0" err="1">
                <a:cs typeface="Times New Roman" pitchFamily="18" charset="0"/>
              </a:rPr>
              <a:t>soluciones</a:t>
            </a:r>
            <a:r>
              <a:rPr lang="en-US" dirty="0">
                <a:cs typeface="Times New Roman" pitchFamily="18" charset="0"/>
              </a:rPr>
              <a:t> </a:t>
            </a:r>
            <a:r>
              <a:rPr lang="en-US" dirty="0" err="1">
                <a:cs typeface="Times New Roman" pitchFamily="18" charset="0"/>
              </a:rPr>
              <a:t>para</a:t>
            </a:r>
            <a:r>
              <a:rPr lang="en-US" dirty="0">
                <a:cs typeface="Times New Roman" pitchFamily="18" charset="0"/>
              </a:rPr>
              <a:t> la </a:t>
            </a:r>
            <a:r>
              <a:rPr lang="en-US" dirty="0" err="1">
                <a:cs typeface="Times New Roman" pitchFamily="18" charset="0"/>
              </a:rPr>
              <a:t>protección</a:t>
            </a:r>
            <a:r>
              <a:rPr lang="en-US" dirty="0">
                <a:cs typeface="Times New Roman" pitchFamily="18" charset="0"/>
              </a:rPr>
              <a:t> de barras.</a:t>
            </a:r>
          </a:p>
          <a:p>
            <a:pPr algn="l" rtl="0"/>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DB372A-C7D7-492F-81D4-F88A797847B9}" type="slidenum">
              <a:rPr lang="en-US"/>
              <a:pPr/>
              <a:t>16</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pPr algn="l" rtl="0"/>
            <a:r>
              <a:rPr lang="en-US">
                <a:cs typeface="Times New Roman" pitchFamily="18" charset="0"/>
              </a:rPr>
              <a:t>Se puede lograr una protección simple para las barras colectoras de distribución como un esquema de enclavamiento. Los relés de sobrecorriente (OC) se colocan en un circuito entrante y en todos los alimentadores salientes. Los OC de los alimentadores están configurados para detectar las corrientes de falla en los alimentadores. El OC en el circuito entrante está configurado para disparar la barra colectora a menos que esté bloqueado por cualquiera de los relés del OC del alimentador. Normalmente se requiere un breve cronómetro de coordinación para evitar condiciones de carrera.</a:t>
            </a:r>
            <a:r>
              <a:rPr lang="en-US"/>
              <a:t> </a:t>
            </a:r>
          </a:p>
          <a:p>
            <a:pPr algn="l" rtl="0"/>
            <a:r>
              <a:rPr lang="en-US">
                <a:cs typeface="Times New Roman" pitchFamily="18" charset="0"/>
              </a:rPr>
              <a:t>Cuando se utilizan relés multifuncionales basados ​​en microprocesadores, es posible integrar todas las funciones OC requeridas en uno o pocos relés. Esto permite no sólo reducir el cableado sino también acortar el tiempo de coordinación y acelerar el funcionamiento del esquema.</a:t>
            </a:r>
          </a:p>
          <a:p>
            <a:pPr algn="l" rtl="0"/>
            <a:r>
              <a:rPr lang="en-US">
                <a:cs typeface="Times New Roman" pitchFamily="18" charset="0"/>
              </a:rPr>
              <a:t>Los relés modernos proporcionan comunicaciones rápidas entre pares utilizando protocolos como el UCA con el mecanismo GOOSE. Esto permite eliminar el cableado y enviar las señales de bloqueo a través de las comunicaciones.</a:t>
            </a:r>
          </a:p>
          <a:p>
            <a:pPr algn="l" rtl="0"/>
            <a:r>
              <a:rPr lang="en-US">
                <a:cs typeface="Times New Roman" pitchFamily="18" charset="0"/>
              </a:rPr>
              <a:t>El esquema, aunque fácil de aplicar y económico, se limita a configuraciones de barras colectoras específicas (simples).</a:t>
            </a:r>
            <a:r>
              <a:rPr lang="en-US"/>
              <a:t> </a:t>
            </a:r>
          </a:p>
          <a:p>
            <a:pPr algn="l" rtl="0"/>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C5E1D-4BBB-4E1D-A445-9A7895769265}" type="slidenum">
              <a:rPr lang="en-US"/>
              <a:pPr/>
              <a:t>17</a:t>
            </a:fld>
            <a:endParaRPr lang="en-US"/>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pPr algn="l" rtl="0"/>
            <a:r>
              <a:rPr lang="en-US">
                <a:cs typeface="Times New Roman" pitchFamily="18" charset="0"/>
              </a:rPr>
              <a:t>Normalmente se crea una corriente diferencial externamente a un sensor de corriente mediante la suma de todas las corrientes del circuito. Preferiblemente, los CT deberían tener la misma proporción. Si no es así, se necesita un CT coincidente (o varios CT). Esto, a su vez, puede aumentar la carga para los TC principales y hacer que el problema de saturación sea aún más grave.</a:t>
            </a:r>
          </a:p>
          <a:p>
            <a:pPr algn="l" rtl="0"/>
            <a:r>
              <a:rPr lang="en-US">
                <a:cs typeface="Times New Roman" pitchFamily="18" charset="0"/>
              </a:rPr>
              <a:t>Históricamente, los medios para abordar el problema de saturación del TC incluyen características de sobrecorriente de tiempo definido o de tiempo inverso.</a:t>
            </a:r>
          </a:p>
          <a:p>
            <a:pPr algn="l" rtl="0"/>
            <a:r>
              <a:rPr lang="en-US">
                <a:cs typeface="Times New Roman" pitchFamily="18" charset="0"/>
              </a:rPr>
              <a:t>Aunque es económica y aplicable a barras colectoras de distribución, esta solución no iguala el rendimiento de esquemas más avanzados y no debe aplicarse a barras colectoras a nivel de transmisión.</a:t>
            </a:r>
          </a:p>
          <a:p>
            <a:pPr algn="l" rtl="0"/>
            <a:r>
              <a:rPr lang="en-US">
                <a:cs typeface="Times New Roman" pitchFamily="18" charset="0"/>
              </a:rPr>
              <a:t>Sin embargo, el principio se utiliza como función de protección en un relé de barra colectora basado en microprocesador integrado. Si este es el caso, dicho elemento diferencial no restringido debe configurarse por encima de la corriente diferencial espuria máxima y puede dar la oportunidad de acelerar la operación en fallas internas graves en comparación con un elemento diferencial de barra porcentual (restringido).</a:t>
            </a:r>
            <a:r>
              <a:rPr lang="en-US"/>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AA1B2D-E566-4C01-B487-B35C18EAD53E}" type="slidenum">
              <a:rPr lang="en-US"/>
              <a:pPr/>
              <a:t>18</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pPr algn="l" rtl="0"/>
            <a:r>
              <a:rPr lang="en-US">
                <a:cs typeface="Times New Roman" pitchFamily="18" charset="0"/>
              </a:rPr>
              <a:t>Un acoplador lineal (reactor mutuo de núcleo de aire) produce su voltaje de salida proporcional a la derivada de la corriente de entrada. Debido a que utilizan núcleos de aire, los acopladores lineales no se saturan.</a:t>
            </a:r>
          </a:p>
          <a:p>
            <a:pPr algn="l" rtl="0"/>
            <a:r>
              <a:rPr lang="en-US">
                <a:cs typeface="Times New Roman" pitchFamily="18" charset="0"/>
              </a:rPr>
              <a:t>Durante las fallas internas, la suma de las corrientes de las barras y, por tanto, sus derivadas, es cero. En base a esto, se consigue una protección sencilla de la barra colectora conectando en serie los devanados secundarios de los acopladores lineales (para responder a la suma de las corrientes primarias) y acoplando un sencillo sensor de tensión.</a:t>
            </a:r>
          </a:p>
          <a:p>
            <a:pPr algn="l" rtl="0"/>
            <a:r>
              <a:rPr lang="en-US">
                <a:cs typeface="Times New Roman" pitchFamily="18" charset="0"/>
              </a:rPr>
              <a:t>Las desventajas de este enfoque son similares a las del esquema de alta impedancia.</a:t>
            </a:r>
            <a:r>
              <a:rPr lang="en-US"/>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96ABAE-C1FF-4447-98AA-CEB26D20168D}" type="slidenum">
              <a:rPr lang="en-US"/>
              <a:pPr/>
              <a:t>19</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E77221-F900-49B4-9DB6-556F27837DAB}" type="slidenum">
              <a:rPr lang="en-US"/>
              <a:pPr/>
              <a:t>20</a:t>
            </a:fld>
            <a:endParaRPr lang="en-US"/>
          </a:p>
        </p:txBody>
      </p:sp>
      <p:sp>
        <p:nvSpPr>
          <p:cNvPr id="361474" name="Rectangle 2"/>
          <p:cNvSpPr>
            <a:spLocks noGrp="1" noRot="1" noChangeAspect="1" noChangeArrowheads="1" noTextEdit="1"/>
          </p:cNvSpPr>
          <p:nvPr>
            <p:ph type="sldImg"/>
          </p:nvPr>
        </p:nvSpPr>
        <p:spPr>
          <a:ln/>
        </p:spPr>
      </p:sp>
      <p:sp>
        <p:nvSpPr>
          <p:cNvPr id="361475"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FF8BC6-14C8-4A89-87EF-A96928258A68}" type="slidenum">
              <a:rPr lang="en-US"/>
              <a:pPr/>
              <a:t>22</a:t>
            </a:fld>
            <a:endParaRPr lang="en-US"/>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p:txBody>
          <a:bodyPr/>
          <a:lstStyle/>
          <a:p>
            <a:pPr algn="l" rtl="0"/>
            <a:r>
              <a:rPr lang="en-US" dirty="0">
                <a:cs typeface="Times New Roman" pitchFamily="18" charset="0"/>
              </a:rPr>
              <a:t>Los </a:t>
            </a:r>
            <a:r>
              <a:rPr lang="en-US" dirty="0" err="1">
                <a:cs typeface="Times New Roman" pitchFamily="18" charset="0"/>
              </a:rPr>
              <a:t>relés</a:t>
            </a:r>
            <a:r>
              <a:rPr lang="en-US" dirty="0">
                <a:cs typeface="Times New Roman" pitchFamily="18" charset="0"/>
              </a:rPr>
              <a:t> </a:t>
            </a:r>
            <a:r>
              <a:rPr lang="en-US" dirty="0" err="1">
                <a:cs typeface="Times New Roman" pitchFamily="18" charset="0"/>
              </a:rPr>
              <a:t>diferenciales</a:t>
            </a:r>
            <a:r>
              <a:rPr lang="en-US" dirty="0">
                <a:cs typeface="Times New Roman" pitchFamily="18" charset="0"/>
              </a:rPr>
              <a:t> de </a:t>
            </a:r>
            <a:r>
              <a:rPr lang="en-US" dirty="0" err="1">
                <a:cs typeface="Times New Roman" pitchFamily="18" charset="0"/>
              </a:rPr>
              <a:t>porcentaje</a:t>
            </a:r>
            <a:r>
              <a:rPr lang="en-US" dirty="0">
                <a:cs typeface="Times New Roman" pitchFamily="18" charset="0"/>
              </a:rPr>
              <a:t> </a:t>
            </a:r>
            <a:r>
              <a:rPr lang="en-US" dirty="0" err="1">
                <a:cs typeface="Times New Roman" pitchFamily="18" charset="0"/>
              </a:rPr>
              <a:t>crean</a:t>
            </a:r>
            <a:r>
              <a:rPr lang="en-US" dirty="0">
                <a:cs typeface="Times New Roman" pitchFamily="18" charset="0"/>
              </a:rPr>
              <a:t> </a:t>
            </a:r>
            <a:r>
              <a:rPr lang="en-US" dirty="0" err="1">
                <a:cs typeface="Times New Roman" pitchFamily="18" charset="0"/>
              </a:rPr>
              <a:t>una</a:t>
            </a:r>
            <a:r>
              <a:rPr lang="en-US" dirty="0">
                <a:cs typeface="Times New Roman" pitchFamily="18" charset="0"/>
              </a:rPr>
              <a:t> </a:t>
            </a:r>
            <a:r>
              <a:rPr lang="en-US" dirty="0" err="1">
                <a:cs typeface="Times New Roman" pitchFamily="18" charset="0"/>
              </a:rPr>
              <a:t>señal</a:t>
            </a:r>
            <a:r>
              <a:rPr lang="en-US" dirty="0">
                <a:cs typeface="Times New Roman" pitchFamily="18" charset="0"/>
              </a:rPr>
              <a:t> de </a:t>
            </a:r>
            <a:r>
              <a:rPr lang="en-US" dirty="0" err="1">
                <a:cs typeface="Times New Roman" pitchFamily="18" charset="0"/>
              </a:rPr>
              <a:t>restricción</a:t>
            </a:r>
            <a:r>
              <a:rPr lang="en-US" dirty="0">
                <a:cs typeface="Times New Roman" pitchFamily="18" charset="0"/>
              </a:rPr>
              <a:t> </a:t>
            </a:r>
            <a:r>
              <a:rPr lang="en-US" dirty="0" err="1">
                <a:cs typeface="Times New Roman" pitchFamily="18" charset="0"/>
              </a:rPr>
              <a:t>además</a:t>
            </a:r>
            <a:r>
              <a:rPr lang="en-US" dirty="0">
                <a:cs typeface="Times New Roman" pitchFamily="18" charset="0"/>
              </a:rPr>
              <a:t> de la </a:t>
            </a:r>
            <a:r>
              <a:rPr lang="en-US" dirty="0" err="1">
                <a:cs typeface="Times New Roman" pitchFamily="18" charset="0"/>
              </a:rPr>
              <a:t>señal</a:t>
            </a:r>
            <a:r>
              <a:rPr lang="en-US" dirty="0">
                <a:cs typeface="Times New Roman" pitchFamily="18" charset="0"/>
              </a:rPr>
              <a:t> </a:t>
            </a:r>
            <a:r>
              <a:rPr lang="en-US" dirty="0" err="1">
                <a:cs typeface="Times New Roman" pitchFamily="18" charset="0"/>
              </a:rPr>
              <a:t>diferencial</a:t>
            </a:r>
            <a:r>
              <a:rPr lang="en-US" dirty="0">
                <a:cs typeface="Times New Roman" pitchFamily="18" charset="0"/>
              </a:rPr>
              <a:t> y </a:t>
            </a:r>
            <a:r>
              <a:rPr lang="en-US" dirty="0" err="1">
                <a:cs typeface="Times New Roman" pitchFamily="18" charset="0"/>
              </a:rPr>
              <a:t>aplican</a:t>
            </a:r>
            <a:r>
              <a:rPr lang="en-US" dirty="0">
                <a:cs typeface="Times New Roman" pitchFamily="18" charset="0"/>
              </a:rPr>
              <a:t> </a:t>
            </a:r>
            <a:r>
              <a:rPr lang="en-US" dirty="0" err="1">
                <a:cs typeface="Times New Roman" pitchFamily="18" charset="0"/>
              </a:rPr>
              <a:t>una</a:t>
            </a:r>
            <a:r>
              <a:rPr lang="en-US" dirty="0">
                <a:cs typeface="Times New Roman" pitchFamily="18" charset="0"/>
              </a:rPr>
              <a:t> </a:t>
            </a:r>
            <a:r>
              <a:rPr lang="en-US" dirty="0" err="1">
                <a:cs typeface="Times New Roman" pitchFamily="18" charset="0"/>
              </a:rPr>
              <a:t>característica</a:t>
            </a:r>
            <a:r>
              <a:rPr lang="en-US" dirty="0">
                <a:cs typeface="Times New Roman" pitchFamily="18" charset="0"/>
              </a:rPr>
              <a:t> de </a:t>
            </a:r>
            <a:r>
              <a:rPr lang="en-US" dirty="0" err="1">
                <a:cs typeface="Times New Roman" pitchFamily="18" charset="0"/>
              </a:rPr>
              <a:t>porcentaje</a:t>
            </a:r>
            <a:r>
              <a:rPr lang="en-US" dirty="0">
                <a:cs typeface="Times New Roman" pitchFamily="18" charset="0"/>
              </a:rPr>
              <a:t> (</a:t>
            </a:r>
            <a:r>
              <a:rPr lang="en-US" dirty="0" err="1">
                <a:cs typeface="Times New Roman" pitchFamily="18" charset="0"/>
              </a:rPr>
              <a:t>restringida</a:t>
            </a:r>
            <a:r>
              <a:rPr lang="en-US" dirty="0">
                <a:cs typeface="Times New Roman" pitchFamily="18" charset="0"/>
              </a:rPr>
              <a:t>). Las </a:t>
            </a:r>
            <a:r>
              <a:rPr lang="en-US" dirty="0" err="1">
                <a:cs typeface="Times New Roman" pitchFamily="18" charset="0"/>
              </a:rPr>
              <a:t>opciones</a:t>
            </a:r>
            <a:r>
              <a:rPr lang="en-US" dirty="0">
                <a:cs typeface="Times New Roman" pitchFamily="18" charset="0"/>
              </a:rPr>
              <a:t> de la </a:t>
            </a:r>
            <a:r>
              <a:rPr lang="en-US" dirty="0" err="1">
                <a:cs typeface="Times New Roman" pitchFamily="18" charset="0"/>
              </a:rPr>
              <a:t>señal</a:t>
            </a:r>
            <a:r>
              <a:rPr lang="en-US" dirty="0">
                <a:cs typeface="Times New Roman" pitchFamily="18" charset="0"/>
              </a:rPr>
              <a:t> de </a:t>
            </a:r>
            <a:r>
              <a:rPr lang="en-US" dirty="0" err="1">
                <a:cs typeface="Times New Roman" pitchFamily="18" charset="0"/>
              </a:rPr>
              <a:t>restricción</a:t>
            </a:r>
            <a:r>
              <a:rPr lang="en-US" dirty="0">
                <a:cs typeface="Times New Roman" pitchFamily="18" charset="0"/>
              </a:rPr>
              <a:t> </a:t>
            </a:r>
            <a:r>
              <a:rPr lang="en-US" dirty="0" err="1">
                <a:cs typeface="Times New Roman" pitchFamily="18" charset="0"/>
              </a:rPr>
              <a:t>incluyen</a:t>
            </a:r>
            <a:r>
              <a:rPr lang="en-US" dirty="0">
                <a:cs typeface="Times New Roman" pitchFamily="18" charset="0"/>
              </a:rPr>
              <a:t> "</a:t>
            </a:r>
            <a:r>
              <a:rPr lang="en-US" dirty="0" err="1">
                <a:cs typeface="Times New Roman" pitchFamily="18" charset="0"/>
              </a:rPr>
              <a:t>suma</a:t>
            </a:r>
            <a:r>
              <a:rPr lang="en-US" dirty="0">
                <a:cs typeface="Times New Roman" pitchFamily="18" charset="0"/>
              </a:rPr>
              <a:t>", "</a:t>
            </a:r>
            <a:r>
              <a:rPr lang="en-US" dirty="0" err="1">
                <a:cs typeface="Times New Roman" pitchFamily="18" charset="0"/>
              </a:rPr>
              <a:t>promedio</a:t>
            </a:r>
            <a:r>
              <a:rPr lang="en-US" dirty="0">
                <a:cs typeface="Times New Roman" pitchFamily="18" charset="0"/>
              </a:rPr>
              <a:t>" y "</a:t>
            </a:r>
            <a:r>
              <a:rPr lang="en-US" dirty="0" err="1">
                <a:cs typeface="Times New Roman" pitchFamily="18" charset="0"/>
              </a:rPr>
              <a:t>máximo</a:t>
            </a:r>
            <a:r>
              <a:rPr lang="en-US" dirty="0">
                <a:cs typeface="Times New Roman" pitchFamily="18" charset="0"/>
              </a:rPr>
              <a:t>" de </a:t>
            </a:r>
            <a:r>
              <a:rPr lang="en-US" dirty="0" err="1">
                <a:cs typeface="Times New Roman" pitchFamily="18" charset="0"/>
              </a:rPr>
              <a:t>las</a:t>
            </a:r>
            <a:r>
              <a:rPr lang="en-US" dirty="0">
                <a:cs typeface="Times New Roman" pitchFamily="18" charset="0"/>
              </a:rPr>
              <a:t> </a:t>
            </a:r>
            <a:r>
              <a:rPr lang="en-US" dirty="0" err="1">
                <a:cs typeface="Times New Roman" pitchFamily="18" charset="0"/>
              </a:rPr>
              <a:t>corrientes</a:t>
            </a:r>
            <a:r>
              <a:rPr lang="en-US" dirty="0">
                <a:cs typeface="Times New Roman" pitchFamily="18" charset="0"/>
              </a:rPr>
              <a:t> del </a:t>
            </a:r>
            <a:r>
              <a:rPr lang="en-US" dirty="0" err="1" smtClean="0">
                <a:cs typeface="Times New Roman" pitchFamily="18" charset="0"/>
              </a:rPr>
              <a:t>barra</a:t>
            </a:r>
            <a:r>
              <a:rPr lang="en-US" dirty="0" smtClean="0">
                <a:cs typeface="Times New Roman" pitchFamily="18" charset="0"/>
              </a:rPr>
              <a:t>. </a:t>
            </a:r>
            <a:r>
              <a:rPr lang="en-US" dirty="0">
                <a:cs typeface="Times New Roman" pitchFamily="18" charset="0"/>
              </a:rPr>
              <a:t>Las </a:t>
            </a:r>
            <a:r>
              <a:rPr lang="en-US" dirty="0" err="1">
                <a:cs typeface="Times New Roman" pitchFamily="18" charset="0"/>
              </a:rPr>
              <a:t>opciones</a:t>
            </a:r>
            <a:r>
              <a:rPr lang="en-US" dirty="0">
                <a:cs typeface="Times New Roman" pitchFamily="18" charset="0"/>
              </a:rPr>
              <a:t> de </a:t>
            </a:r>
            <a:r>
              <a:rPr lang="en-US" dirty="0" err="1">
                <a:cs typeface="Times New Roman" pitchFamily="18" charset="0"/>
              </a:rPr>
              <a:t>característica</a:t>
            </a:r>
            <a:r>
              <a:rPr lang="en-US" dirty="0">
                <a:cs typeface="Times New Roman" pitchFamily="18" charset="0"/>
              </a:rPr>
              <a:t> </a:t>
            </a:r>
            <a:r>
              <a:rPr lang="en-US" dirty="0" err="1">
                <a:cs typeface="Times New Roman" pitchFamily="18" charset="0"/>
              </a:rPr>
              <a:t>incluyen</a:t>
            </a:r>
            <a:r>
              <a:rPr lang="en-US" dirty="0">
                <a:cs typeface="Times New Roman" pitchFamily="18" charset="0"/>
              </a:rPr>
              <a:t> </a:t>
            </a:r>
            <a:r>
              <a:rPr lang="en-US" dirty="0" err="1">
                <a:cs typeface="Times New Roman" pitchFamily="18" charset="0"/>
              </a:rPr>
              <a:t>típicamente</a:t>
            </a:r>
            <a:r>
              <a:rPr lang="en-US" dirty="0">
                <a:cs typeface="Times New Roman" pitchFamily="18" charset="0"/>
              </a:rPr>
              <a:t> </a:t>
            </a:r>
            <a:r>
              <a:rPr lang="en-US" dirty="0" err="1">
                <a:cs typeface="Times New Roman" pitchFamily="18" charset="0"/>
              </a:rPr>
              <a:t>características</a:t>
            </a:r>
            <a:r>
              <a:rPr lang="en-US" dirty="0">
                <a:cs typeface="Times New Roman" pitchFamily="18" charset="0"/>
              </a:rPr>
              <a:t> de </a:t>
            </a:r>
            <a:r>
              <a:rPr lang="en-US" dirty="0" err="1">
                <a:cs typeface="Times New Roman" pitchFamily="18" charset="0"/>
              </a:rPr>
              <a:t>pendiente</a:t>
            </a:r>
            <a:r>
              <a:rPr lang="en-US" dirty="0">
                <a:cs typeface="Times New Roman" pitchFamily="18" charset="0"/>
              </a:rPr>
              <a:t> simple y de </a:t>
            </a:r>
            <a:r>
              <a:rPr lang="en-US" dirty="0" err="1">
                <a:cs typeface="Times New Roman" pitchFamily="18" charset="0"/>
              </a:rPr>
              <a:t>doble</a:t>
            </a:r>
            <a:r>
              <a:rPr lang="en-US" dirty="0">
                <a:cs typeface="Times New Roman" pitchFamily="18" charset="0"/>
              </a:rPr>
              <a:t> </a:t>
            </a:r>
            <a:r>
              <a:rPr lang="en-US" dirty="0" err="1">
                <a:cs typeface="Times New Roman" pitchFamily="18" charset="0"/>
              </a:rPr>
              <a:t>pendiente</a:t>
            </a:r>
            <a:r>
              <a:rPr lang="en-US" dirty="0">
                <a:cs typeface="Times New Roman" pitchFamily="18" charset="0"/>
              </a:rPr>
              <a:t>.</a:t>
            </a:r>
          </a:p>
          <a:p>
            <a:pPr algn="l" rtl="0"/>
            <a:r>
              <a:rPr lang="en-US" dirty="0" err="1">
                <a:cs typeface="Times New Roman" pitchFamily="18" charset="0"/>
              </a:rPr>
              <a:t>Este</a:t>
            </a:r>
            <a:r>
              <a:rPr lang="en-US" i="1" dirty="0" err="1">
                <a:cs typeface="Times New Roman" pitchFamily="18" charset="0"/>
              </a:rPr>
              <a:t>baja</a:t>
            </a:r>
            <a:r>
              <a:rPr lang="en-US" i="1" dirty="0">
                <a:cs typeface="Times New Roman" pitchFamily="18" charset="0"/>
              </a:rPr>
              <a:t> </a:t>
            </a:r>
            <a:r>
              <a:rPr lang="en-US" i="1" dirty="0" err="1">
                <a:cs typeface="Times New Roman" pitchFamily="18" charset="0"/>
              </a:rPr>
              <a:t>impedancia</a:t>
            </a:r>
            <a:r>
              <a:rPr lang="en-US" dirty="0" err="1">
                <a:cs typeface="Times New Roman" pitchFamily="18" charset="0"/>
              </a:rPr>
              <a:t>Este</a:t>
            </a:r>
            <a:r>
              <a:rPr lang="en-US" dirty="0">
                <a:cs typeface="Times New Roman" pitchFamily="18" charset="0"/>
              </a:rPr>
              <a:t> </a:t>
            </a:r>
            <a:r>
              <a:rPr lang="en-US" dirty="0" err="1">
                <a:cs typeface="Times New Roman" pitchFamily="18" charset="0"/>
              </a:rPr>
              <a:t>enfoque</a:t>
            </a:r>
            <a:r>
              <a:rPr lang="en-US" dirty="0">
                <a:cs typeface="Times New Roman" pitchFamily="18" charset="0"/>
              </a:rPr>
              <a:t> no </a:t>
            </a:r>
            <a:r>
              <a:rPr lang="en-US" dirty="0" err="1">
                <a:cs typeface="Times New Roman" pitchFamily="18" charset="0"/>
              </a:rPr>
              <a:t>requiere</a:t>
            </a:r>
            <a:r>
              <a:rPr lang="en-US" dirty="0">
                <a:cs typeface="Times New Roman" pitchFamily="18" charset="0"/>
              </a:rPr>
              <a:t> TC </a:t>
            </a:r>
            <a:r>
              <a:rPr lang="en-US" dirty="0" err="1">
                <a:cs typeface="Times New Roman" pitchFamily="18" charset="0"/>
              </a:rPr>
              <a:t>dedicados</a:t>
            </a:r>
            <a:r>
              <a:rPr lang="en-US" dirty="0">
                <a:cs typeface="Times New Roman" pitchFamily="18" charset="0"/>
              </a:rPr>
              <a:t>, </a:t>
            </a:r>
            <a:r>
              <a:rPr lang="en-US" dirty="0" err="1">
                <a:cs typeface="Times New Roman" pitchFamily="18" charset="0"/>
              </a:rPr>
              <a:t>puede</a:t>
            </a:r>
            <a:r>
              <a:rPr lang="en-US" dirty="0">
                <a:cs typeface="Times New Roman" pitchFamily="18" charset="0"/>
              </a:rPr>
              <a:t> </a:t>
            </a:r>
            <a:r>
              <a:rPr lang="en-US" dirty="0" err="1">
                <a:cs typeface="Times New Roman" pitchFamily="18" charset="0"/>
              </a:rPr>
              <a:t>tolerar</a:t>
            </a:r>
            <a:r>
              <a:rPr lang="en-US" dirty="0">
                <a:cs typeface="Times New Roman" pitchFamily="18" charset="0"/>
              </a:rPr>
              <a:t> </a:t>
            </a:r>
            <a:r>
              <a:rPr lang="en-US" dirty="0" err="1">
                <a:cs typeface="Times New Roman" pitchFamily="18" charset="0"/>
              </a:rPr>
              <a:t>una</a:t>
            </a:r>
            <a:r>
              <a:rPr lang="en-US" dirty="0">
                <a:cs typeface="Times New Roman" pitchFamily="18" charset="0"/>
              </a:rPr>
              <a:t> </a:t>
            </a:r>
            <a:r>
              <a:rPr lang="en-US" dirty="0" err="1">
                <a:cs typeface="Times New Roman" pitchFamily="18" charset="0"/>
              </a:rPr>
              <a:t>saturación</a:t>
            </a:r>
            <a:r>
              <a:rPr lang="en-US" dirty="0">
                <a:cs typeface="Times New Roman" pitchFamily="18" charset="0"/>
              </a:rPr>
              <a:t> </a:t>
            </a:r>
            <a:r>
              <a:rPr lang="en-US" dirty="0" err="1">
                <a:cs typeface="Times New Roman" pitchFamily="18" charset="0"/>
              </a:rPr>
              <a:t>sustancial</a:t>
            </a:r>
            <a:r>
              <a:rPr lang="en-US" dirty="0">
                <a:cs typeface="Times New Roman" pitchFamily="18" charset="0"/>
              </a:rPr>
              <a:t> de TC y </a:t>
            </a:r>
            <a:r>
              <a:rPr lang="en-US" dirty="0" err="1">
                <a:cs typeface="Times New Roman" pitchFamily="18" charset="0"/>
              </a:rPr>
              <a:t>permite</a:t>
            </a:r>
            <a:r>
              <a:rPr lang="en-US" dirty="0">
                <a:cs typeface="Times New Roman" pitchFamily="18" charset="0"/>
              </a:rPr>
              <a:t> </a:t>
            </a:r>
            <a:r>
              <a:rPr lang="en-US" dirty="0" err="1">
                <a:cs typeface="Times New Roman" pitchFamily="18" charset="0"/>
              </a:rPr>
              <a:t>disparos</a:t>
            </a:r>
            <a:r>
              <a:rPr lang="en-US" dirty="0">
                <a:cs typeface="Times New Roman" pitchFamily="18" charset="0"/>
              </a:rPr>
              <a:t> a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velocidad</a:t>
            </a:r>
            <a:r>
              <a:rPr lang="en-US" dirty="0">
                <a:cs typeface="Times New Roman" pitchFamily="18" charset="0"/>
              </a:rPr>
              <a:t>.</a:t>
            </a:r>
          </a:p>
          <a:p>
            <a:pPr algn="l" rtl="0"/>
            <a:r>
              <a:rPr lang="en-US" dirty="0" err="1">
                <a:cs typeface="Times New Roman" pitchFamily="18" charset="0"/>
              </a:rPr>
              <a:t>Muchos</a:t>
            </a:r>
            <a:r>
              <a:rPr lang="en-US" dirty="0">
                <a:cs typeface="Times New Roman" pitchFamily="18" charset="0"/>
              </a:rPr>
              <a:t> </a:t>
            </a:r>
            <a:r>
              <a:rPr lang="en-US" dirty="0" err="1">
                <a:cs typeface="Times New Roman" pitchFamily="18" charset="0"/>
              </a:rPr>
              <a:t>relés</a:t>
            </a:r>
            <a:r>
              <a:rPr lang="en-US" dirty="0">
                <a:cs typeface="Times New Roman" pitchFamily="18" charset="0"/>
              </a:rPr>
              <a:t> </a:t>
            </a:r>
            <a:r>
              <a:rPr lang="en-US" dirty="0" err="1">
                <a:cs typeface="Times New Roman" pitchFamily="18" charset="0"/>
              </a:rPr>
              <a:t>integrados</a:t>
            </a:r>
            <a:r>
              <a:rPr lang="en-US" dirty="0">
                <a:cs typeface="Times New Roman" pitchFamily="18" charset="0"/>
              </a:rPr>
              <a:t> </a:t>
            </a:r>
            <a:r>
              <a:rPr lang="en-US" dirty="0" err="1">
                <a:cs typeface="Times New Roman" pitchFamily="18" charset="0"/>
              </a:rPr>
              <a:t>realizan</a:t>
            </a:r>
            <a:r>
              <a:rPr lang="en-US" dirty="0">
                <a:cs typeface="Times New Roman" pitchFamily="18" charset="0"/>
              </a:rPr>
              <a:t> </a:t>
            </a:r>
            <a:r>
              <a:rPr lang="en-US" dirty="0" err="1">
                <a:cs typeface="Times New Roman" pitchFamily="18" charset="0"/>
              </a:rPr>
              <a:t>compensación</a:t>
            </a:r>
            <a:r>
              <a:rPr lang="en-US" dirty="0">
                <a:cs typeface="Times New Roman" pitchFamily="18" charset="0"/>
              </a:rPr>
              <a:t> de </a:t>
            </a:r>
            <a:r>
              <a:rPr lang="en-US" dirty="0" err="1">
                <a:cs typeface="Times New Roman" pitchFamily="18" charset="0"/>
              </a:rPr>
              <a:t>relación</a:t>
            </a:r>
            <a:r>
              <a:rPr lang="en-US" dirty="0">
                <a:cs typeface="Times New Roman" pitchFamily="18" charset="0"/>
              </a:rPr>
              <a:t> de CT, </a:t>
            </a:r>
            <a:r>
              <a:rPr lang="en-US" dirty="0" err="1">
                <a:cs typeface="Times New Roman" pitchFamily="18" charset="0"/>
              </a:rPr>
              <a:t>eliminando</a:t>
            </a:r>
            <a:r>
              <a:rPr lang="en-US" dirty="0">
                <a:cs typeface="Times New Roman" pitchFamily="18" charset="0"/>
              </a:rPr>
              <a:t> la </a:t>
            </a:r>
            <a:r>
              <a:rPr lang="en-US" dirty="0" err="1">
                <a:cs typeface="Times New Roman" pitchFamily="18" charset="0"/>
              </a:rPr>
              <a:t>necesidad</a:t>
            </a:r>
            <a:r>
              <a:rPr lang="en-US" dirty="0">
                <a:cs typeface="Times New Roman" pitchFamily="18" charset="0"/>
              </a:rPr>
              <a:t> de </a:t>
            </a:r>
            <a:r>
              <a:rPr lang="en-US" dirty="0" err="1">
                <a:cs typeface="Times New Roman" pitchFamily="18" charset="0"/>
              </a:rPr>
              <a:t>hacer</a:t>
            </a:r>
            <a:r>
              <a:rPr lang="en-US" dirty="0">
                <a:cs typeface="Times New Roman" pitchFamily="18" charset="0"/>
              </a:rPr>
              <a:t> </a:t>
            </a:r>
            <a:r>
              <a:rPr lang="en-US" dirty="0" err="1">
                <a:cs typeface="Times New Roman" pitchFamily="18" charset="0"/>
              </a:rPr>
              <a:t>coincidir</a:t>
            </a:r>
            <a:r>
              <a:rPr lang="en-US" dirty="0">
                <a:cs typeface="Times New Roman" pitchFamily="18" charset="0"/>
              </a:rPr>
              <a:t> CT.</a:t>
            </a:r>
          </a:p>
          <a:p>
            <a:pPr algn="l" rtl="0"/>
            <a:r>
              <a:rPr lang="en-US" dirty="0">
                <a:cs typeface="Times New Roman" pitchFamily="18" charset="0"/>
              </a:rPr>
              <a:t>Este principio se </a:t>
            </a:r>
            <a:r>
              <a:rPr lang="en-US" dirty="0" err="1">
                <a:cs typeface="Times New Roman" pitchFamily="18" charset="0"/>
              </a:rPr>
              <a:t>volvió</a:t>
            </a:r>
            <a:r>
              <a:rPr lang="en-US" dirty="0">
                <a:cs typeface="Times New Roman" pitchFamily="18" charset="0"/>
              </a:rPr>
              <a:t> </a:t>
            </a:r>
            <a:r>
              <a:rPr lang="en-US" dirty="0" err="1">
                <a:cs typeface="Times New Roman" pitchFamily="18" charset="0"/>
              </a:rPr>
              <a:t>realmente</a:t>
            </a:r>
            <a:r>
              <a:rPr lang="en-US" dirty="0">
                <a:cs typeface="Times New Roman" pitchFamily="18" charset="0"/>
              </a:rPr>
              <a:t> </a:t>
            </a:r>
            <a:r>
              <a:rPr lang="en-US" dirty="0" err="1">
                <a:cs typeface="Times New Roman" pitchFamily="18" charset="0"/>
              </a:rPr>
              <a:t>atractivo</a:t>
            </a:r>
            <a:r>
              <a:rPr lang="en-US" dirty="0">
                <a:cs typeface="Times New Roman" pitchFamily="18" charset="0"/>
              </a:rPr>
              <a:t> con la </a:t>
            </a:r>
            <a:r>
              <a:rPr lang="en-US" dirty="0" err="1">
                <a:cs typeface="Times New Roman" pitchFamily="18" charset="0"/>
              </a:rPr>
              <a:t>llegada</a:t>
            </a:r>
            <a:r>
              <a:rPr lang="en-US" dirty="0">
                <a:cs typeface="Times New Roman" pitchFamily="18" charset="0"/>
              </a:rPr>
              <a:t> de los </a:t>
            </a:r>
            <a:r>
              <a:rPr lang="en-US" dirty="0" err="1">
                <a:cs typeface="Times New Roman" pitchFamily="18" charset="0"/>
              </a:rPr>
              <a:t>relés</a:t>
            </a:r>
            <a:r>
              <a:rPr lang="en-US" dirty="0">
                <a:cs typeface="Times New Roman" pitchFamily="18" charset="0"/>
              </a:rPr>
              <a:t> </a:t>
            </a:r>
            <a:r>
              <a:rPr lang="en-US" dirty="0" err="1">
                <a:cs typeface="Times New Roman" pitchFamily="18" charset="0"/>
              </a:rPr>
              <a:t>basados</a:t>
            </a:r>
            <a:r>
              <a:rPr lang="en-US" dirty="0">
                <a:cs typeface="Times New Roman" pitchFamily="18" charset="0"/>
              </a:rPr>
              <a:t> ​​en </a:t>
            </a:r>
            <a:r>
              <a:rPr lang="en-US" dirty="0" err="1">
                <a:cs typeface="Times New Roman" pitchFamily="18" charset="0"/>
              </a:rPr>
              <a:t>microprocesadores</a:t>
            </a:r>
            <a:r>
              <a:rPr lang="en-US" dirty="0">
                <a:cs typeface="Times New Roman" pitchFamily="18" charset="0"/>
              </a:rPr>
              <a:t> </a:t>
            </a:r>
            <a:r>
              <a:rPr lang="en-US" dirty="0" err="1">
                <a:cs typeface="Times New Roman" pitchFamily="18" charset="0"/>
              </a:rPr>
              <a:t>debido</a:t>
            </a:r>
            <a:r>
              <a:rPr lang="en-US" dirty="0">
                <a:cs typeface="Times New Roman" pitchFamily="18" charset="0"/>
              </a:rPr>
              <a:t> a lo </a:t>
            </a:r>
            <a:r>
              <a:rPr lang="en-US" dirty="0" err="1">
                <a:cs typeface="Times New Roman" pitchFamily="18" charset="0"/>
              </a:rPr>
              <a:t>siguiente</a:t>
            </a:r>
            <a:r>
              <a:rPr lang="en-US" dirty="0">
                <a:cs typeface="Times New Roman" pitchFamily="18" charset="0"/>
              </a:rPr>
              <a:t>:</a:t>
            </a:r>
          </a:p>
          <a:p>
            <a:pPr algn="l" rtl="0">
              <a:buFontTx/>
              <a:buChar char="•"/>
            </a:pPr>
            <a:r>
              <a:rPr lang="en-US" dirty="0">
                <a:cs typeface="Times New Roman" pitchFamily="18" charset="0"/>
              </a:rPr>
              <a:t>Los </a:t>
            </a:r>
            <a:r>
              <a:rPr lang="en-US" dirty="0" err="1">
                <a:cs typeface="Times New Roman" pitchFamily="18" charset="0"/>
              </a:rPr>
              <a:t>algoritmos</a:t>
            </a:r>
            <a:r>
              <a:rPr lang="en-US" dirty="0">
                <a:cs typeface="Times New Roman" pitchFamily="18" charset="0"/>
              </a:rPr>
              <a:t> </a:t>
            </a:r>
            <a:r>
              <a:rPr lang="en-US" dirty="0" err="1">
                <a:cs typeface="Times New Roman" pitchFamily="18" charset="0"/>
              </a:rPr>
              <a:t>avanzados</a:t>
            </a:r>
            <a:r>
              <a:rPr lang="en-US" dirty="0">
                <a:cs typeface="Times New Roman" pitchFamily="18" charset="0"/>
              </a:rPr>
              <a:t> </a:t>
            </a:r>
            <a:r>
              <a:rPr lang="en-US" dirty="0" err="1">
                <a:cs typeface="Times New Roman" pitchFamily="18" charset="0"/>
              </a:rPr>
              <a:t>complementan</a:t>
            </a:r>
            <a:r>
              <a:rPr lang="en-US" dirty="0">
                <a:cs typeface="Times New Roman" pitchFamily="18" charset="0"/>
              </a:rPr>
              <a:t> la </a:t>
            </a:r>
            <a:r>
              <a:rPr lang="en-US" dirty="0" err="1">
                <a:cs typeface="Times New Roman" pitchFamily="18" charset="0"/>
              </a:rPr>
              <a:t>función</a:t>
            </a:r>
            <a:r>
              <a:rPr lang="en-US" dirty="0">
                <a:cs typeface="Times New Roman" pitchFamily="18" charset="0"/>
              </a:rPr>
              <a:t> de </a:t>
            </a:r>
            <a:r>
              <a:rPr lang="en-US" dirty="0" err="1">
                <a:cs typeface="Times New Roman" pitchFamily="18" charset="0"/>
              </a:rPr>
              <a:t>protección</a:t>
            </a:r>
            <a:r>
              <a:rPr lang="en-US" dirty="0">
                <a:cs typeface="Times New Roman" pitchFamily="18" charset="0"/>
              </a:rPr>
              <a:t> </a:t>
            </a:r>
            <a:r>
              <a:rPr lang="en-US" dirty="0" err="1">
                <a:cs typeface="Times New Roman" pitchFamily="18" charset="0"/>
              </a:rPr>
              <a:t>diferencial</a:t>
            </a:r>
            <a:r>
              <a:rPr lang="en-US" dirty="0">
                <a:cs typeface="Times New Roman" pitchFamily="18" charset="0"/>
              </a:rPr>
              <a:t> </a:t>
            </a:r>
            <a:r>
              <a:rPr lang="en-US" dirty="0" err="1">
                <a:cs typeface="Times New Roman" pitchFamily="18" charset="0"/>
              </a:rPr>
              <a:t>porcentual</a:t>
            </a:r>
            <a:r>
              <a:rPr lang="en-US" dirty="0">
                <a:cs typeface="Times New Roman" pitchFamily="18" charset="0"/>
              </a:rPr>
              <a:t>, lo </a:t>
            </a:r>
            <a:r>
              <a:rPr lang="en-US" dirty="0" err="1">
                <a:cs typeface="Times New Roman" pitchFamily="18" charset="0"/>
              </a:rPr>
              <a:t>que</a:t>
            </a:r>
            <a:r>
              <a:rPr lang="en-US" dirty="0">
                <a:cs typeface="Times New Roman" pitchFamily="18" charset="0"/>
              </a:rPr>
              <a:t> </a:t>
            </a:r>
            <a:r>
              <a:rPr lang="en-US" dirty="0" err="1">
                <a:cs typeface="Times New Roman" pitchFamily="18" charset="0"/>
              </a:rPr>
              <a:t>hace</a:t>
            </a:r>
            <a:r>
              <a:rPr lang="en-US" dirty="0">
                <a:cs typeface="Times New Roman" pitchFamily="18" charset="0"/>
              </a:rPr>
              <a:t> </a:t>
            </a:r>
            <a:r>
              <a:rPr lang="en-US" dirty="0" err="1">
                <a:cs typeface="Times New Roman" pitchFamily="18" charset="0"/>
              </a:rPr>
              <a:t>que</a:t>
            </a:r>
            <a:r>
              <a:rPr lang="en-US" dirty="0">
                <a:cs typeface="Times New Roman" pitchFamily="18" charset="0"/>
              </a:rPr>
              <a:t> el </a:t>
            </a:r>
            <a:r>
              <a:rPr lang="en-US" dirty="0" err="1">
                <a:cs typeface="Times New Roman" pitchFamily="18" charset="0"/>
              </a:rPr>
              <a:t>relé</a:t>
            </a:r>
            <a:r>
              <a:rPr lang="en-US" dirty="0">
                <a:cs typeface="Times New Roman" pitchFamily="18" charset="0"/>
              </a:rPr>
              <a:t> sea </a:t>
            </a:r>
            <a:r>
              <a:rPr lang="en-US" dirty="0" err="1">
                <a:cs typeface="Times New Roman" pitchFamily="18" charset="0"/>
              </a:rPr>
              <a:t>muy</a:t>
            </a:r>
            <a:r>
              <a:rPr lang="en-US" dirty="0">
                <a:cs typeface="Times New Roman" pitchFamily="18" charset="0"/>
              </a:rPr>
              <a:t> </a:t>
            </a:r>
            <a:r>
              <a:rPr lang="en-US" dirty="0" err="1">
                <a:cs typeface="Times New Roman" pitchFamily="18" charset="0"/>
              </a:rPr>
              <a:t>seguro</a:t>
            </a:r>
            <a:r>
              <a:rPr lang="en-US" dirty="0">
                <a:cs typeface="Times New Roman" pitchFamily="18" charset="0"/>
              </a:rPr>
              <a:t>.</a:t>
            </a:r>
          </a:p>
          <a:p>
            <a:pPr algn="l" rtl="0">
              <a:buFontTx/>
              <a:buChar char="•"/>
            </a:pPr>
            <a:r>
              <a:rPr lang="en-US" dirty="0">
                <a:cs typeface="Times New Roman" pitchFamily="18" charset="0"/>
              </a:rPr>
              <a:t>La </a:t>
            </a:r>
            <a:r>
              <a:rPr lang="en-US" dirty="0" err="1">
                <a:cs typeface="Times New Roman" pitchFamily="18" charset="0"/>
              </a:rPr>
              <a:t>protección</a:t>
            </a:r>
            <a:r>
              <a:rPr lang="en-US" dirty="0">
                <a:cs typeface="Times New Roman" pitchFamily="18" charset="0"/>
              </a:rPr>
              <a:t> de barras </a:t>
            </a:r>
            <a:r>
              <a:rPr lang="en-US" dirty="0" err="1">
                <a:cs typeface="Times New Roman" pitchFamily="18" charset="0"/>
              </a:rPr>
              <a:t>colectoras</a:t>
            </a:r>
            <a:r>
              <a:rPr lang="en-US" dirty="0">
                <a:cs typeface="Times New Roman" pitchFamily="18" charset="0"/>
              </a:rPr>
              <a:t> </a:t>
            </a:r>
            <a:r>
              <a:rPr lang="en-US" dirty="0" err="1">
                <a:cs typeface="Times New Roman" pitchFamily="18" charset="0"/>
              </a:rPr>
              <a:t>reconfigurables</a:t>
            </a:r>
            <a:r>
              <a:rPr lang="en-US" dirty="0">
                <a:cs typeface="Times New Roman" pitchFamily="18" charset="0"/>
              </a:rPr>
              <a:t> se </a:t>
            </a:r>
            <a:r>
              <a:rPr lang="en-US" dirty="0" err="1">
                <a:cs typeface="Times New Roman" pitchFamily="18" charset="0"/>
              </a:rPr>
              <a:t>vuelve</a:t>
            </a:r>
            <a:r>
              <a:rPr lang="en-US" dirty="0">
                <a:cs typeface="Times New Roman" pitchFamily="18" charset="0"/>
              </a:rPr>
              <a:t> </a:t>
            </a:r>
            <a:r>
              <a:rPr lang="en-US" dirty="0" err="1">
                <a:cs typeface="Times New Roman" pitchFamily="18" charset="0"/>
              </a:rPr>
              <a:t>más</a:t>
            </a:r>
            <a:r>
              <a:rPr lang="en-US" dirty="0">
                <a:cs typeface="Times New Roman" pitchFamily="18" charset="0"/>
              </a:rPr>
              <a:t> </a:t>
            </a:r>
            <a:r>
              <a:rPr lang="en-US" dirty="0" err="1">
                <a:cs typeface="Times New Roman" pitchFamily="18" charset="0"/>
              </a:rPr>
              <a:t>fácil</a:t>
            </a:r>
            <a:r>
              <a:rPr lang="en-US" dirty="0">
                <a:cs typeface="Times New Roman" pitchFamily="18" charset="0"/>
              </a:rPr>
              <a:t> </a:t>
            </a:r>
            <a:r>
              <a:rPr lang="en-US" dirty="0" err="1">
                <a:cs typeface="Times New Roman" pitchFamily="18" charset="0"/>
              </a:rPr>
              <a:t>ya</a:t>
            </a:r>
            <a:r>
              <a:rPr lang="en-US" dirty="0">
                <a:cs typeface="Times New Roman" pitchFamily="18" charset="0"/>
              </a:rPr>
              <a:t> </a:t>
            </a:r>
            <a:r>
              <a:rPr lang="en-US" dirty="0" err="1">
                <a:cs typeface="Times New Roman" pitchFamily="18" charset="0"/>
              </a:rPr>
              <a:t>que</a:t>
            </a:r>
            <a:r>
              <a:rPr lang="en-US" dirty="0">
                <a:cs typeface="Times New Roman" pitchFamily="18" charset="0"/>
              </a:rPr>
              <a:t> la </a:t>
            </a:r>
            <a:r>
              <a:rPr lang="en-US" dirty="0" err="1">
                <a:cs typeface="Times New Roman" pitchFamily="18" charset="0"/>
              </a:rPr>
              <a:t>réplica</a:t>
            </a:r>
            <a:r>
              <a:rPr lang="en-US" dirty="0">
                <a:cs typeface="Times New Roman" pitchFamily="18" charset="0"/>
              </a:rPr>
              <a:t> </a:t>
            </a:r>
            <a:r>
              <a:rPr lang="en-US" dirty="0" err="1">
                <a:cs typeface="Times New Roman" pitchFamily="18" charset="0"/>
              </a:rPr>
              <a:t>dinámica</a:t>
            </a:r>
            <a:r>
              <a:rPr lang="en-US" dirty="0">
                <a:cs typeface="Times New Roman" pitchFamily="18" charset="0"/>
              </a:rPr>
              <a:t> del </a:t>
            </a:r>
            <a:r>
              <a:rPr lang="en-US" dirty="0" err="1" smtClean="0">
                <a:cs typeface="Times New Roman" pitchFamily="18" charset="0"/>
              </a:rPr>
              <a:t>barra</a:t>
            </a:r>
            <a:r>
              <a:rPr lang="en-US" dirty="0" smtClean="0">
                <a:cs typeface="Times New Roman" pitchFamily="18" charset="0"/>
              </a:rPr>
              <a:t> </a:t>
            </a:r>
            <a:r>
              <a:rPr lang="en-US" dirty="0">
                <a:cs typeface="Times New Roman" pitchFamily="18" charset="0"/>
              </a:rPr>
              <a:t>(</a:t>
            </a:r>
            <a:r>
              <a:rPr lang="en-US" dirty="0" err="1">
                <a:cs typeface="Times New Roman" pitchFamily="18" charset="0"/>
              </a:rPr>
              <a:t>imagen</a:t>
            </a:r>
            <a:r>
              <a:rPr lang="en-US" dirty="0">
                <a:cs typeface="Times New Roman" pitchFamily="18" charset="0"/>
              </a:rPr>
              <a:t> del </a:t>
            </a:r>
            <a:r>
              <a:rPr lang="en-US" dirty="0" err="1" smtClean="0">
                <a:cs typeface="Times New Roman" pitchFamily="18" charset="0"/>
              </a:rPr>
              <a:t>barra</a:t>
            </a:r>
            <a:r>
              <a:rPr lang="en-US" dirty="0" smtClean="0">
                <a:cs typeface="Times New Roman" pitchFamily="18" charset="0"/>
              </a:rPr>
              <a:t>) </a:t>
            </a:r>
            <a:r>
              <a:rPr lang="en-US" dirty="0">
                <a:cs typeface="Times New Roman" pitchFamily="18" charset="0"/>
              </a:rPr>
              <a:t>se </a:t>
            </a:r>
            <a:r>
              <a:rPr lang="en-US" dirty="0" err="1">
                <a:cs typeface="Times New Roman" pitchFamily="18" charset="0"/>
              </a:rPr>
              <a:t>puede</a:t>
            </a:r>
            <a:r>
              <a:rPr lang="en-US" dirty="0">
                <a:cs typeface="Times New Roman" pitchFamily="18" charset="0"/>
              </a:rPr>
              <a:t> </a:t>
            </a:r>
            <a:r>
              <a:rPr lang="en-US" dirty="0" err="1">
                <a:cs typeface="Times New Roman" pitchFamily="18" charset="0"/>
              </a:rPr>
              <a:t>lograr</a:t>
            </a:r>
            <a:r>
              <a:rPr lang="en-US" dirty="0">
                <a:cs typeface="Times New Roman" pitchFamily="18" charset="0"/>
              </a:rPr>
              <a:t> sin </a:t>
            </a:r>
            <a:r>
              <a:rPr lang="en-US" dirty="0" err="1">
                <a:cs typeface="Times New Roman" pitchFamily="18" charset="0"/>
              </a:rPr>
              <a:t>cambiar</a:t>
            </a:r>
            <a:r>
              <a:rPr lang="en-US" dirty="0">
                <a:cs typeface="Times New Roman" pitchFamily="18" charset="0"/>
              </a:rPr>
              <a:t> los </a:t>
            </a:r>
            <a:r>
              <a:rPr lang="en-US" dirty="0" err="1">
                <a:cs typeface="Times New Roman" pitchFamily="18" charset="0"/>
              </a:rPr>
              <a:t>circuitos</a:t>
            </a:r>
            <a:r>
              <a:rPr lang="en-US" dirty="0">
                <a:cs typeface="Times New Roman" pitchFamily="18" charset="0"/>
              </a:rPr>
              <a:t> de </a:t>
            </a:r>
            <a:r>
              <a:rPr lang="en-US" dirty="0" err="1">
                <a:cs typeface="Times New Roman" pitchFamily="18" charset="0"/>
              </a:rPr>
              <a:t>corriente</a:t>
            </a:r>
            <a:r>
              <a:rPr lang="en-US" dirty="0">
                <a:cs typeface="Times New Roman" pitchFamily="18" charset="0"/>
              </a:rPr>
              <a:t> </a:t>
            </a:r>
            <a:r>
              <a:rPr lang="en-US" dirty="0" err="1">
                <a:cs typeface="Times New Roman" pitchFamily="18" charset="0"/>
              </a:rPr>
              <a:t>secundarios</a:t>
            </a:r>
            <a:r>
              <a:rPr lang="en-US" dirty="0">
                <a:cs typeface="Times New Roman" pitchFamily="18" charset="0"/>
              </a:rPr>
              <a:t>.</a:t>
            </a:r>
          </a:p>
          <a:p>
            <a:pPr algn="l" rtl="0">
              <a:buFontTx/>
              <a:buChar char="•"/>
            </a:pPr>
            <a:r>
              <a:rPr lang="en-US" dirty="0">
                <a:cs typeface="Times New Roman" pitchFamily="18" charset="0"/>
              </a:rPr>
              <a:t>La </a:t>
            </a:r>
            <a:r>
              <a:rPr lang="en-US" dirty="0" err="1">
                <a:cs typeface="Times New Roman" pitchFamily="18" charset="0"/>
              </a:rPr>
              <a:t>función</a:t>
            </a:r>
            <a:r>
              <a:rPr lang="en-US" dirty="0">
                <a:cs typeface="Times New Roman" pitchFamily="18" charset="0"/>
              </a:rPr>
              <a:t> </a:t>
            </a:r>
            <a:r>
              <a:rPr lang="en-US" dirty="0" err="1">
                <a:cs typeface="Times New Roman" pitchFamily="18" charset="0"/>
              </a:rPr>
              <a:t>integrada</a:t>
            </a:r>
            <a:r>
              <a:rPr lang="en-US" dirty="0">
                <a:cs typeface="Times New Roman" pitchFamily="18" charset="0"/>
              </a:rPr>
              <a:t> de </a:t>
            </a:r>
            <a:r>
              <a:rPr lang="en-US" dirty="0" err="1">
                <a:cs typeface="Times New Roman" pitchFamily="18" charset="0"/>
              </a:rPr>
              <a:t>fallo</a:t>
            </a:r>
            <a:r>
              <a:rPr lang="en-US" dirty="0">
                <a:cs typeface="Times New Roman" pitchFamily="18" charset="0"/>
              </a:rPr>
              <a:t> de </a:t>
            </a:r>
            <a:r>
              <a:rPr lang="en-US" dirty="0" err="1">
                <a:cs typeface="Times New Roman" pitchFamily="18" charset="0"/>
              </a:rPr>
              <a:t>interruptor</a:t>
            </a:r>
            <a:r>
              <a:rPr lang="en-US" dirty="0">
                <a:cs typeface="Times New Roman" pitchFamily="18" charset="0"/>
              </a:rPr>
              <a:t> (BF) </a:t>
            </a:r>
            <a:r>
              <a:rPr lang="en-US" dirty="0" err="1">
                <a:cs typeface="Times New Roman" pitchFamily="18" charset="0"/>
              </a:rPr>
              <a:t>puede</a:t>
            </a:r>
            <a:r>
              <a:rPr lang="en-US" dirty="0">
                <a:cs typeface="Times New Roman" pitchFamily="18" charset="0"/>
              </a:rPr>
              <a:t> </a:t>
            </a:r>
            <a:r>
              <a:rPr lang="en-US" dirty="0" err="1">
                <a:cs typeface="Times New Roman" pitchFamily="18" charset="0"/>
              </a:rPr>
              <a:t>proporcionar</a:t>
            </a:r>
            <a:r>
              <a:rPr lang="en-US" dirty="0">
                <a:cs typeface="Times New Roman" pitchFamily="18" charset="0"/>
              </a:rPr>
              <a:t> </a:t>
            </a:r>
            <a:r>
              <a:rPr lang="en-US" dirty="0" err="1">
                <a:cs typeface="Times New Roman" pitchFamily="18" charset="0"/>
              </a:rPr>
              <a:t>una</a:t>
            </a:r>
            <a:r>
              <a:rPr lang="en-US" dirty="0">
                <a:cs typeface="Times New Roman" pitchFamily="18" charset="0"/>
              </a:rPr>
              <a:t> </a:t>
            </a:r>
            <a:r>
              <a:rPr lang="en-US" dirty="0" err="1">
                <a:cs typeface="Times New Roman" pitchFamily="18" charset="0"/>
              </a:rPr>
              <a:t>estrategia</a:t>
            </a:r>
            <a:r>
              <a:rPr lang="en-US" dirty="0">
                <a:cs typeface="Times New Roman" pitchFamily="18" charset="0"/>
              </a:rPr>
              <a:t> de </a:t>
            </a:r>
            <a:r>
              <a:rPr lang="en-US" dirty="0" err="1">
                <a:cs typeface="Times New Roman" pitchFamily="18" charset="0"/>
              </a:rPr>
              <a:t>disparo</a:t>
            </a:r>
            <a:r>
              <a:rPr lang="en-US" dirty="0">
                <a:cs typeface="Times New Roman" pitchFamily="18" charset="0"/>
              </a:rPr>
              <a:t> </a:t>
            </a:r>
            <a:r>
              <a:rPr lang="en-US" dirty="0" err="1">
                <a:cs typeface="Times New Roman" pitchFamily="18" charset="0"/>
              </a:rPr>
              <a:t>óptima</a:t>
            </a:r>
            <a:r>
              <a:rPr lang="en-US" dirty="0">
                <a:cs typeface="Times New Roman" pitchFamily="18" charset="0"/>
              </a:rPr>
              <a:t> </a:t>
            </a:r>
            <a:r>
              <a:rPr lang="en-US" dirty="0" err="1">
                <a:cs typeface="Times New Roman" pitchFamily="18" charset="0"/>
              </a:rPr>
              <a:t>dependiendo</a:t>
            </a:r>
            <a:r>
              <a:rPr lang="en-US" dirty="0">
                <a:cs typeface="Times New Roman" pitchFamily="18" charset="0"/>
              </a:rPr>
              <a:t> de la </a:t>
            </a:r>
            <a:r>
              <a:rPr lang="en-US" dirty="0" err="1">
                <a:cs typeface="Times New Roman" pitchFamily="18" charset="0"/>
              </a:rPr>
              <a:t>configuración</a:t>
            </a:r>
            <a:r>
              <a:rPr lang="en-US" dirty="0">
                <a:cs typeface="Times New Roman" pitchFamily="18" charset="0"/>
              </a:rPr>
              <a:t> real de </a:t>
            </a:r>
            <a:r>
              <a:rPr lang="en-US" dirty="0" err="1">
                <a:cs typeface="Times New Roman" pitchFamily="18" charset="0"/>
              </a:rPr>
              <a:t>una</a:t>
            </a:r>
            <a:r>
              <a:rPr lang="en-US" dirty="0">
                <a:cs typeface="Times New Roman" pitchFamily="18" charset="0"/>
              </a:rPr>
              <a:t> </a:t>
            </a:r>
            <a:r>
              <a:rPr lang="en-US" dirty="0" err="1">
                <a:cs typeface="Times New Roman" pitchFamily="18" charset="0"/>
              </a:rPr>
              <a:t>barra</a:t>
            </a:r>
            <a:r>
              <a:rPr lang="en-US" dirty="0">
                <a:cs typeface="Times New Roman" pitchFamily="18" charset="0"/>
              </a:rPr>
              <a:t> </a:t>
            </a:r>
            <a:r>
              <a:rPr lang="en-US" dirty="0" err="1">
                <a:cs typeface="Times New Roman" pitchFamily="18" charset="0"/>
              </a:rPr>
              <a:t>colectora</a:t>
            </a:r>
            <a:r>
              <a:rPr lang="en-US" dirty="0">
                <a:cs typeface="Times New Roman" pitchFamily="18" charset="0"/>
              </a:rPr>
              <a:t>.</a:t>
            </a:r>
          </a:p>
          <a:p>
            <a:pPr algn="l" rtl="0"/>
            <a:r>
              <a:rPr lang="en-US" dirty="0">
                <a:cs typeface="Times New Roman" pitchFamily="18" charset="0"/>
              </a:rPr>
              <a:t>Se </a:t>
            </a:r>
            <a:r>
              <a:rPr lang="en-US" dirty="0" err="1">
                <a:cs typeface="Times New Roman" pitchFamily="18" charset="0"/>
              </a:rPr>
              <a:t>proponen</a:t>
            </a:r>
            <a:r>
              <a:rPr lang="en-US" dirty="0">
                <a:cs typeface="Times New Roman" pitchFamily="18" charset="0"/>
              </a:rPr>
              <a:t> </a:t>
            </a:r>
            <a:r>
              <a:rPr lang="en-US" dirty="0" err="1">
                <a:cs typeface="Times New Roman" pitchFamily="18" charset="0"/>
              </a:rPr>
              <a:t>arquitecturas</a:t>
            </a:r>
            <a:r>
              <a:rPr lang="en-US" dirty="0">
                <a:cs typeface="Times New Roman" pitchFamily="18" charset="0"/>
              </a:rPr>
              <a:t> </a:t>
            </a:r>
            <a:r>
              <a:rPr lang="en-US" dirty="0" err="1">
                <a:cs typeface="Times New Roman" pitchFamily="18" charset="0"/>
              </a:rPr>
              <a:t>distribuidas</a:t>
            </a:r>
            <a:r>
              <a:rPr lang="en-US" dirty="0">
                <a:cs typeface="Times New Roman" pitchFamily="18" charset="0"/>
              </a:rPr>
              <a:t> </a:t>
            </a:r>
            <a:r>
              <a:rPr lang="en-US" dirty="0" err="1">
                <a:cs typeface="Times New Roman" pitchFamily="18" charset="0"/>
              </a:rPr>
              <a:t>que</a:t>
            </a:r>
            <a:r>
              <a:rPr lang="en-US" dirty="0">
                <a:cs typeface="Times New Roman" pitchFamily="18" charset="0"/>
              </a:rPr>
              <a:t> </a:t>
            </a:r>
            <a:r>
              <a:rPr lang="en-US" dirty="0" err="1">
                <a:cs typeface="Times New Roman" pitchFamily="18" charset="0"/>
              </a:rPr>
              <a:t>colocan</a:t>
            </a:r>
            <a:r>
              <a:rPr lang="en-US" dirty="0">
                <a:cs typeface="Times New Roman" pitchFamily="18" charset="0"/>
              </a:rPr>
              <a:t> </a:t>
            </a:r>
            <a:r>
              <a:rPr lang="en-US" dirty="0" err="1">
                <a:cs typeface="Times New Roman" pitchFamily="18" charset="0"/>
              </a:rPr>
              <a:t>Unidades</a:t>
            </a:r>
            <a:r>
              <a:rPr lang="en-US" dirty="0">
                <a:cs typeface="Times New Roman" pitchFamily="18" charset="0"/>
              </a:rPr>
              <a:t> de </a:t>
            </a:r>
            <a:r>
              <a:rPr lang="en-US" dirty="0" err="1">
                <a:cs typeface="Times New Roman" pitchFamily="18" charset="0"/>
              </a:rPr>
              <a:t>Adquisición</a:t>
            </a:r>
            <a:r>
              <a:rPr lang="en-US" dirty="0">
                <a:cs typeface="Times New Roman" pitchFamily="18" charset="0"/>
              </a:rPr>
              <a:t> de </a:t>
            </a:r>
            <a:r>
              <a:rPr lang="en-US" dirty="0" err="1">
                <a:cs typeface="Times New Roman" pitchFamily="18" charset="0"/>
              </a:rPr>
              <a:t>Datos</a:t>
            </a:r>
            <a:r>
              <a:rPr lang="en-US" dirty="0">
                <a:cs typeface="Times New Roman" pitchFamily="18" charset="0"/>
              </a:rPr>
              <a:t> (DAU) en </a:t>
            </a:r>
            <a:r>
              <a:rPr lang="en-US" dirty="0" err="1">
                <a:cs typeface="Times New Roman" pitchFamily="18" charset="0"/>
              </a:rPr>
              <a:t>bahías</a:t>
            </a:r>
            <a:r>
              <a:rPr lang="en-US" dirty="0">
                <a:cs typeface="Times New Roman" pitchFamily="18" charset="0"/>
              </a:rPr>
              <a:t> y </a:t>
            </a:r>
            <a:r>
              <a:rPr lang="en-US" dirty="0" err="1">
                <a:cs typeface="Times New Roman" pitchFamily="18" charset="0"/>
              </a:rPr>
              <a:t>reemplazan</a:t>
            </a:r>
            <a:r>
              <a:rPr lang="en-US" dirty="0">
                <a:cs typeface="Times New Roman" pitchFamily="18" charset="0"/>
              </a:rPr>
              <a:t> los cables </a:t>
            </a:r>
            <a:r>
              <a:rPr lang="en-US" dirty="0" smtClean="0">
                <a:cs typeface="Times New Roman" pitchFamily="18" charset="0"/>
              </a:rPr>
              <a:t>de </a:t>
            </a:r>
            <a:r>
              <a:rPr lang="en-US" dirty="0" err="1" smtClean="0">
                <a:cs typeface="Times New Roman" pitchFamily="18" charset="0"/>
              </a:rPr>
              <a:t>corrientees</a:t>
            </a:r>
            <a:r>
              <a:rPr lang="en-US" dirty="0" smtClean="0">
                <a:cs typeface="Times New Roman" pitchFamily="18" charset="0"/>
              </a:rPr>
              <a:t> </a:t>
            </a:r>
            <a:r>
              <a:rPr lang="en-US" dirty="0" err="1">
                <a:cs typeface="Times New Roman" pitchFamily="18" charset="0"/>
              </a:rPr>
              <a:t>por</a:t>
            </a:r>
            <a:r>
              <a:rPr lang="en-US" dirty="0">
                <a:cs typeface="Times New Roman" pitchFamily="18" charset="0"/>
              </a:rPr>
              <a:t> </a:t>
            </a:r>
            <a:r>
              <a:rPr lang="en-US" dirty="0" err="1">
                <a:cs typeface="Times New Roman" pitchFamily="18" charset="0"/>
              </a:rPr>
              <a:t>comunicaciones</a:t>
            </a:r>
            <a:r>
              <a:rPr lang="en-US" dirty="0">
                <a:cs typeface="Times New Roman" pitchFamily="18" charset="0"/>
              </a:rPr>
              <a:t> de </a:t>
            </a:r>
            <a:r>
              <a:rPr lang="en-US" dirty="0" err="1">
                <a:cs typeface="Times New Roman" pitchFamily="18" charset="0"/>
              </a:rPr>
              <a:t>fibra</a:t>
            </a:r>
            <a:r>
              <a:rPr lang="en-US" dirty="0">
                <a:cs typeface="Times New Roman" pitchFamily="18" charset="0"/>
              </a:rPr>
              <a:t> </a:t>
            </a:r>
            <a:r>
              <a:rPr lang="en-US" dirty="0" err="1">
                <a:cs typeface="Times New Roman" pitchFamily="18" charset="0"/>
              </a:rPr>
              <a:t>óptica</a:t>
            </a:r>
            <a:r>
              <a:rPr lang="en-US" dirty="0">
                <a:cs typeface="Times New Roman" pitchFamily="18" charset="0"/>
              </a:rP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8EE0EB-72AB-4C30-B5B5-8C0C978A7E84}" type="slidenum">
              <a:rPr lang="en-US"/>
              <a:pPr/>
              <a:t>39</a:t>
            </a:fld>
            <a:endParaRPr lang="en-US"/>
          </a:p>
        </p:txBody>
      </p:sp>
      <p:sp>
        <p:nvSpPr>
          <p:cNvPr id="585730" name="Rectangle 2"/>
          <p:cNvSpPr>
            <a:spLocks noGrp="1" noRot="1" noChangeAspect="1" noChangeArrowheads="1" noTextEdit="1"/>
          </p:cNvSpPr>
          <p:nvPr>
            <p:ph type="sldImg"/>
          </p:nvPr>
        </p:nvSpPr>
        <p:spPr>
          <a:ln/>
        </p:spPr>
      </p:sp>
      <p:sp>
        <p:nvSpPr>
          <p:cNvPr id="585731"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E205D-B2B2-4E4F-8558-D13A5B71DD7A}" type="slidenum">
              <a:rPr lang="en-US"/>
              <a:pPr/>
              <a:t>40</a:t>
            </a:fld>
            <a:endParaRPr lang="en-US"/>
          </a:p>
        </p:txBody>
      </p:sp>
      <p:sp>
        <p:nvSpPr>
          <p:cNvPr id="587778" name="Rectangle 2"/>
          <p:cNvSpPr>
            <a:spLocks noGrp="1" noRot="1" noChangeAspect="1" noChangeArrowheads="1" noTextEdit="1"/>
          </p:cNvSpPr>
          <p:nvPr>
            <p:ph type="sldImg"/>
          </p:nvPr>
        </p:nvSpPr>
        <p:spPr>
          <a:ln/>
        </p:spPr>
      </p:sp>
      <p:sp>
        <p:nvSpPr>
          <p:cNvPr id="587779"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F626BB-69D9-471B-9027-D269EFD857F8}" type="slidenum">
              <a:rPr lang="en-US"/>
              <a:pPr/>
              <a:t>41</a:t>
            </a:fld>
            <a:endParaRPr lang="en-US"/>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362E41-4F28-4D67-858A-42E327476A77}" type="slidenum">
              <a:rPr lang="en-US"/>
              <a:pPr/>
              <a:t>42</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pPr algn="l" rtl="0"/>
            <a:r>
              <a:rPr lang="en-US" dirty="0">
                <a:cs typeface="Times New Roman" pitchFamily="18" charset="0"/>
              </a:rPr>
              <a:t>La </a:t>
            </a:r>
            <a:r>
              <a:rPr lang="en-US" dirty="0" err="1">
                <a:cs typeface="Times New Roman" pitchFamily="18" charset="0"/>
              </a:rPr>
              <a:t>protección</a:t>
            </a:r>
            <a:r>
              <a:rPr lang="en-US" dirty="0">
                <a:cs typeface="Times New Roman" pitchFamily="18" charset="0"/>
              </a:rPr>
              <a:t> de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a:t>
            </a:r>
            <a:r>
              <a:rPr lang="en-US" dirty="0" err="1">
                <a:cs typeface="Times New Roman" pitchFamily="18" charset="0"/>
              </a:rPr>
              <a:t>responde</a:t>
            </a:r>
            <a:r>
              <a:rPr lang="en-US" dirty="0">
                <a:cs typeface="Times New Roman" pitchFamily="18" charset="0"/>
              </a:rPr>
              <a:t> a un </a:t>
            </a:r>
            <a:r>
              <a:rPr lang="en-US" dirty="0" err="1">
                <a:cs typeface="Times New Roman" pitchFamily="18" charset="0"/>
              </a:rPr>
              <a:t>voltaje</a:t>
            </a:r>
            <a:r>
              <a:rPr lang="en-US" dirty="0">
                <a:cs typeface="Times New Roman" pitchFamily="18" charset="0"/>
              </a:rPr>
              <a:t> a </a:t>
            </a:r>
            <a:r>
              <a:rPr lang="en-US" dirty="0" err="1">
                <a:cs typeface="Times New Roman" pitchFamily="18" charset="0"/>
              </a:rPr>
              <a:t>través</a:t>
            </a:r>
            <a:r>
              <a:rPr lang="en-US" dirty="0">
                <a:cs typeface="Times New Roman" pitchFamily="18" charset="0"/>
              </a:rPr>
              <a:t> de los </a:t>
            </a:r>
            <a:r>
              <a:rPr lang="en-US" dirty="0" err="1">
                <a:cs typeface="Times New Roman" pitchFamily="18" charset="0"/>
              </a:rPr>
              <a:t>puntos</a:t>
            </a:r>
            <a:r>
              <a:rPr lang="en-US" dirty="0">
                <a:cs typeface="Times New Roman" pitchFamily="18" charset="0"/>
              </a:rPr>
              <a:t> de </a:t>
            </a:r>
            <a:r>
              <a:rPr lang="en-US" dirty="0" err="1">
                <a:cs typeface="Times New Roman" pitchFamily="18" charset="0"/>
              </a:rPr>
              <a:t>unión</a:t>
            </a:r>
            <a:r>
              <a:rPr lang="en-US" dirty="0">
                <a:cs typeface="Times New Roman" pitchFamily="18" charset="0"/>
              </a:rPr>
              <a:t> </a:t>
            </a:r>
            <a:r>
              <a:rPr lang="en-US" dirty="0" err="1">
                <a:cs typeface="Times New Roman" pitchFamily="18" charset="0"/>
              </a:rPr>
              <a:t>diferencial</a:t>
            </a:r>
            <a:r>
              <a:rPr lang="en-US" dirty="0">
                <a:cs typeface="Times New Roman" pitchFamily="18" charset="0"/>
              </a:rPr>
              <a:t>. Se </a:t>
            </a:r>
            <a:r>
              <a:rPr lang="en-US" dirty="0" err="1">
                <a:cs typeface="Times New Roman" pitchFamily="18" charset="0"/>
              </a:rPr>
              <a:t>requiere</a:t>
            </a:r>
            <a:r>
              <a:rPr lang="en-US" dirty="0">
                <a:cs typeface="Times New Roman" pitchFamily="18" charset="0"/>
              </a:rPr>
              <a:t> </a:t>
            </a:r>
            <a:r>
              <a:rPr lang="en-US" dirty="0" err="1">
                <a:cs typeface="Times New Roman" pitchFamily="18" charset="0"/>
              </a:rPr>
              <a:t>que</a:t>
            </a:r>
            <a:r>
              <a:rPr lang="en-US" dirty="0">
                <a:cs typeface="Times New Roman" pitchFamily="18" charset="0"/>
              </a:rPr>
              <a:t> los TC </a:t>
            </a:r>
            <a:r>
              <a:rPr lang="en-US" dirty="0" err="1">
                <a:cs typeface="Times New Roman" pitchFamily="18" charset="0"/>
              </a:rPr>
              <a:t>tengan</a:t>
            </a:r>
            <a:r>
              <a:rPr lang="en-US" dirty="0">
                <a:cs typeface="Times New Roman" pitchFamily="18" charset="0"/>
              </a:rPr>
              <a:t> </a:t>
            </a:r>
            <a:r>
              <a:rPr lang="en-US" dirty="0" err="1">
                <a:cs typeface="Times New Roman" pitchFamily="18" charset="0"/>
              </a:rPr>
              <a:t>una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de </a:t>
            </a:r>
            <a:r>
              <a:rPr lang="en-US" dirty="0" err="1">
                <a:cs typeface="Times New Roman" pitchFamily="18" charset="0"/>
              </a:rPr>
              <a:t>fuga</a:t>
            </a:r>
            <a:r>
              <a:rPr lang="en-US" dirty="0">
                <a:cs typeface="Times New Roman" pitchFamily="18" charset="0"/>
              </a:rPr>
              <a:t> </a:t>
            </a:r>
            <a:r>
              <a:rPr lang="en-US" dirty="0" err="1">
                <a:cs typeface="Times New Roman" pitchFamily="18" charset="0"/>
              </a:rPr>
              <a:t>secundaria</a:t>
            </a:r>
            <a:r>
              <a:rPr lang="en-US" dirty="0">
                <a:cs typeface="Times New Roman" pitchFamily="18" charset="0"/>
              </a:rPr>
              <a:t> </a:t>
            </a:r>
            <a:r>
              <a:rPr lang="en-US" dirty="0" err="1">
                <a:cs typeface="Times New Roman" pitchFamily="18" charset="0"/>
              </a:rPr>
              <a:t>baja</a:t>
            </a:r>
            <a:r>
              <a:rPr lang="en-US" dirty="0">
                <a:cs typeface="Times New Roman" pitchFamily="18" charset="0"/>
              </a:rPr>
              <a:t> (</a:t>
            </a:r>
            <a:r>
              <a:rPr lang="en-US" dirty="0" err="1">
                <a:cs typeface="Times New Roman" pitchFamily="18" charset="0"/>
              </a:rPr>
              <a:t>devanados</a:t>
            </a:r>
            <a:r>
              <a:rPr lang="en-US" dirty="0">
                <a:cs typeface="Times New Roman" pitchFamily="18" charset="0"/>
              </a:rPr>
              <a:t> </a:t>
            </a:r>
            <a:r>
              <a:rPr lang="en-US" dirty="0" err="1">
                <a:cs typeface="Times New Roman" pitchFamily="18" charset="0"/>
              </a:rPr>
              <a:t>completamente</a:t>
            </a:r>
            <a:r>
              <a:rPr lang="en-US" dirty="0">
                <a:cs typeface="Times New Roman" pitchFamily="18" charset="0"/>
              </a:rPr>
              <a:t> </a:t>
            </a:r>
            <a:r>
              <a:rPr lang="en-US" dirty="0" err="1">
                <a:cs typeface="Times New Roman" pitchFamily="18" charset="0"/>
              </a:rPr>
              <a:t>distribuidos</a:t>
            </a:r>
            <a:r>
              <a:rPr lang="en-US" dirty="0">
                <a:cs typeface="Times New Roman" pitchFamily="18" charset="0"/>
              </a:rPr>
              <a:t> o </a:t>
            </a:r>
            <a:r>
              <a:rPr lang="en-US" dirty="0" err="1">
                <a:cs typeface="Times New Roman" pitchFamily="18" charset="0"/>
              </a:rPr>
              <a:t>bobinas</a:t>
            </a:r>
            <a:r>
              <a:rPr lang="en-US" dirty="0">
                <a:cs typeface="Times New Roman" pitchFamily="18" charset="0"/>
              </a:rPr>
              <a:t> </a:t>
            </a:r>
            <a:r>
              <a:rPr lang="en-US" dirty="0" err="1">
                <a:cs typeface="Times New Roman" pitchFamily="18" charset="0"/>
              </a:rPr>
              <a:t>toroidales</a:t>
            </a:r>
            <a:r>
              <a:rPr lang="en-US" dirty="0">
                <a:cs typeface="Times New Roman" pitchFamily="18" charset="0"/>
              </a:rPr>
              <a:t>). Durante </a:t>
            </a:r>
            <a:r>
              <a:rPr lang="en-US" dirty="0" err="1">
                <a:cs typeface="Times New Roman" pitchFamily="18" charset="0"/>
              </a:rPr>
              <a:t>fallas</a:t>
            </a:r>
            <a:r>
              <a:rPr lang="en-US" dirty="0">
                <a:cs typeface="Times New Roman" pitchFamily="18" charset="0"/>
              </a:rPr>
              <a:t> </a:t>
            </a:r>
            <a:r>
              <a:rPr lang="en-US" dirty="0" err="1">
                <a:cs typeface="Times New Roman" pitchFamily="18" charset="0"/>
              </a:rPr>
              <a:t>externas</a:t>
            </a:r>
            <a:r>
              <a:rPr lang="en-US" dirty="0">
                <a:cs typeface="Times New Roman" pitchFamily="18" charset="0"/>
              </a:rPr>
              <a:t>, </a:t>
            </a:r>
            <a:r>
              <a:rPr lang="en-US" dirty="0" err="1">
                <a:cs typeface="Times New Roman" pitchFamily="18" charset="0"/>
              </a:rPr>
              <a:t>incluso</a:t>
            </a:r>
            <a:r>
              <a:rPr lang="en-US" dirty="0">
                <a:cs typeface="Times New Roman" pitchFamily="18" charset="0"/>
              </a:rPr>
              <a:t> con </a:t>
            </a:r>
            <a:r>
              <a:rPr lang="en-US" dirty="0" err="1">
                <a:cs typeface="Times New Roman" pitchFamily="18" charset="0"/>
              </a:rPr>
              <a:t>una</a:t>
            </a:r>
            <a:r>
              <a:rPr lang="en-US" dirty="0">
                <a:cs typeface="Times New Roman" pitchFamily="18" charset="0"/>
              </a:rPr>
              <a:t> </a:t>
            </a:r>
            <a:r>
              <a:rPr lang="en-US" dirty="0" err="1">
                <a:cs typeface="Times New Roman" pitchFamily="18" charset="0"/>
              </a:rPr>
              <a:t>saturación</a:t>
            </a:r>
            <a:r>
              <a:rPr lang="en-US" dirty="0">
                <a:cs typeface="Times New Roman" pitchFamily="18" charset="0"/>
              </a:rPr>
              <a:t> </a:t>
            </a:r>
            <a:r>
              <a:rPr lang="en-US" dirty="0" err="1">
                <a:cs typeface="Times New Roman" pitchFamily="18" charset="0"/>
              </a:rPr>
              <a:t>severa</a:t>
            </a:r>
            <a:r>
              <a:rPr lang="en-US" dirty="0">
                <a:cs typeface="Times New Roman" pitchFamily="18" charset="0"/>
              </a:rPr>
              <a:t> de </a:t>
            </a:r>
            <a:r>
              <a:rPr lang="en-US" dirty="0" err="1">
                <a:cs typeface="Times New Roman" pitchFamily="18" charset="0"/>
              </a:rPr>
              <a:t>algunos</a:t>
            </a:r>
            <a:r>
              <a:rPr lang="en-US" dirty="0">
                <a:cs typeface="Times New Roman" pitchFamily="18" charset="0"/>
              </a:rPr>
              <a:t> de los CT, el </a:t>
            </a:r>
            <a:r>
              <a:rPr lang="en-US" dirty="0" err="1">
                <a:cs typeface="Times New Roman" pitchFamily="18" charset="0"/>
              </a:rPr>
              <a:t>voltaje</a:t>
            </a:r>
            <a:r>
              <a:rPr lang="en-US" dirty="0">
                <a:cs typeface="Times New Roman" pitchFamily="18" charset="0"/>
              </a:rPr>
              <a:t> no </a:t>
            </a:r>
            <a:r>
              <a:rPr lang="en-US" dirty="0" err="1">
                <a:cs typeface="Times New Roman" pitchFamily="18" charset="0"/>
              </a:rPr>
              <a:t>aumenta</a:t>
            </a:r>
            <a:r>
              <a:rPr lang="en-US" dirty="0">
                <a:cs typeface="Times New Roman" pitchFamily="18" charset="0"/>
              </a:rPr>
              <a:t> </a:t>
            </a:r>
            <a:r>
              <a:rPr lang="en-US" dirty="0" err="1">
                <a:cs typeface="Times New Roman" pitchFamily="18" charset="0"/>
              </a:rPr>
              <a:t>por</a:t>
            </a:r>
            <a:r>
              <a:rPr lang="en-US" dirty="0">
                <a:cs typeface="Times New Roman" pitchFamily="18" charset="0"/>
              </a:rPr>
              <a:t> </a:t>
            </a:r>
            <a:r>
              <a:rPr lang="en-US" dirty="0" err="1">
                <a:cs typeface="Times New Roman" pitchFamily="18" charset="0"/>
              </a:rPr>
              <a:t>encima</a:t>
            </a:r>
            <a:r>
              <a:rPr lang="en-US" dirty="0">
                <a:cs typeface="Times New Roman" pitchFamily="18" charset="0"/>
              </a:rPr>
              <a:t> de </a:t>
            </a:r>
            <a:r>
              <a:rPr lang="en-US" dirty="0" err="1">
                <a:cs typeface="Times New Roman" pitchFamily="18" charset="0"/>
              </a:rPr>
              <a:t>cierto</a:t>
            </a:r>
            <a:r>
              <a:rPr lang="en-US" dirty="0">
                <a:cs typeface="Times New Roman" pitchFamily="18" charset="0"/>
              </a:rPr>
              <a:t> </a:t>
            </a:r>
            <a:r>
              <a:rPr lang="en-US" dirty="0" err="1">
                <a:cs typeface="Times New Roman" pitchFamily="18" charset="0"/>
              </a:rPr>
              <a:t>nivel</a:t>
            </a:r>
            <a:r>
              <a:rPr lang="en-US" dirty="0">
                <a:cs typeface="Times New Roman" pitchFamily="18" charset="0"/>
              </a:rPr>
              <a:t>, </a:t>
            </a:r>
            <a:r>
              <a:rPr lang="en-US" dirty="0" err="1">
                <a:cs typeface="Times New Roman" pitchFamily="18" charset="0"/>
              </a:rPr>
              <a:t>porque</a:t>
            </a:r>
            <a:r>
              <a:rPr lang="en-US" dirty="0">
                <a:cs typeface="Times New Roman" pitchFamily="18" charset="0"/>
              </a:rPr>
              <a:t> los </a:t>
            </a:r>
            <a:r>
              <a:rPr lang="en-US" dirty="0" err="1">
                <a:cs typeface="Times New Roman" pitchFamily="18" charset="0"/>
              </a:rPr>
              <a:t>otros</a:t>
            </a:r>
            <a:r>
              <a:rPr lang="en-US" dirty="0">
                <a:cs typeface="Times New Roman" pitchFamily="18" charset="0"/>
              </a:rPr>
              <a:t> CT </a:t>
            </a:r>
            <a:r>
              <a:rPr lang="en-US" dirty="0" err="1">
                <a:cs typeface="Times New Roman" pitchFamily="18" charset="0"/>
              </a:rPr>
              <a:t>proporcionarán</a:t>
            </a:r>
            <a:r>
              <a:rPr lang="en-US" dirty="0">
                <a:cs typeface="Times New Roman" pitchFamily="18" charset="0"/>
              </a:rPr>
              <a:t> </a:t>
            </a:r>
            <a:r>
              <a:rPr lang="en-US" dirty="0" err="1">
                <a:cs typeface="Times New Roman" pitchFamily="18" charset="0"/>
              </a:rPr>
              <a:t>una</a:t>
            </a:r>
            <a:r>
              <a:rPr lang="en-US" dirty="0">
                <a:cs typeface="Times New Roman" pitchFamily="18" charset="0"/>
              </a:rPr>
              <a:t> </a:t>
            </a:r>
            <a:r>
              <a:rPr lang="en-US" dirty="0" err="1">
                <a:cs typeface="Times New Roman" pitchFamily="18" charset="0"/>
              </a:rPr>
              <a:t>ruta</a:t>
            </a:r>
            <a:r>
              <a:rPr lang="en-US" dirty="0">
                <a:cs typeface="Times New Roman" pitchFamily="18" charset="0"/>
              </a:rPr>
              <a:t> de </a:t>
            </a:r>
            <a:r>
              <a:rPr lang="en-US" dirty="0" err="1">
                <a:cs typeface="Times New Roman" pitchFamily="18" charset="0"/>
              </a:rPr>
              <a:t>menor</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en </a:t>
            </a:r>
            <a:r>
              <a:rPr lang="en-US" dirty="0" err="1">
                <a:cs typeface="Times New Roman" pitchFamily="18" charset="0"/>
              </a:rPr>
              <a:t>comparación</a:t>
            </a:r>
            <a:r>
              <a:rPr lang="en-US" dirty="0">
                <a:cs typeface="Times New Roman" pitchFamily="18" charset="0"/>
              </a:rPr>
              <a:t> con la </a:t>
            </a:r>
            <a:r>
              <a:rPr lang="en-US" dirty="0" err="1">
                <a:cs typeface="Times New Roman" pitchFamily="18" charset="0"/>
              </a:rPr>
              <a:t>impedancia</a:t>
            </a:r>
            <a:r>
              <a:rPr lang="en-US" dirty="0">
                <a:cs typeface="Times New Roman" pitchFamily="18" charset="0"/>
              </a:rPr>
              <a:t> de </a:t>
            </a:r>
            <a:r>
              <a:rPr lang="en-US" dirty="0" err="1">
                <a:cs typeface="Times New Roman" pitchFamily="18" charset="0"/>
              </a:rPr>
              <a:t>entrada</a:t>
            </a:r>
            <a:r>
              <a:rPr lang="en-US" dirty="0">
                <a:cs typeface="Times New Roman" pitchFamily="18" charset="0"/>
              </a:rPr>
              <a:t> del </a:t>
            </a:r>
            <a:r>
              <a:rPr lang="en-US" dirty="0" err="1">
                <a:cs typeface="Times New Roman" pitchFamily="18" charset="0"/>
              </a:rPr>
              <a:t>relé</a:t>
            </a:r>
            <a:r>
              <a:rPr lang="en-US" dirty="0">
                <a:cs typeface="Times New Roman" pitchFamily="18" charset="0"/>
              </a:rPr>
              <a:t>. El principio se ha </a:t>
            </a:r>
            <a:r>
              <a:rPr lang="en-US" dirty="0" err="1">
                <a:cs typeface="Times New Roman" pitchFamily="18" charset="0"/>
              </a:rPr>
              <a:t>utilizado</a:t>
            </a:r>
            <a:r>
              <a:rPr lang="en-US" dirty="0">
                <a:cs typeface="Times New Roman" pitchFamily="18" charset="0"/>
              </a:rPr>
              <a:t> </a:t>
            </a:r>
            <a:r>
              <a:rPr lang="en-US" dirty="0" err="1">
                <a:cs typeface="Times New Roman" pitchFamily="18" charset="0"/>
              </a:rPr>
              <a:t>durante</a:t>
            </a:r>
            <a:r>
              <a:rPr lang="en-US" dirty="0">
                <a:cs typeface="Times New Roman" pitchFamily="18" charset="0"/>
              </a:rPr>
              <a:t> </a:t>
            </a:r>
            <a:r>
              <a:rPr lang="en-US" dirty="0" err="1">
                <a:cs typeface="Times New Roman" pitchFamily="18" charset="0"/>
              </a:rPr>
              <a:t>más</a:t>
            </a:r>
            <a:r>
              <a:rPr lang="en-US" dirty="0">
                <a:cs typeface="Times New Roman" pitchFamily="18" charset="0"/>
              </a:rPr>
              <a:t> de </a:t>
            </a:r>
            <a:r>
              <a:rPr lang="en-US" dirty="0" err="1">
                <a:cs typeface="Times New Roman" pitchFamily="18" charset="0"/>
              </a:rPr>
              <a:t>medio</a:t>
            </a:r>
            <a:r>
              <a:rPr lang="en-US" dirty="0">
                <a:cs typeface="Times New Roman" pitchFamily="18" charset="0"/>
              </a:rPr>
              <a:t> </a:t>
            </a:r>
            <a:r>
              <a:rPr lang="en-US" dirty="0" err="1">
                <a:cs typeface="Times New Roman" pitchFamily="18" charset="0"/>
              </a:rPr>
              <a:t>siglo</a:t>
            </a:r>
            <a:r>
              <a:rPr lang="en-US" dirty="0">
                <a:cs typeface="Times New Roman" pitchFamily="18" charset="0"/>
              </a:rPr>
              <a:t> </a:t>
            </a:r>
            <a:r>
              <a:rPr lang="en-US" dirty="0" err="1">
                <a:cs typeface="Times New Roman" pitchFamily="18" charset="0"/>
              </a:rPr>
              <a:t>porque</a:t>
            </a:r>
            <a:r>
              <a:rPr lang="en-US" dirty="0">
                <a:cs typeface="Times New Roman" pitchFamily="18" charset="0"/>
              </a:rPr>
              <a:t> es </a:t>
            </a:r>
            <a:r>
              <a:rPr lang="en-US" dirty="0" err="1" smtClean="0">
                <a:cs typeface="Times New Roman" pitchFamily="18" charset="0"/>
              </a:rPr>
              <a:t>robarrato</a:t>
            </a:r>
            <a:r>
              <a:rPr lang="en-US" dirty="0">
                <a:cs typeface="Times New Roman" pitchFamily="18" charset="0"/>
              </a:rPr>
              <a:t>, </a:t>
            </a:r>
            <a:r>
              <a:rPr lang="en-US" dirty="0" err="1">
                <a:cs typeface="Times New Roman" pitchFamily="18" charset="0"/>
              </a:rPr>
              <a:t>seguro</a:t>
            </a:r>
            <a:r>
              <a:rPr lang="en-US" dirty="0">
                <a:cs typeface="Times New Roman" pitchFamily="18" charset="0"/>
              </a:rPr>
              <a:t> y </a:t>
            </a:r>
            <a:r>
              <a:rPr lang="en-US" dirty="0" err="1">
                <a:cs typeface="Times New Roman" pitchFamily="18" charset="0"/>
              </a:rPr>
              <a:t>rápido</a:t>
            </a:r>
            <a:r>
              <a:rPr lang="en-US" dirty="0">
                <a:cs typeface="Times New Roman" pitchFamily="18" charset="0"/>
              </a:rPr>
              <a:t>.</a:t>
            </a:r>
          </a:p>
          <a:p>
            <a:pPr algn="l" rtl="0"/>
            <a:r>
              <a:rPr lang="en-US" dirty="0">
                <a:cs typeface="Times New Roman" pitchFamily="18" charset="0"/>
              </a:rPr>
              <a:t>Sin embargo, la </a:t>
            </a:r>
            <a:r>
              <a:rPr lang="en-US" dirty="0" err="1">
                <a:cs typeface="Times New Roman" pitchFamily="18" charset="0"/>
              </a:rPr>
              <a:t>técnica</a:t>
            </a:r>
            <a:r>
              <a:rPr lang="en-US" dirty="0">
                <a:cs typeface="Times New Roman" pitchFamily="18" charset="0"/>
              </a:rPr>
              <a:t> no </a:t>
            </a:r>
            <a:r>
              <a:rPr lang="en-US" dirty="0" err="1">
                <a:cs typeface="Times New Roman" pitchFamily="18" charset="0"/>
              </a:rPr>
              <a:t>está</a:t>
            </a:r>
            <a:r>
              <a:rPr lang="en-US" dirty="0">
                <a:cs typeface="Times New Roman" pitchFamily="18" charset="0"/>
              </a:rPr>
              <a:t> </a:t>
            </a:r>
            <a:r>
              <a:rPr lang="en-US" dirty="0" err="1">
                <a:cs typeface="Times New Roman" pitchFamily="18" charset="0"/>
              </a:rPr>
              <a:t>exenta</a:t>
            </a:r>
            <a:r>
              <a:rPr lang="en-US" dirty="0">
                <a:cs typeface="Times New Roman" pitchFamily="18" charset="0"/>
              </a:rPr>
              <a:t> de </a:t>
            </a:r>
            <a:r>
              <a:rPr lang="en-US" dirty="0" err="1">
                <a:cs typeface="Times New Roman" pitchFamily="18" charset="0"/>
              </a:rPr>
              <a:t>desventajas</a:t>
            </a:r>
            <a:r>
              <a:rPr lang="en-US" dirty="0">
                <a:cs typeface="Times New Roman" pitchFamily="18" charset="0"/>
              </a:rPr>
              <a:t>. Los </a:t>
            </a:r>
            <a:r>
              <a:rPr lang="en-US" dirty="0" err="1">
                <a:cs typeface="Times New Roman" pitchFamily="18" charset="0"/>
              </a:rPr>
              <a:t>más</a:t>
            </a:r>
            <a:r>
              <a:rPr lang="en-US" dirty="0">
                <a:cs typeface="Times New Roman" pitchFamily="18" charset="0"/>
              </a:rPr>
              <a:t> </a:t>
            </a:r>
            <a:r>
              <a:rPr lang="en-US" dirty="0" err="1">
                <a:cs typeface="Times New Roman" pitchFamily="18" charset="0"/>
              </a:rPr>
              <a:t>importantes</a:t>
            </a:r>
            <a:r>
              <a:rPr lang="en-US" dirty="0">
                <a:cs typeface="Times New Roman" pitchFamily="18" charset="0"/>
              </a:rPr>
              <a:t> son:</a:t>
            </a:r>
          </a:p>
          <a:p>
            <a:pPr algn="l" rtl="0">
              <a:buFontTx/>
              <a:buChar char="•"/>
            </a:pPr>
            <a:r>
              <a:rPr lang="en-US" dirty="0">
                <a:cs typeface="Times New Roman" pitchFamily="18" charset="0"/>
              </a:rPr>
              <a:t>El </a:t>
            </a:r>
            <a:r>
              <a:rPr lang="en-US" dirty="0" err="1">
                <a:cs typeface="Times New Roman" pitchFamily="18" charset="0"/>
              </a:rPr>
              <a:t>enfoque</a:t>
            </a:r>
            <a:r>
              <a:rPr lang="en-US" dirty="0">
                <a:cs typeface="Times New Roman" pitchFamily="18" charset="0"/>
              </a:rPr>
              <a:t> de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a:t>
            </a:r>
            <a:r>
              <a:rPr lang="en-US" dirty="0" err="1">
                <a:cs typeface="Times New Roman" pitchFamily="18" charset="0"/>
              </a:rPr>
              <a:t>requiere</a:t>
            </a:r>
            <a:r>
              <a:rPr lang="en-US" dirty="0">
                <a:cs typeface="Times New Roman" pitchFamily="18" charset="0"/>
              </a:rPr>
              <a:t> TC </a:t>
            </a:r>
            <a:r>
              <a:rPr lang="en-US" dirty="0" err="1">
                <a:cs typeface="Times New Roman" pitchFamily="18" charset="0"/>
              </a:rPr>
              <a:t>dedicados</a:t>
            </a:r>
            <a:r>
              <a:rPr lang="en-US" dirty="0">
                <a:cs typeface="Times New Roman" pitchFamily="18" charset="0"/>
              </a:rPr>
              <a:t> (</a:t>
            </a:r>
            <a:r>
              <a:rPr lang="en-US" dirty="0" err="1">
                <a:cs typeface="Times New Roman" pitchFamily="18" charset="0"/>
              </a:rPr>
              <a:t>coste</a:t>
            </a:r>
            <a:r>
              <a:rPr lang="en-US" dirty="0">
                <a:cs typeface="Times New Roman" pitchFamily="18" charset="0"/>
              </a:rPr>
              <a:t> </a:t>
            </a:r>
            <a:r>
              <a:rPr lang="en-US" dirty="0" err="1">
                <a:cs typeface="Times New Roman" pitchFamily="18" charset="0"/>
              </a:rPr>
              <a:t>asociado</a:t>
            </a:r>
            <a:r>
              <a:rPr lang="en-US" dirty="0">
                <a:cs typeface="Times New Roman" pitchFamily="18" charset="0"/>
              </a:rPr>
              <a:t> </a:t>
            </a:r>
            <a:r>
              <a:rPr lang="en-US" dirty="0" err="1">
                <a:cs typeface="Times New Roman" pitchFamily="18" charset="0"/>
              </a:rPr>
              <a:t>significativo</a:t>
            </a:r>
            <a:r>
              <a:rPr lang="en-US" dirty="0">
                <a:cs typeface="Times New Roman" pitchFamily="18" charset="0"/>
              </a:rPr>
              <a:t>).</a:t>
            </a:r>
          </a:p>
          <a:p>
            <a:pPr algn="l" rtl="0">
              <a:buFontTx/>
              <a:buChar char="•"/>
            </a:pPr>
            <a:r>
              <a:rPr lang="en-US" dirty="0">
                <a:cs typeface="Times New Roman" pitchFamily="18" charset="0"/>
              </a:rPr>
              <a:t>No se </a:t>
            </a:r>
            <a:r>
              <a:rPr lang="en-US" dirty="0" err="1">
                <a:cs typeface="Times New Roman" pitchFamily="18" charset="0"/>
              </a:rPr>
              <a:t>puede</a:t>
            </a:r>
            <a:r>
              <a:rPr lang="en-US" dirty="0">
                <a:cs typeface="Times New Roman" pitchFamily="18" charset="0"/>
              </a:rPr>
              <a:t> </a:t>
            </a:r>
            <a:r>
              <a:rPr lang="en-US" dirty="0" err="1">
                <a:cs typeface="Times New Roman" pitchFamily="18" charset="0"/>
              </a:rPr>
              <a:t>aplicar</a:t>
            </a:r>
            <a:r>
              <a:rPr lang="en-US" dirty="0">
                <a:cs typeface="Times New Roman" pitchFamily="18" charset="0"/>
              </a:rPr>
              <a:t> </a:t>
            </a:r>
            <a:r>
              <a:rPr lang="en-US" dirty="0" err="1">
                <a:cs typeface="Times New Roman" pitchFamily="18" charset="0"/>
              </a:rPr>
              <a:t>fácilmente</a:t>
            </a:r>
            <a:r>
              <a:rPr lang="en-US" dirty="0">
                <a:cs typeface="Times New Roman" pitchFamily="18" charset="0"/>
              </a:rPr>
              <a:t> a </a:t>
            </a:r>
            <a:r>
              <a:rPr lang="en-US" dirty="0" smtClean="0">
                <a:cs typeface="Times New Roman" pitchFamily="18" charset="0"/>
              </a:rPr>
              <a:t>barras </a:t>
            </a:r>
            <a:r>
              <a:rPr lang="en-US" dirty="0" err="1">
                <a:cs typeface="Times New Roman" pitchFamily="18" charset="0"/>
              </a:rPr>
              <a:t>reconfigurables</a:t>
            </a:r>
            <a:r>
              <a:rPr lang="en-US" dirty="0">
                <a:cs typeface="Times New Roman" pitchFamily="18" charset="0"/>
              </a:rPr>
              <a:t> (la </a:t>
            </a:r>
            <a:r>
              <a:rPr lang="en-US" dirty="0" err="1">
                <a:cs typeface="Times New Roman" pitchFamily="18" charset="0"/>
              </a:rPr>
              <a:t>conmutación</a:t>
            </a:r>
            <a:r>
              <a:rPr lang="en-US" dirty="0">
                <a:cs typeface="Times New Roman" pitchFamily="18" charset="0"/>
              </a:rPr>
              <a:t> de </a:t>
            </a:r>
            <a:r>
              <a:rPr lang="en-US" dirty="0" err="1">
                <a:cs typeface="Times New Roman" pitchFamily="18" charset="0"/>
              </a:rPr>
              <a:t>corriente</a:t>
            </a:r>
            <a:r>
              <a:rPr lang="en-US" dirty="0">
                <a:cs typeface="Times New Roman" pitchFamily="18" charset="0"/>
              </a:rPr>
              <a:t> </a:t>
            </a:r>
            <a:r>
              <a:rPr lang="en-US" dirty="0" err="1">
                <a:cs typeface="Times New Roman" pitchFamily="18" charset="0"/>
              </a:rPr>
              <a:t>mediante</a:t>
            </a:r>
            <a:r>
              <a:rPr lang="en-US" dirty="0">
                <a:cs typeface="Times New Roman" pitchFamily="18" charset="0"/>
              </a:rPr>
              <a:t> </a:t>
            </a:r>
            <a:r>
              <a:rPr lang="en-US" dirty="0" err="1">
                <a:cs typeface="Times New Roman" pitchFamily="18" charset="0"/>
              </a:rPr>
              <a:t>relés</a:t>
            </a:r>
            <a:r>
              <a:rPr lang="en-US" dirty="0">
                <a:cs typeface="Times New Roman" pitchFamily="18" charset="0"/>
              </a:rPr>
              <a:t> </a:t>
            </a:r>
            <a:r>
              <a:rPr lang="en-US" dirty="0" err="1">
                <a:cs typeface="Times New Roman" pitchFamily="18" charset="0"/>
              </a:rPr>
              <a:t>auxiliares</a:t>
            </a:r>
            <a:r>
              <a:rPr lang="en-US" dirty="0">
                <a:cs typeface="Times New Roman" pitchFamily="18" charset="0"/>
              </a:rPr>
              <a:t> </a:t>
            </a:r>
            <a:r>
              <a:rPr lang="en-US" dirty="0" err="1">
                <a:cs typeface="Times New Roman" pitchFamily="18" charset="0"/>
              </a:rPr>
              <a:t>biestables</a:t>
            </a:r>
            <a:r>
              <a:rPr lang="en-US" dirty="0">
                <a:cs typeface="Times New Roman" pitchFamily="18" charset="0"/>
              </a:rPr>
              <a:t> pone en </a:t>
            </a:r>
            <a:r>
              <a:rPr lang="en-US" dirty="0" err="1">
                <a:cs typeface="Times New Roman" pitchFamily="18" charset="0"/>
              </a:rPr>
              <a:t>peligro</a:t>
            </a:r>
            <a:r>
              <a:rPr lang="en-US" dirty="0">
                <a:cs typeface="Times New Roman" pitchFamily="18" charset="0"/>
              </a:rPr>
              <a:t> los TI, pone en </a:t>
            </a:r>
            <a:r>
              <a:rPr lang="en-US" dirty="0" err="1">
                <a:cs typeface="Times New Roman" pitchFamily="18" charset="0"/>
              </a:rPr>
              <a:t>peligro</a:t>
            </a:r>
            <a:r>
              <a:rPr lang="en-US" dirty="0">
                <a:cs typeface="Times New Roman" pitchFamily="18" charset="0"/>
              </a:rPr>
              <a:t> la </a:t>
            </a:r>
            <a:r>
              <a:rPr lang="en-US" dirty="0" err="1">
                <a:cs typeface="Times New Roman" pitchFamily="18" charset="0"/>
              </a:rPr>
              <a:t>seguridad</a:t>
            </a:r>
            <a:r>
              <a:rPr lang="en-US" dirty="0">
                <a:cs typeface="Times New Roman" pitchFamily="18" charset="0"/>
              </a:rPr>
              <a:t> y </a:t>
            </a:r>
            <a:r>
              <a:rPr lang="en-US" dirty="0" err="1">
                <a:cs typeface="Times New Roman" pitchFamily="18" charset="0"/>
              </a:rPr>
              <a:t>añade</a:t>
            </a:r>
            <a:r>
              <a:rPr lang="en-US" dirty="0">
                <a:cs typeface="Times New Roman" pitchFamily="18" charset="0"/>
              </a:rPr>
              <a:t> un </a:t>
            </a:r>
            <a:r>
              <a:rPr lang="en-US" dirty="0" err="1">
                <a:cs typeface="Times New Roman" pitchFamily="18" charset="0"/>
              </a:rPr>
              <a:t>coste</a:t>
            </a:r>
            <a:r>
              <a:rPr lang="en-US" dirty="0">
                <a:cs typeface="Times New Roman" pitchFamily="18" charset="0"/>
              </a:rPr>
              <a:t> extra).</a:t>
            </a:r>
          </a:p>
          <a:p>
            <a:pPr algn="l" rtl="0">
              <a:buFontTx/>
              <a:buChar char="•"/>
            </a:pPr>
            <a:r>
              <a:rPr lang="en-US" dirty="0" err="1">
                <a:cs typeface="Times New Roman" pitchFamily="18" charset="0"/>
              </a:rPr>
              <a:t>Requiere</a:t>
            </a:r>
            <a:r>
              <a:rPr lang="en-US" dirty="0">
                <a:cs typeface="Times New Roman" pitchFamily="18" charset="0"/>
              </a:rPr>
              <a:t> un </a:t>
            </a:r>
            <a:r>
              <a:rPr lang="en-US" dirty="0" err="1">
                <a:cs typeface="Times New Roman" pitchFamily="18" charset="0"/>
              </a:rPr>
              <a:t>varistor</a:t>
            </a:r>
            <a:r>
              <a:rPr lang="en-US" dirty="0">
                <a:cs typeface="Times New Roman" pitchFamily="18" charset="0"/>
              </a:rPr>
              <a:t> </a:t>
            </a:r>
            <a:r>
              <a:rPr lang="en-US" dirty="0" err="1">
                <a:cs typeface="Times New Roman" pitchFamily="18" charset="0"/>
              </a:rPr>
              <a:t>limitador</a:t>
            </a:r>
            <a:r>
              <a:rPr lang="en-US" dirty="0">
                <a:cs typeface="Times New Roman" pitchFamily="18" charset="0"/>
              </a:rPr>
              <a:t> de </a:t>
            </a:r>
            <a:r>
              <a:rPr lang="en-US" dirty="0" err="1">
                <a:cs typeface="Times New Roman" pitchFamily="18" charset="0"/>
              </a:rPr>
              <a:t>voltaje</a:t>
            </a:r>
            <a:r>
              <a:rPr lang="en-US" dirty="0">
                <a:cs typeface="Times New Roman" pitchFamily="18" charset="0"/>
              </a:rPr>
              <a:t> </a:t>
            </a:r>
            <a:r>
              <a:rPr lang="en-US" dirty="0" err="1">
                <a:cs typeface="Times New Roman" pitchFamily="18" charset="0"/>
              </a:rPr>
              <a:t>capaz</a:t>
            </a:r>
            <a:r>
              <a:rPr lang="en-US" dirty="0">
                <a:cs typeface="Times New Roman" pitchFamily="18" charset="0"/>
              </a:rPr>
              <a:t> de absorber </a:t>
            </a:r>
            <a:r>
              <a:rPr lang="en-US" dirty="0" err="1">
                <a:cs typeface="Times New Roman" pitchFamily="18" charset="0"/>
              </a:rPr>
              <a:t>una</a:t>
            </a:r>
            <a:r>
              <a:rPr lang="en-US" dirty="0">
                <a:cs typeface="Times New Roman" pitchFamily="18" charset="0"/>
              </a:rPr>
              <a:t> </a:t>
            </a:r>
            <a:r>
              <a:rPr lang="en-US" dirty="0" err="1">
                <a:cs typeface="Times New Roman" pitchFamily="18" charset="0"/>
              </a:rPr>
              <a:t>cantidad</a:t>
            </a:r>
            <a:r>
              <a:rPr lang="en-US" dirty="0">
                <a:cs typeface="Times New Roman" pitchFamily="18" charset="0"/>
              </a:rPr>
              <a:t> </a:t>
            </a:r>
            <a:r>
              <a:rPr lang="en-US" dirty="0" err="1">
                <a:cs typeface="Times New Roman" pitchFamily="18" charset="0"/>
              </a:rPr>
              <a:t>significativa</a:t>
            </a:r>
            <a:r>
              <a:rPr lang="en-US" dirty="0">
                <a:cs typeface="Times New Roman" pitchFamily="18" charset="0"/>
              </a:rPr>
              <a:t> de </a:t>
            </a:r>
            <a:r>
              <a:rPr lang="en-US" dirty="0" err="1">
                <a:cs typeface="Times New Roman" pitchFamily="18" charset="0"/>
              </a:rPr>
              <a:t>energía</a:t>
            </a:r>
            <a:r>
              <a:rPr lang="en-US" dirty="0">
                <a:cs typeface="Times New Roman" pitchFamily="18" charset="0"/>
              </a:rPr>
              <a:t> </a:t>
            </a:r>
            <a:r>
              <a:rPr lang="en-US" dirty="0" err="1">
                <a:cs typeface="Times New Roman" pitchFamily="18" charset="0"/>
              </a:rPr>
              <a:t>durante</a:t>
            </a:r>
            <a:r>
              <a:rPr lang="en-US" dirty="0">
                <a:cs typeface="Times New Roman" pitchFamily="18" charset="0"/>
              </a:rPr>
              <a:t> </a:t>
            </a:r>
            <a:r>
              <a:rPr lang="en-US" dirty="0" err="1">
                <a:cs typeface="Times New Roman" pitchFamily="18" charset="0"/>
              </a:rPr>
              <a:t>fallas</a:t>
            </a:r>
            <a:r>
              <a:rPr lang="en-US" dirty="0">
                <a:cs typeface="Times New Roman" pitchFamily="18" charset="0"/>
              </a:rPr>
              <a:t> en </a:t>
            </a:r>
            <a:r>
              <a:rPr lang="en-US" dirty="0" err="1">
                <a:cs typeface="Times New Roman" pitchFamily="18" charset="0"/>
              </a:rPr>
              <a:t>las</a:t>
            </a:r>
            <a:r>
              <a:rPr lang="en-US" dirty="0">
                <a:cs typeface="Times New Roman" pitchFamily="18" charset="0"/>
              </a:rPr>
              <a:t> barras </a:t>
            </a:r>
            <a:r>
              <a:rPr lang="en-US" dirty="0" err="1">
                <a:cs typeface="Times New Roman" pitchFamily="18" charset="0"/>
              </a:rPr>
              <a:t>colectoras</a:t>
            </a:r>
            <a:r>
              <a:rPr lang="en-US" dirty="0">
                <a:cs typeface="Times New Roman" pitchFamily="18" charset="0"/>
              </a:rPr>
              <a:t>.</a:t>
            </a:r>
          </a:p>
          <a:p>
            <a:pPr algn="l" rtl="0"/>
            <a:r>
              <a:rPr lang="en-US" dirty="0">
                <a:cs typeface="Times New Roman" pitchFamily="18" charset="0"/>
              </a:rPr>
              <a:t>El </a:t>
            </a:r>
            <a:r>
              <a:rPr lang="en-US" dirty="0" err="1">
                <a:cs typeface="Times New Roman" pitchFamily="18" charset="0"/>
              </a:rPr>
              <a:t>esquema</a:t>
            </a:r>
            <a:r>
              <a:rPr lang="en-US" dirty="0">
                <a:cs typeface="Times New Roman" pitchFamily="18" charset="0"/>
              </a:rPr>
              <a:t> </a:t>
            </a:r>
            <a:r>
              <a:rPr lang="en-US" dirty="0" err="1">
                <a:cs typeface="Times New Roman" pitchFamily="18" charset="0"/>
              </a:rPr>
              <a:t>requiere</a:t>
            </a:r>
            <a:r>
              <a:rPr lang="en-US" dirty="0">
                <a:cs typeface="Times New Roman" pitchFamily="18" charset="0"/>
              </a:rPr>
              <a:t> </a:t>
            </a:r>
            <a:r>
              <a:rPr lang="en-US" dirty="0" err="1">
                <a:cs typeface="Times New Roman" pitchFamily="18" charset="0"/>
              </a:rPr>
              <a:t>sólo</a:t>
            </a:r>
            <a:r>
              <a:rPr lang="en-US" dirty="0">
                <a:cs typeface="Times New Roman" pitchFamily="18" charset="0"/>
              </a:rPr>
              <a:t> un simple sensor de </a:t>
            </a:r>
            <a:r>
              <a:rPr lang="en-US" dirty="0" err="1">
                <a:cs typeface="Times New Roman" pitchFamily="18" charset="0"/>
              </a:rPr>
              <a:t>nivel</a:t>
            </a:r>
            <a:r>
              <a:rPr lang="en-US" dirty="0">
                <a:cs typeface="Times New Roman" pitchFamily="18" charset="0"/>
              </a:rPr>
              <a:t> de </a:t>
            </a:r>
            <a:r>
              <a:rPr lang="en-US" dirty="0" err="1">
                <a:cs typeface="Times New Roman" pitchFamily="18" charset="0"/>
              </a:rPr>
              <a:t>voltaje</a:t>
            </a:r>
            <a:r>
              <a:rPr lang="en-US" dirty="0">
                <a:cs typeface="Times New Roman" pitchFamily="18" charset="0"/>
              </a:rPr>
              <a:t>. </a:t>
            </a:r>
            <a:r>
              <a:rPr lang="en-US" dirty="0" err="1">
                <a:cs typeface="Times New Roman" pitchFamily="18" charset="0"/>
              </a:rPr>
              <a:t>Desde</a:t>
            </a:r>
            <a:r>
              <a:rPr lang="en-US" dirty="0">
                <a:cs typeface="Times New Roman" pitchFamily="18" charset="0"/>
              </a:rPr>
              <a:t> </a:t>
            </a:r>
            <a:r>
              <a:rPr lang="en-US" dirty="0" err="1">
                <a:cs typeface="Times New Roman" pitchFamily="18" charset="0"/>
              </a:rPr>
              <a:t>esta</a:t>
            </a:r>
            <a:r>
              <a:rPr lang="en-US" dirty="0">
                <a:cs typeface="Times New Roman" pitchFamily="18" charset="0"/>
              </a:rPr>
              <a:t> </a:t>
            </a:r>
            <a:r>
              <a:rPr lang="en-US" dirty="0" err="1">
                <a:cs typeface="Times New Roman" pitchFamily="18" charset="0"/>
              </a:rPr>
              <a:t>perspectiva</a:t>
            </a:r>
            <a:r>
              <a:rPr lang="en-US" dirty="0">
                <a:cs typeface="Times New Roman" pitchFamily="18" charset="0"/>
              </a:rPr>
              <a:t> la </a:t>
            </a:r>
            <a:r>
              <a:rPr lang="en-US" dirty="0" err="1">
                <a:cs typeface="Times New Roman" pitchFamily="18" charset="0"/>
              </a:rPr>
              <a:t>protección</a:t>
            </a:r>
            <a:r>
              <a:rPr lang="en-US" dirty="0">
                <a:cs typeface="Times New Roman" pitchFamily="18" charset="0"/>
              </a:rPr>
              <a:t> de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impedancia</a:t>
            </a:r>
            <a:r>
              <a:rPr lang="en-US" i="1" dirty="0" err="1">
                <a:cs typeface="Times New Roman" pitchFamily="18" charset="0"/>
              </a:rPr>
              <a:t>esquema</a:t>
            </a:r>
            <a:r>
              <a:rPr lang="en-US" dirty="0" err="1">
                <a:cs typeface="Times New Roman" pitchFamily="18" charset="0"/>
              </a:rPr>
              <a:t>no</a:t>
            </a:r>
            <a:r>
              <a:rPr lang="en-US" dirty="0">
                <a:cs typeface="Times New Roman" pitchFamily="18" charset="0"/>
              </a:rPr>
              <a:t> es </a:t>
            </a:r>
            <a:r>
              <a:rPr lang="en-US" dirty="0" err="1">
                <a:cs typeface="Times New Roman" pitchFamily="18" charset="0"/>
              </a:rPr>
              <a:t>un</a:t>
            </a:r>
            <a:r>
              <a:rPr lang="en-US" i="1" dirty="0" err="1">
                <a:cs typeface="Times New Roman" pitchFamily="18" charset="0"/>
              </a:rPr>
              <a:t>relé</a:t>
            </a:r>
            <a:r>
              <a:rPr lang="en-US" dirty="0">
                <a:cs typeface="Times New Roman" pitchFamily="18" charset="0"/>
              </a:rPr>
              <a:t>. Si son de </a:t>
            </a:r>
            <a:r>
              <a:rPr lang="en-US" dirty="0" err="1">
                <a:cs typeface="Times New Roman" pitchFamily="18" charset="0"/>
              </a:rPr>
              <a:t>interés</a:t>
            </a:r>
            <a:r>
              <a:rPr lang="en-US" dirty="0">
                <a:cs typeface="Times New Roman" pitchFamily="18" charset="0"/>
              </a:rPr>
              <a:t> BF, </a:t>
            </a:r>
            <a:r>
              <a:rPr lang="en-US" dirty="0" err="1">
                <a:cs typeface="Times New Roman" pitchFamily="18" charset="0"/>
              </a:rPr>
              <a:t>registro</a:t>
            </a:r>
            <a:r>
              <a:rPr lang="en-US" dirty="0">
                <a:cs typeface="Times New Roman" pitchFamily="18" charset="0"/>
              </a:rPr>
              <a:t> de </a:t>
            </a:r>
            <a:r>
              <a:rPr lang="en-US" dirty="0" err="1">
                <a:cs typeface="Times New Roman" pitchFamily="18" charset="0"/>
              </a:rPr>
              <a:t>eventos</a:t>
            </a:r>
            <a:r>
              <a:rPr lang="en-US" dirty="0">
                <a:cs typeface="Times New Roman" pitchFamily="18" charset="0"/>
              </a:rPr>
              <a:t>, </a:t>
            </a:r>
            <a:r>
              <a:rPr lang="en-US" dirty="0" err="1">
                <a:cs typeface="Times New Roman" pitchFamily="18" charset="0"/>
              </a:rPr>
              <a:t>oscilografía</a:t>
            </a:r>
            <a:r>
              <a:rPr lang="en-US" dirty="0">
                <a:cs typeface="Times New Roman" pitchFamily="18" charset="0"/>
              </a:rPr>
              <a:t>, </a:t>
            </a:r>
            <a:r>
              <a:rPr lang="en-US" dirty="0" err="1">
                <a:cs typeface="Times New Roman" pitchFamily="18" charset="0"/>
              </a:rPr>
              <a:t>comunicaciones</a:t>
            </a:r>
            <a:r>
              <a:rPr lang="en-US" dirty="0">
                <a:cs typeface="Times New Roman" pitchFamily="18" charset="0"/>
              </a:rPr>
              <a:t> y </a:t>
            </a:r>
            <a:r>
              <a:rPr lang="en-US" dirty="0" err="1">
                <a:cs typeface="Times New Roman" pitchFamily="18" charset="0"/>
              </a:rPr>
              <a:t>otros</a:t>
            </a:r>
            <a:r>
              <a:rPr lang="en-US" dirty="0">
                <a:cs typeface="Times New Roman" pitchFamily="18" charset="0"/>
              </a:rPr>
              <a:t> </a:t>
            </a:r>
            <a:r>
              <a:rPr lang="en-US" dirty="0" err="1">
                <a:cs typeface="Times New Roman" pitchFamily="18" charset="0"/>
              </a:rPr>
              <a:t>beneficios</a:t>
            </a:r>
            <a:r>
              <a:rPr lang="en-US" dirty="0">
                <a:cs typeface="Times New Roman" pitchFamily="18" charset="0"/>
              </a:rPr>
              <a:t> de la </a:t>
            </a:r>
            <a:r>
              <a:rPr lang="en-US" dirty="0" err="1">
                <a:cs typeface="Times New Roman" pitchFamily="18" charset="0"/>
              </a:rPr>
              <a:t>retransmisión</a:t>
            </a:r>
            <a:r>
              <a:rPr lang="en-US" dirty="0">
                <a:cs typeface="Times New Roman" pitchFamily="18" charset="0"/>
              </a:rPr>
              <a:t> </a:t>
            </a:r>
            <a:r>
              <a:rPr lang="en-US" dirty="0" err="1">
                <a:cs typeface="Times New Roman" pitchFamily="18" charset="0"/>
              </a:rPr>
              <a:t>basada</a:t>
            </a:r>
            <a:r>
              <a:rPr lang="en-US" dirty="0">
                <a:cs typeface="Times New Roman" pitchFamily="18" charset="0"/>
              </a:rPr>
              <a:t> en </a:t>
            </a:r>
            <a:r>
              <a:rPr lang="en-US" dirty="0" err="1">
                <a:cs typeface="Times New Roman" pitchFamily="18" charset="0"/>
              </a:rPr>
              <a:t>microprocesador</a:t>
            </a:r>
            <a:r>
              <a:rPr lang="en-US" dirty="0">
                <a:cs typeface="Times New Roman" pitchFamily="18" charset="0"/>
              </a:rPr>
              <a:t>, </a:t>
            </a:r>
            <a:r>
              <a:rPr lang="en-US" dirty="0" err="1">
                <a:cs typeface="Times New Roman" pitchFamily="18" charset="0"/>
              </a:rPr>
              <a:t>entonces</a:t>
            </a:r>
            <a:r>
              <a:rPr lang="en-US" dirty="0">
                <a:cs typeface="Times New Roman" pitchFamily="18" charset="0"/>
              </a:rPr>
              <a:t> se </a:t>
            </a:r>
            <a:r>
              <a:rPr lang="en-US" dirty="0" err="1">
                <a:cs typeface="Times New Roman" pitchFamily="18" charset="0"/>
              </a:rPr>
              <a:t>necesita</a:t>
            </a:r>
            <a:r>
              <a:rPr lang="en-US" dirty="0">
                <a:cs typeface="Times New Roman" pitchFamily="18" charset="0"/>
              </a:rPr>
              <a:t> </a:t>
            </a:r>
            <a:r>
              <a:rPr lang="en-US" dirty="0" err="1">
                <a:cs typeface="Times New Roman" pitchFamily="18" charset="0"/>
              </a:rPr>
              <a:t>equipo</a:t>
            </a:r>
            <a:r>
              <a:rPr lang="en-US" dirty="0">
                <a:cs typeface="Times New Roman" pitchFamily="18" charset="0"/>
              </a:rPr>
              <a:t> </a:t>
            </a:r>
            <a:r>
              <a:rPr lang="en-US" dirty="0" err="1">
                <a:cs typeface="Times New Roman" pitchFamily="18" charset="0"/>
              </a:rPr>
              <a:t>adicional</a:t>
            </a:r>
            <a:r>
              <a:rPr lang="en-US" dirty="0">
                <a:cs typeface="Times New Roman" pitchFamily="18" charset="0"/>
              </a:rPr>
              <a:t> (</a:t>
            </a:r>
            <a:r>
              <a:rPr lang="en-US" dirty="0" err="1">
                <a:cs typeface="Times New Roman" pitchFamily="18" charset="0"/>
              </a:rPr>
              <a:t>como</a:t>
            </a:r>
            <a:r>
              <a:rPr lang="en-US" dirty="0">
                <a:cs typeface="Times New Roman" pitchFamily="18" charset="0"/>
              </a:rPr>
              <a:t> un </a:t>
            </a:r>
            <a:r>
              <a:rPr lang="en-US" dirty="0" err="1">
                <a:cs typeface="Times New Roman" pitchFamily="18" charset="0"/>
              </a:rPr>
              <a:t>registrador</a:t>
            </a:r>
            <a:r>
              <a:rPr lang="en-US" dirty="0">
                <a:cs typeface="Times New Roman" pitchFamily="18" charset="0"/>
              </a:rPr>
              <a:t> digital de </a:t>
            </a:r>
            <a:r>
              <a:rPr lang="en-US" dirty="0" err="1">
                <a:cs typeface="Times New Roman" pitchFamily="18" charset="0"/>
              </a:rPr>
              <a:t>fallas</a:t>
            </a:r>
            <a:r>
              <a:rPr lang="en-US" dirty="0">
                <a:cs typeface="Times New Roman" pitchFamily="18" charset="0"/>
              </a:rPr>
              <a:t> o </a:t>
            </a:r>
            <a:r>
              <a:rPr lang="en-US" dirty="0" err="1">
                <a:cs typeface="Times New Roman" pitchFamily="18" charset="0"/>
              </a:rPr>
              <a:t>relés</a:t>
            </a:r>
            <a:r>
              <a:rPr lang="en-US" dirty="0">
                <a:cs typeface="Times New Roman" pitchFamily="18" charset="0"/>
              </a:rPr>
              <a:t> BF </a:t>
            </a:r>
            <a:r>
              <a:rPr lang="en-US" dirty="0" err="1">
                <a:cs typeface="Times New Roman" pitchFamily="18" charset="0"/>
              </a:rPr>
              <a:t>dedicados</a:t>
            </a:r>
            <a:r>
              <a:rPr lang="en-US" dirty="0">
                <a:cs typeface="Times New Roman" pitchFamily="18" charset="0"/>
              </a:rPr>
              <a:t>).</a:t>
            </a:r>
          </a:p>
          <a:p>
            <a:pPr algn="l" rtl="0"/>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61BB8D-D026-4E32-A43B-6F958BC7AC50}" type="slidenum">
              <a:rPr lang="en-US"/>
              <a:pPr/>
              <a:t>44</a:t>
            </a:fld>
            <a:endParaRPr lang="en-US"/>
          </a:p>
        </p:txBody>
      </p:sp>
      <p:sp>
        <p:nvSpPr>
          <p:cNvPr id="419842" name="Rectangle 2"/>
          <p:cNvSpPr>
            <a:spLocks noGrp="1" noRot="1" noChangeAspect="1" noChangeArrowheads="1" noTextEdit="1"/>
          </p:cNvSpPr>
          <p:nvPr>
            <p:ph type="sldImg"/>
          </p:nvPr>
        </p:nvSpPr>
        <p:spPr>
          <a:ln/>
        </p:spPr>
      </p:sp>
      <p:sp>
        <p:nvSpPr>
          <p:cNvPr id="419843" name="Rectangle 3"/>
          <p:cNvSpPr>
            <a:spLocks noGrp="1" noChangeArrowheads="1"/>
          </p:cNvSpPr>
          <p:nvPr>
            <p:ph type="body" idx="1"/>
          </p:nvPr>
        </p:nvSpPr>
        <p:spPr/>
        <p:txBody>
          <a:bodyPr/>
          <a:lstStyle/>
          <a:p>
            <a:pPr marL="190500" indent="-190500" algn="l" rtl="0"/>
            <a:r>
              <a:rPr lang="en-US" dirty="0">
                <a:cs typeface="Times New Roman" pitchFamily="18" charset="0"/>
              </a:rPr>
              <a:t>El </a:t>
            </a:r>
            <a:r>
              <a:rPr lang="en-US" dirty="0" err="1">
                <a:cs typeface="Times New Roman" pitchFamily="18" charset="0"/>
              </a:rPr>
              <a:t>método</a:t>
            </a:r>
            <a:r>
              <a:rPr lang="en-US" dirty="0">
                <a:cs typeface="Times New Roman" pitchFamily="18" charset="0"/>
              </a:rPr>
              <a:t> de </a:t>
            </a:r>
            <a:r>
              <a:rPr lang="en-US" dirty="0" err="1">
                <a:cs typeface="Times New Roman" pitchFamily="18" charset="0"/>
              </a:rPr>
              <a:t>baja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a:t>
            </a:r>
            <a:r>
              <a:rPr lang="en-US" dirty="0" err="1">
                <a:cs typeface="Times New Roman" pitchFamily="18" charset="0"/>
              </a:rPr>
              <a:t>solía</a:t>
            </a:r>
            <a:r>
              <a:rPr lang="en-US" dirty="0">
                <a:cs typeface="Times New Roman" pitchFamily="18" charset="0"/>
              </a:rPr>
              <a:t> </a:t>
            </a:r>
            <a:r>
              <a:rPr lang="en-US" dirty="0" err="1">
                <a:cs typeface="Times New Roman" pitchFamily="18" charset="0"/>
              </a:rPr>
              <a:t>percibirse</a:t>
            </a:r>
            <a:r>
              <a:rPr lang="en-US" dirty="0">
                <a:cs typeface="Times New Roman" pitchFamily="18" charset="0"/>
              </a:rPr>
              <a:t> </a:t>
            </a:r>
            <a:r>
              <a:rPr lang="en-US" dirty="0" err="1">
                <a:cs typeface="Times New Roman" pitchFamily="18" charset="0"/>
              </a:rPr>
              <a:t>como</a:t>
            </a:r>
            <a:r>
              <a:rPr lang="en-US" dirty="0">
                <a:cs typeface="Times New Roman" pitchFamily="18" charset="0"/>
              </a:rPr>
              <a:t> </a:t>
            </a:r>
            <a:r>
              <a:rPr lang="en-US" dirty="0" err="1">
                <a:cs typeface="Times New Roman" pitchFamily="18" charset="0"/>
              </a:rPr>
              <a:t>menos</a:t>
            </a:r>
            <a:r>
              <a:rPr lang="en-US" dirty="0">
                <a:cs typeface="Times New Roman" pitchFamily="18" charset="0"/>
              </a:rPr>
              <a:t> </a:t>
            </a:r>
            <a:r>
              <a:rPr lang="en-US" dirty="0" err="1">
                <a:cs typeface="Times New Roman" pitchFamily="18" charset="0"/>
              </a:rPr>
              <a:t>seguro</a:t>
            </a:r>
            <a:r>
              <a:rPr lang="en-US" dirty="0">
                <a:cs typeface="Times New Roman" pitchFamily="18" charset="0"/>
              </a:rPr>
              <a:t> en </a:t>
            </a:r>
            <a:r>
              <a:rPr lang="en-US" dirty="0" err="1">
                <a:cs typeface="Times New Roman" pitchFamily="18" charset="0"/>
              </a:rPr>
              <a:t>comparación</a:t>
            </a:r>
            <a:r>
              <a:rPr lang="en-US" dirty="0">
                <a:cs typeface="Times New Roman" pitchFamily="18" charset="0"/>
              </a:rPr>
              <a:t> con la </a:t>
            </a:r>
            <a:r>
              <a:rPr lang="en-US" dirty="0" err="1">
                <a:cs typeface="Times New Roman" pitchFamily="18" charset="0"/>
              </a:rPr>
              <a:t>protección</a:t>
            </a:r>
            <a:r>
              <a:rPr lang="en-US" dirty="0">
                <a:cs typeface="Times New Roman" pitchFamily="18" charset="0"/>
              </a:rPr>
              <a:t> de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a:t>
            </a:r>
            <a:r>
              <a:rPr lang="en-US" dirty="0" err="1">
                <a:cs typeface="Times New Roman" pitchFamily="18" charset="0"/>
              </a:rPr>
              <a:t>Esto</a:t>
            </a:r>
            <a:r>
              <a:rPr lang="en-US" dirty="0">
                <a:cs typeface="Times New Roman" pitchFamily="18" charset="0"/>
              </a:rPr>
              <a:t> </a:t>
            </a:r>
            <a:r>
              <a:rPr lang="en-US" dirty="0" err="1">
                <a:cs typeface="Times New Roman" pitchFamily="18" charset="0"/>
              </a:rPr>
              <a:t>ya</a:t>
            </a:r>
            <a:r>
              <a:rPr lang="en-US" dirty="0">
                <a:cs typeface="Times New Roman" pitchFamily="18" charset="0"/>
              </a:rPr>
              <a:t> no es </a:t>
            </a:r>
            <a:r>
              <a:rPr lang="en-US" dirty="0" err="1">
                <a:cs typeface="Times New Roman" pitchFamily="18" charset="0"/>
              </a:rPr>
              <a:t>cierto</a:t>
            </a:r>
            <a:r>
              <a:rPr lang="en-US" dirty="0">
                <a:cs typeface="Times New Roman" pitchFamily="18" charset="0"/>
              </a:rPr>
              <a:t>, </a:t>
            </a:r>
            <a:r>
              <a:rPr lang="en-US" dirty="0" err="1">
                <a:cs typeface="Times New Roman" pitchFamily="18" charset="0"/>
              </a:rPr>
              <a:t>ya</a:t>
            </a:r>
            <a:r>
              <a:rPr lang="en-US" dirty="0">
                <a:cs typeface="Times New Roman" pitchFamily="18" charset="0"/>
              </a:rPr>
              <a:t> </a:t>
            </a:r>
            <a:r>
              <a:rPr lang="en-US" dirty="0" err="1">
                <a:cs typeface="Times New Roman" pitchFamily="18" charset="0"/>
              </a:rPr>
              <a:t>que</a:t>
            </a:r>
            <a:r>
              <a:rPr lang="en-US" dirty="0">
                <a:cs typeface="Times New Roman" pitchFamily="18" charset="0"/>
              </a:rPr>
              <a:t> los </a:t>
            </a:r>
            <a:r>
              <a:rPr lang="en-US" dirty="0" err="1">
                <a:cs typeface="Times New Roman" pitchFamily="18" charset="0"/>
              </a:rPr>
              <a:t>relés</a:t>
            </a:r>
            <a:r>
              <a:rPr lang="en-US" dirty="0">
                <a:cs typeface="Times New Roman" pitchFamily="18" charset="0"/>
              </a:rPr>
              <a:t> </a:t>
            </a:r>
            <a:r>
              <a:rPr lang="en-US" dirty="0" err="1">
                <a:cs typeface="Times New Roman" pitchFamily="18" charset="0"/>
              </a:rPr>
              <a:t>basados</a:t>
            </a:r>
            <a:r>
              <a:rPr lang="en-US" dirty="0">
                <a:cs typeface="Times New Roman" pitchFamily="18" charset="0"/>
              </a:rPr>
              <a:t> ​​en </a:t>
            </a:r>
            <a:r>
              <a:rPr lang="en-US" dirty="0" err="1">
                <a:cs typeface="Times New Roman" pitchFamily="18" charset="0"/>
              </a:rPr>
              <a:t>microprocesadores</a:t>
            </a:r>
            <a:r>
              <a:rPr lang="en-US" dirty="0">
                <a:cs typeface="Times New Roman" pitchFamily="18" charset="0"/>
              </a:rPr>
              <a:t> </a:t>
            </a:r>
            <a:r>
              <a:rPr lang="en-US" dirty="0" err="1">
                <a:cs typeface="Times New Roman" pitchFamily="18" charset="0"/>
              </a:rPr>
              <a:t>aplican</a:t>
            </a:r>
            <a:r>
              <a:rPr lang="en-US" dirty="0">
                <a:cs typeface="Times New Roman" pitchFamily="18" charset="0"/>
              </a:rPr>
              <a:t> </a:t>
            </a:r>
            <a:r>
              <a:rPr lang="en-US" dirty="0" err="1">
                <a:cs typeface="Times New Roman" pitchFamily="18" charset="0"/>
              </a:rPr>
              <a:t>algoritmos</a:t>
            </a:r>
            <a:r>
              <a:rPr lang="en-US" dirty="0">
                <a:cs typeface="Times New Roman" pitchFamily="18" charset="0"/>
              </a:rPr>
              <a:t> </a:t>
            </a:r>
            <a:r>
              <a:rPr lang="en-US" dirty="0" err="1">
                <a:cs typeface="Times New Roman" pitchFamily="18" charset="0"/>
              </a:rPr>
              <a:t>sofisticados</a:t>
            </a:r>
            <a:r>
              <a:rPr lang="en-US" dirty="0">
                <a:cs typeface="Times New Roman" pitchFamily="18" charset="0"/>
              </a:rPr>
              <a:t> </a:t>
            </a:r>
            <a:r>
              <a:rPr lang="en-US" dirty="0" err="1">
                <a:cs typeface="Times New Roman" pitchFamily="18" charset="0"/>
              </a:rPr>
              <a:t>para</a:t>
            </a:r>
            <a:r>
              <a:rPr lang="en-US" dirty="0">
                <a:cs typeface="Times New Roman" pitchFamily="18" charset="0"/>
              </a:rPr>
              <a:t> </a:t>
            </a:r>
            <a:r>
              <a:rPr lang="en-US" dirty="0" err="1">
                <a:cs typeface="Times New Roman" pitchFamily="18" charset="0"/>
              </a:rPr>
              <a:t>igualar</a:t>
            </a:r>
            <a:r>
              <a:rPr lang="en-US" dirty="0">
                <a:cs typeface="Times New Roman" pitchFamily="18" charset="0"/>
              </a:rPr>
              <a:t> el </a:t>
            </a:r>
            <a:r>
              <a:rPr lang="en-US" dirty="0" err="1">
                <a:cs typeface="Times New Roman" pitchFamily="18" charset="0"/>
              </a:rPr>
              <a:t>rendimiento</a:t>
            </a:r>
            <a:r>
              <a:rPr lang="en-US" dirty="0">
                <a:cs typeface="Times New Roman" pitchFamily="18" charset="0"/>
              </a:rPr>
              <a:t> de los </a:t>
            </a:r>
            <a:r>
              <a:rPr lang="en-US" dirty="0" err="1">
                <a:cs typeface="Times New Roman" pitchFamily="18" charset="0"/>
              </a:rPr>
              <a:t>esquemas</a:t>
            </a:r>
            <a:r>
              <a:rPr lang="en-US" dirty="0">
                <a:cs typeface="Times New Roman" pitchFamily="18" charset="0"/>
              </a:rPr>
              <a:t> de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y, al </a:t>
            </a:r>
            <a:r>
              <a:rPr lang="en-US" dirty="0" err="1">
                <a:cs typeface="Times New Roman" pitchFamily="18" charset="0"/>
              </a:rPr>
              <a:t>mismo</a:t>
            </a:r>
            <a:r>
              <a:rPr lang="en-US" dirty="0">
                <a:cs typeface="Times New Roman" pitchFamily="18" charset="0"/>
              </a:rPr>
              <a:t> </a:t>
            </a:r>
            <a:r>
              <a:rPr lang="en-US" dirty="0" err="1">
                <a:cs typeface="Times New Roman" pitchFamily="18" charset="0"/>
              </a:rPr>
              <a:t>tiempo</a:t>
            </a:r>
            <a:r>
              <a:rPr lang="en-US" dirty="0">
                <a:cs typeface="Times New Roman" pitchFamily="18" charset="0"/>
              </a:rPr>
              <a:t>, </a:t>
            </a:r>
            <a:r>
              <a:rPr lang="en-US" dirty="0" err="1">
                <a:cs typeface="Times New Roman" pitchFamily="18" charset="0"/>
              </a:rPr>
              <a:t>las</a:t>
            </a:r>
            <a:r>
              <a:rPr lang="en-US" dirty="0">
                <a:cs typeface="Times New Roman" pitchFamily="18" charset="0"/>
              </a:rPr>
              <a:t> </a:t>
            </a:r>
            <a:r>
              <a:rPr lang="en-US" dirty="0" err="1">
                <a:cs typeface="Times New Roman" pitchFamily="18" charset="0"/>
              </a:rPr>
              <a:t>consideraciones</a:t>
            </a:r>
            <a:r>
              <a:rPr lang="en-US" dirty="0">
                <a:cs typeface="Times New Roman" pitchFamily="18" charset="0"/>
              </a:rPr>
              <a:t> de </a:t>
            </a:r>
            <a:r>
              <a:rPr lang="en-US" dirty="0" err="1">
                <a:cs typeface="Times New Roman" pitchFamily="18" charset="0"/>
              </a:rPr>
              <a:t>costo</a:t>
            </a:r>
            <a:r>
              <a:rPr lang="en-US" dirty="0">
                <a:cs typeface="Times New Roman" pitchFamily="18" charset="0"/>
              </a:rPr>
              <a:t> </a:t>
            </a:r>
            <a:r>
              <a:rPr lang="en-US" dirty="0" err="1">
                <a:cs typeface="Times New Roman" pitchFamily="18" charset="0"/>
              </a:rPr>
              <a:t>hacen</a:t>
            </a:r>
            <a:r>
              <a:rPr lang="en-US" dirty="0">
                <a:cs typeface="Times New Roman" pitchFamily="18" charset="0"/>
              </a:rPr>
              <a:t> </a:t>
            </a:r>
            <a:r>
              <a:rPr lang="en-US" dirty="0" err="1">
                <a:cs typeface="Times New Roman" pitchFamily="18" charset="0"/>
              </a:rPr>
              <a:t>que</a:t>
            </a:r>
            <a:r>
              <a:rPr lang="en-US" dirty="0">
                <a:cs typeface="Times New Roman" pitchFamily="18" charset="0"/>
              </a:rPr>
              <a:t> el </a:t>
            </a:r>
            <a:r>
              <a:rPr lang="en-US" dirty="0" err="1">
                <a:cs typeface="Times New Roman" pitchFamily="18" charset="0"/>
              </a:rPr>
              <a:t>esquema</a:t>
            </a:r>
            <a:r>
              <a:rPr lang="en-US" dirty="0">
                <a:cs typeface="Times New Roman" pitchFamily="18" charset="0"/>
              </a:rPr>
              <a:t> de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sea </a:t>
            </a:r>
            <a:r>
              <a:rPr lang="en-US" dirty="0" err="1">
                <a:cs typeface="Times New Roman" pitchFamily="18" charset="0"/>
              </a:rPr>
              <a:t>menos</a:t>
            </a:r>
            <a:r>
              <a:rPr lang="en-US" dirty="0">
                <a:cs typeface="Times New Roman" pitchFamily="18" charset="0"/>
              </a:rPr>
              <a:t> </a:t>
            </a:r>
            <a:r>
              <a:rPr lang="en-US" dirty="0" err="1">
                <a:cs typeface="Times New Roman" pitchFamily="18" charset="0"/>
              </a:rPr>
              <a:t>atractivo</a:t>
            </a:r>
            <a:r>
              <a:rPr lang="en-US" dirty="0">
                <a:cs typeface="Times New Roman" pitchFamily="18" charset="0"/>
              </a:rPr>
              <a:t>. </a:t>
            </a:r>
            <a:r>
              <a:rPr lang="en-US" dirty="0" err="1">
                <a:cs typeface="Times New Roman" pitchFamily="18" charset="0"/>
              </a:rPr>
              <a:t>Esto</a:t>
            </a:r>
            <a:r>
              <a:rPr lang="en-US" dirty="0">
                <a:cs typeface="Times New Roman" pitchFamily="18" charset="0"/>
              </a:rPr>
              <a:t> es </a:t>
            </a:r>
            <a:r>
              <a:rPr lang="en-US" dirty="0" err="1">
                <a:cs typeface="Times New Roman" pitchFamily="18" charset="0"/>
              </a:rPr>
              <a:t>particularmente</a:t>
            </a:r>
            <a:r>
              <a:rPr lang="en-US" dirty="0">
                <a:cs typeface="Times New Roman" pitchFamily="18" charset="0"/>
              </a:rPr>
              <a:t> </a:t>
            </a:r>
            <a:r>
              <a:rPr lang="en-US" dirty="0" err="1">
                <a:cs typeface="Times New Roman" pitchFamily="18" charset="0"/>
              </a:rPr>
              <a:t>relevante</a:t>
            </a:r>
            <a:r>
              <a:rPr lang="en-US" dirty="0">
                <a:cs typeface="Times New Roman" pitchFamily="18" charset="0"/>
              </a:rPr>
              <a:t> </a:t>
            </a:r>
            <a:r>
              <a:rPr lang="en-US" dirty="0" err="1">
                <a:cs typeface="Times New Roman" pitchFamily="18" charset="0"/>
              </a:rPr>
              <a:t>para</a:t>
            </a:r>
            <a:r>
              <a:rPr lang="en-US" dirty="0">
                <a:cs typeface="Times New Roman" pitchFamily="18" charset="0"/>
              </a:rPr>
              <a:t> </a:t>
            </a:r>
            <a:r>
              <a:rPr lang="en-US" dirty="0" smtClean="0">
                <a:cs typeface="Times New Roman" pitchFamily="18" charset="0"/>
              </a:rPr>
              <a:t>barras </a:t>
            </a:r>
            <a:r>
              <a:rPr lang="en-US" dirty="0" err="1">
                <a:cs typeface="Times New Roman" pitchFamily="18" charset="0"/>
              </a:rPr>
              <a:t>grandes</a:t>
            </a:r>
            <a:r>
              <a:rPr lang="en-US" dirty="0">
                <a:cs typeface="Times New Roman" pitchFamily="18" charset="0"/>
              </a:rPr>
              <a:t> (</a:t>
            </a:r>
            <a:r>
              <a:rPr lang="en-US" dirty="0" err="1">
                <a:cs typeface="Times New Roman" pitchFamily="18" charset="0"/>
              </a:rPr>
              <a:t>costo</a:t>
            </a:r>
            <a:r>
              <a:rPr lang="en-US" dirty="0">
                <a:cs typeface="Times New Roman" pitchFamily="18" charset="0"/>
              </a:rPr>
              <a:t> de CT </a:t>
            </a:r>
            <a:r>
              <a:rPr lang="en-US" dirty="0" err="1">
                <a:cs typeface="Times New Roman" pitchFamily="18" charset="0"/>
              </a:rPr>
              <a:t>adicionales</a:t>
            </a:r>
            <a:r>
              <a:rPr lang="en-US" dirty="0">
                <a:cs typeface="Times New Roman" pitchFamily="18" charset="0"/>
              </a:rPr>
              <a:t>) y </a:t>
            </a:r>
            <a:r>
              <a:rPr lang="en-US" dirty="0" err="1">
                <a:cs typeface="Times New Roman" pitchFamily="18" charset="0"/>
              </a:rPr>
              <a:t>complejos</a:t>
            </a:r>
            <a:r>
              <a:rPr lang="en-US" dirty="0">
                <a:cs typeface="Times New Roman" pitchFamily="18" charset="0"/>
              </a:rPr>
              <a:t> (</a:t>
            </a:r>
            <a:r>
              <a:rPr lang="en-US" dirty="0" err="1">
                <a:cs typeface="Times New Roman" pitchFamily="18" charset="0"/>
              </a:rPr>
              <a:t>réplica</a:t>
            </a:r>
            <a:r>
              <a:rPr lang="en-US" dirty="0">
                <a:cs typeface="Times New Roman" pitchFamily="18" charset="0"/>
              </a:rPr>
              <a:t> de </a:t>
            </a:r>
            <a:r>
              <a:rPr lang="en-US" dirty="0" err="1" smtClean="0">
                <a:cs typeface="Times New Roman" pitchFamily="18" charset="0"/>
              </a:rPr>
              <a:t>barra</a:t>
            </a:r>
            <a:r>
              <a:rPr lang="en-US" dirty="0" smtClean="0">
                <a:cs typeface="Times New Roman" pitchFamily="18" charset="0"/>
              </a:rPr>
              <a:t> </a:t>
            </a:r>
            <a:r>
              <a:rPr lang="en-US" dirty="0" err="1">
                <a:cs typeface="Times New Roman" pitchFamily="18" charset="0"/>
              </a:rPr>
              <a:t>dinámico</a:t>
            </a:r>
            <a:r>
              <a:rPr lang="en-US" dirty="0">
                <a:cs typeface="Times New Roman" pitchFamily="18" charset="0"/>
              </a:rPr>
              <a:t>) </a:t>
            </a:r>
            <a:r>
              <a:rPr lang="en-US" dirty="0" err="1">
                <a:cs typeface="Times New Roman" pitchFamily="18" charset="0"/>
              </a:rPr>
              <a:t>que</a:t>
            </a:r>
            <a:r>
              <a:rPr lang="en-US" dirty="0">
                <a:cs typeface="Times New Roman" pitchFamily="18" charset="0"/>
              </a:rPr>
              <a:t> no </a:t>
            </a:r>
            <a:r>
              <a:rPr lang="en-US" dirty="0" err="1">
                <a:cs typeface="Times New Roman" pitchFamily="18" charset="0"/>
              </a:rPr>
              <a:t>pueden</a:t>
            </a:r>
            <a:r>
              <a:rPr lang="en-US" dirty="0">
                <a:cs typeface="Times New Roman" pitchFamily="18" charset="0"/>
              </a:rPr>
              <a:t> </a:t>
            </a:r>
            <a:r>
              <a:rPr lang="en-US" dirty="0" err="1">
                <a:cs typeface="Times New Roman" pitchFamily="18" charset="0"/>
              </a:rPr>
              <a:t>manejarse</a:t>
            </a:r>
            <a:r>
              <a:rPr lang="en-US" dirty="0">
                <a:cs typeface="Times New Roman" pitchFamily="18" charset="0"/>
              </a:rPr>
              <a:t> </a:t>
            </a:r>
            <a:r>
              <a:rPr lang="en-US" dirty="0" err="1">
                <a:cs typeface="Times New Roman" pitchFamily="18" charset="0"/>
              </a:rPr>
              <a:t>bien</a:t>
            </a:r>
            <a:r>
              <a:rPr lang="en-US" dirty="0">
                <a:cs typeface="Times New Roman" pitchFamily="18" charset="0"/>
              </a:rPr>
              <a:t> </a:t>
            </a:r>
            <a:r>
              <a:rPr lang="en-US" dirty="0" err="1">
                <a:cs typeface="Times New Roman" pitchFamily="18" charset="0"/>
              </a:rPr>
              <a:t>mediante</a:t>
            </a:r>
            <a:r>
              <a:rPr lang="en-US" dirty="0">
                <a:cs typeface="Times New Roman" pitchFamily="18" charset="0"/>
              </a:rPr>
              <a:t> </a:t>
            </a:r>
            <a:r>
              <a:rPr lang="en-US" dirty="0" err="1">
                <a:cs typeface="Times New Roman" pitchFamily="18" charset="0"/>
              </a:rPr>
              <a:t>esquemas</a:t>
            </a:r>
            <a:r>
              <a:rPr lang="en-US" dirty="0">
                <a:cs typeface="Times New Roman" pitchFamily="18" charset="0"/>
              </a:rPr>
              <a:t> de </a:t>
            </a:r>
            <a:r>
              <a:rPr lang="en-US" dirty="0" err="1">
                <a:cs typeface="Times New Roman" pitchFamily="18" charset="0"/>
              </a:rPr>
              <a:t>alta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a:t>
            </a:r>
          </a:p>
          <a:p>
            <a:pPr marL="190500" indent="-190500" algn="l" rtl="0"/>
            <a:r>
              <a:rPr lang="en-US" dirty="0">
                <a:cs typeface="Times New Roman" pitchFamily="18" charset="0"/>
              </a:rPr>
              <a:t>Los </a:t>
            </a:r>
            <a:r>
              <a:rPr lang="en-US" dirty="0" err="1">
                <a:cs typeface="Times New Roman" pitchFamily="18" charset="0"/>
              </a:rPr>
              <a:t>relés</a:t>
            </a:r>
            <a:r>
              <a:rPr lang="en-US" dirty="0">
                <a:cs typeface="Times New Roman" pitchFamily="18" charset="0"/>
              </a:rPr>
              <a:t> de </a:t>
            </a:r>
            <a:r>
              <a:rPr lang="en-US" dirty="0" err="1">
                <a:cs typeface="Times New Roman" pitchFamily="18" charset="0"/>
              </a:rPr>
              <a:t>barra</a:t>
            </a:r>
            <a:r>
              <a:rPr lang="en-US" dirty="0">
                <a:cs typeface="Times New Roman" pitchFamily="18" charset="0"/>
              </a:rPr>
              <a:t> </a:t>
            </a:r>
            <a:r>
              <a:rPr lang="en-US" dirty="0" err="1">
                <a:cs typeface="Times New Roman" pitchFamily="18" charset="0"/>
              </a:rPr>
              <a:t>colectora</a:t>
            </a:r>
            <a:r>
              <a:rPr lang="en-US" dirty="0">
                <a:cs typeface="Times New Roman" pitchFamily="18" charset="0"/>
              </a:rPr>
              <a:t> de </a:t>
            </a:r>
            <a:r>
              <a:rPr lang="en-US" dirty="0" err="1">
                <a:cs typeface="Times New Roman" pitchFamily="18" charset="0"/>
              </a:rPr>
              <a:t>baja</a:t>
            </a:r>
            <a:r>
              <a:rPr lang="en-US" dirty="0">
                <a:cs typeface="Times New Roman" pitchFamily="18" charset="0"/>
              </a:rPr>
              <a:t> </a:t>
            </a:r>
            <a:r>
              <a:rPr lang="en-US" dirty="0" err="1">
                <a:cs typeface="Times New Roman" pitchFamily="18" charset="0"/>
              </a:rPr>
              <a:t>impedancia</a:t>
            </a:r>
            <a:r>
              <a:rPr lang="en-US" dirty="0">
                <a:cs typeface="Times New Roman" pitchFamily="18" charset="0"/>
              </a:rPr>
              <a:t> </a:t>
            </a:r>
            <a:r>
              <a:rPr lang="en-US" dirty="0" err="1">
                <a:cs typeface="Times New Roman" pitchFamily="18" charset="0"/>
              </a:rPr>
              <a:t>basados</a:t>
            </a:r>
            <a:r>
              <a:rPr lang="en-US" dirty="0">
                <a:cs typeface="Times New Roman" pitchFamily="18" charset="0"/>
              </a:rPr>
              <a:t> ​​en </a:t>
            </a:r>
            <a:r>
              <a:rPr lang="en-US" dirty="0" err="1">
                <a:cs typeface="Times New Roman" pitchFamily="18" charset="0"/>
              </a:rPr>
              <a:t>microprocesador</a:t>
            </a:r>
            <a:r>
              <a:rPr lang="en-US" dirty="0">
                <a:cs typeface="Times New Roman" pitchFamily="18" charset="0"/>
              </a:rPr>
              <a:t> se </a:t>
            </a:r>
            <a:r>
              <a:rPr lang="en-US" dirty="0" err="1">
                <a:cs typeface="Times New Roman" pitchFamily="18" charset="0"/>
              </a:rPr>
              <a:t>desarrollan</a:t>
            </a:r>
            <a:r>
              <a:rPr lang="en-US" dirty="0">
                <a:cs typeface="Times New Roman" pitchFamily="18" charset="0"/>
              </a:rPr>
              <a:t> en </a:t>
            </a:r>
            <a:r>
              <a:rPr lang="en-US" dirty="0" err="1">
                <a:cs typeface="Times New Roman" pitchFamily="18" charset="0"/>
              </a:rPr>
              <a:t>una</a:t>
            </a:r>
            <a:r>
              <a:rPr lang="en-US" dirty="0">
                <a:cs typeface="Times New Roman" pitchFamily="18" charset="0"/>
              </a:rPr>
              <a:t> de </a:t>
            </a:r>
            <a:r>
              <a:rPr lang="en-US" dirty="0" err="1">
                <a:cs typeface="Times New Roman" pitchFamily="18" charset="0"/>
              </a:rPr>
              <a:t>las</a:t>
            </a:r>
            <a:r>
              <a:rPr lang="en-US" dirty="0">
                <a:cs typeface="Times New Roman" pitchFamily="18" charset="0"/>
              </a:rPr>
              <a:t> dos </a:t>
            </a:r>
            <a:r>
              <a:rPr lang="en-US" dirty="0" err="1">
                <a:cs typeface="Times New Roman" pitchFamily="18" charset="0"/>
              </a:rPr>
              <a:t>arquitecturas</a:t>
            </a:r>
            <a:r>
              <a:rPr lang="en-US" dirty="0">
                <a:cs typeface="Times New Roman" pitchFamily="18" charset="0"/>
              </a:rPr>
              <a:t>:</a:t>
            </a:r>
          </a:p>
          <a:p>
            <a:pPr marL="190500" indent="-190500" algn="l" rtl="0">
              <a:buFontTx/>
              <a:buAutoNum type="arabicPeriod"/>
            </a:pPr>
            <a:r>
              <a:rPr lang="en-US" dirty="0" err="1">
                <a:cs typeface="Times New Roman" pitchFamily="18" charset="0"/>
              </a:rPr>
              <a:t>Repartido</a:t>
            </a:r>
            <a:endParaRPr lang="en-US" dirty="0">
              <a:cs typeface="Times New Roman" pitchFamily="18" charset="0"/>
            </a:endParaRPr>
          </a:p>
          <a:p>
            <a:pPr marL="190500" indent="-190500" algn="l" rtl="0">
              <a:buFontTx/>
              <a:buAutoNum type="arabicPeriod"/>
            </a:pPr>
            <a:r>
              <a:rPr lang="en-US" dirty="0" err="1">
                <a:cs typeface="Times New Roman" pitchFamily="18" charset="0"/>
              </a:rPr>
              <a:t>Centralizado</a:t>
            </a:r>
            <a:endParaRPr lang="en-US" dirty="0">
              <a:cs typeface="Times New Roman" pitchFamily="18" charset="0"/>
            </a:endParaRPr>
          </a:p>
          <a:p>
            <a:pPr marL="190500" indent="-190500" algn="l" rtl="0"/>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291522-557A-4B82-B410-428ECAD4AD40}" type="slidenum">
              <a:rPr lang="en-US"/>
              <a:pPr/>
              <a:t>45</a:t>
            </a:fld>
            <a:endParaRPr lang="en-US"/>
          </a:p>
        </p:txBody>
      </p:sp>
      <p:sp>
        <p:nvSpPr>
          <p:cNvPr id="527362" name="Rectangle 2"/>
          <p:cNvSpPr>
            <a:spLocks noGrp="1" noRot="1" noChangeAspect="1" noChangeArrowheads="1" noTextEdit="1"/>
          </p:cNvSpPr>
          <p:nvPr>
            <p:ph type="sldImg"/>
          </p:nvPr>
        </p:nvSpPr>
        <p:spPr>
          <a:xfrm>
            <a:off x="2973388" y="547688"/>
            <a:ext cx="3657600" cy="2743200"/>
          </a:xfrm>
          <a:ln/>
        </p:spPr>
      </p:sp>
      <p:sp>
        <p:nvSpPr>
          <p:cNvPr id="527363" name="Rectangle 3"/>
          <p:cNvSpPr>
            <a:spLocks noGrp="1" noChangeArrowheads="1"/>
          </p:cNvSpPr>
          <p:nvPr>
            <p:ph type="body" idx="1"/>
          </p:nvPr>
        </p:nvSpPr>
        <p:spPr>
          <a:xfrm>
            <a:off x="1282700" y="3476625"/>
            <a:ext cx="7035800" cy="3290888"/>
          </a:xfrm>
        </p:spPr>
        <p:txBody>
          <a:bodyPr lIns="95345" tIns="47674" rIns="95345" bIns="47674"/>
          <a:lstStyle/>
          <a:p>
            <a:pPr algn="l" rtl="0"/>
            <a:endParaRPr lang="es-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B7918F-BA1F-4641-A741-127EDCD8057F}" type="slidenum">
              <a:rPr lang="en-US"/>
              <a:pPr/>
              <a:t>46</a:t>
            </a:fld>
            <a:endParaRPr lang="en-US"/>
          </a:p>
        </p:txBody>
      </p:sp>
      <p:sp>
        <p:nvSpPr>
          <p:cNvPr id="529410" name="Rectangle 2"/>
          <p:cNvSpPr>
            <a:spLocks noGrp="1" noRot="1" noChangeAspect="1" noChangeArrowheads="1" noTextEdit="1"/>
          </p:cNvSpPr>
          <p:nvPr>
            <p:ph type="sldImg"/>
          </p:nvPr>
        </p:nvSpPr>
        <p:spPr>
          <a:xfrm>
            <a:off x="2973388" y="547688"/>
            <a:ext cx="3657600" cy="2743200"/>
          </a:xfrm>
          <a:ln/>
        </p:spPr>
      </p:sp>
      <p:sp>
        <p:nvSpPr>
          <p:cNvPr id="529411" name="Rectangle 3"/>
          <p:cNvSpPr>
            <a:spLocks noGrp="1" noChangeArrowheads="1"/>
          </p:cNvSpPr>
          <p:nvPr>
            <p:ph type="body" idx="1"/>
          </p:nvPr>
        </p:nvSpPr>
        <p:spPr>
          <a:xfrm>
            <a:off x="1282700" y="3476625"/>
            <a:ext cx="7035800" cy="3290888"/>
          </a:xfrm>
        </p:spPr>
        <p:txBody>
          <a:bodyPr lIns="95345" tIns="47674" rIns="95345" bIns="47674"/>
          <a:lstStyle/>
          <a:p>
            <a:pPr algn="l" rtl="0"/>
            <a:endParaRPr lang="es-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0FB16-9E0E-494A-908F-91B0A7051506}" type="slidenum">
              <a:rPr lang="en-US"/>
              <a:pPr/>
              <a:t>47</a:t>
            </a:fld>
            <a:endParaRPr lang="en-US"/>
          </a:p>
        </p:txBody>
      </p:sp>
      <p:sp>
        <p:nvSpPr>
          <p:cNvPr id="388098" name="Rectangle 2"/>
          <p:cNvSpPr>
            <a:spLocks noGrp="1" noRot="1" noChangeAspect="1" noChangeArrowheads="1" noTextEdit="1"/>
          </p:cNvSpPr>
          <p:nvPr>
            <p:ph type="sldImg"/>
          </p:nvPr>
        </p:nvSpPr>
        <p:spPr>
          <a:ln/>
        </p:spPr>
      </p:sp>
      <p:sp>
        <p:nvSpPr>
          <p:cNvPr id="388099"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9F884-6224-4F70-B59F-04B88D8C4B9F}" type="slidenum">
              <a:rPr lang="en-US"/>
              <a:pPr/>
              <a:t>52</a:t>
            </a:fld>
            <a:endParaRPr lang="en-US"/>
          </a:p>
        </p:txBody>
      </p:sp>
      <p:sp>
        <p:nvSpPr>
          <p:cNvPr id="510978" name="Rectangle 2"/>
          <p:cNvSpPr>
            <a:spLocks noGrp="1" noRot="1" noChangeAspect="1" noChangeArrowheads="1" noTextEdit="1"/>
          </p:cNvSpPr>
          <p:nvPr>
            <p:ph type="sldImg"/>
          </p:nvPr>
        </p:nvSpPr>
        <p:spPr>
          <a:xfrm>
            <a:off x="2970213" y="547688"/>
            <a:ext cx="3659187" cy="2744787"/>
          </a:xfrm>
          <a:ln/>
        </p:spPr>
      </p:sp>
      <p:sp>
        <p:nvSpPr>
          <p:cNvPr id="510979" name="Rectangle 3"/>
          <p:cNvSpPr>
            <a:spLocks noGrp="1" noChangeArrowheads="1"/>
          </p:cNvSpPr>
          <p:nvPr>
            <p:ph type="body" idx="1"/>
          </p:nvPr>
        </p:nvSpPr>
        <p:spPr>
          <a:xfrm>
            <a:off x="1279525" y="3473450"/>
            <a:ext cx="7042150" cy="3294063"/>
          </a:xfrm>
        </p:spPr>
        <p:txBody>
          <a:bodyPr/>
          <a:lstStyle/>
          <a:p>
            <a:pPr algn="l" rtl="0"/>
            <a:r>
              <a:rPr lang="en-CA" b="1" u="sng"/>
              <a:t>Región 1</a:t>
            </a:r>
          </a:p>
          <a:p>
            <a:pPr algn="l" rtl="0">
              <a:buFontTx/>
              <a:buChar char="•"/>
            </a:pPr>
            <a:r>
              <a:rPr lang="en-CA"/>
              <a:t>Magnitudes de corriente bajas</a:t>
            </a:r>
          </a:p>
          <a:p>
            <a:pPr algn="l" rtl="0">
              <a:buFontTx/>
              <a:buChar char="•"/>
            </a:pPr>
            <a:r>
              <a:rPr lang="en-CA"/>
              <a:t>Posible saturación del TC debido a la compensación de CC</a:t>
            </a:r>
          </a:p>
          <a:p>
            <a:pPr algn="l" rtl="0">
              <a:buFontTx/>
              <a:buChar char="•"/>
            </a:pPr>
            <a:r>
              <a:rPr lang="en-CA"/>
              <a:t>Saturación de TC difícil de detectar</a:t>
            </a:r>
          </a:p>
          <a:p>
            <a:pPr algn="l" rtl="0">
              <a:buFontTx/>
              <a:buChar char="•"/>
            </a:pPr>
            <a:r>
              <a:rPr lang="en-CA"/>
              <a:t>Se requiere más seguridad</a:t>
            </a:r>
            <a:r>
              <a:rPr lang="en-CA">
                <a:sym typeface="Symbol" pitchFamily="18" charset="2"/>
              </a:rPr>
              <a:t> Utilice el modo de funcionamiento 2 de 2</a:t>
            </a:r>
          </a:p>
          <a:p>
            <a:pPr algn="l" rtl="0"/>
            <a:endParaRPr lang="en-CA">
              <a:sym typeface="Symbol" pitchFamily="18" charset="2"/>
            </a:endParaRPr>
          </a:p>
          <a:p>
            <a:pPr algn="l" rtl="0"/>
            <a:r>
              <a:rPr lang="en-CA" b="1" u="sng">
                <a:sym typeface="Symbol" pitchFamily="18" charset="2"/>
              </a:rPr>
              <a:t>Región 2</a:t>
            </a:r>
          </a:p>
          <a:p>
            <a:pPr algn="l" rtl="0">
              <a:buFontTx/>
              <a:buChar char="•"/>
            </a:pPr>
            <a:r>
              <a:rPr lang="en-CA">
                <a:sym typeface="Symbol" pitchFamily="18" charset="2"/>
              </a:rPr>
              <a:t>Altas magnitudes de corriente</a:t>
            </a:r>
            <a:r>
              <a:rPr lang="en-CA"/>
              <a:t> </a:t>
            </a:r>
            <a:r>
              <a:rPr lang="en-CA">
                <a:sym typeface="Symbol" pitchFamily="18" charset="2"/>
              </a:rPr>
              <a:t> Es posible una saturación rápida del CT</a:t>
            </a:r>
          </a:p>
          <a:p>
            <a:pPr algn="l" rtl="0">
              <a:buFontTx/>
              <a:buChar char="•"/>
            </a:pPr>
            <a:r>
              <a:rPr lang="en-CA">
                <a:sym typeface="Symbol" pitchFamily="18" charset="2"/>
              </a:rPr>
              <a:t>Saturación de TC fácil de detectar</a:t>
            </a:r>
          </a:p>
          <a:p>
            <a:pPr algn="l" rtl="0">
              <a:buFontTx/>
              <a:buChar char="•"/>
            </a:pPr>
            <a:r>
              <a:rPr lang="en-CA">
                <a:sym typeface="Symbol" pitchFamily="18" charset="2"/>
              </a:rPr>
              <a:t>Seguridad requerida solo si se detecta saturación CT</a:t>
            </a:r>
          </a:p>
          <a:p>
            <a:pPr algn="l" rtl="0">
              <a:buFontTx/>
              <a:buChar char="•"/>
            </a:pPr>
            <a:r>
              <a:rPr lang="en-CA">
                <a:sym typeface="Symbol" pitchFamily="18" charset="2"/>
              </a:rPr>
              <a:t>Decida dinámicamente si el modo de funcionamiento 1 de 2 o 2 de 2</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525162-86B0-4D88-B97F-CA8C265AA852}" type="slidenum">
              <a:rPr lang="en-US"/>
              <a:pPr/>
              <a:t>55</a:t>
            </a:fld>
            <a:endParaRPr lang="en-US"/>
          </a:p>
        </p:txBody>
      </p:sp>
      <p:sp>
        <p:nvSpPr>
          <p:cNvPr id="515074" name="Rectangle 2"/>
          <p:cNvSpPr>
            <a:spLocks noGrp="1" noRot="1" noChangeAspect="1" noChangeArrowheads="1" noTextEdit="1"/>
          </p:cNvSpPr>
          <p:nvPr>
            <p:ph type="sldImg"/>
          </p:nvPr>
        </p:nvSpPr>
        <p:spPr>
          <a:xfrm>
            <a:off x="2970213" y="547688"/>
            <a:ext cx="3659187" cy="2744787"/>
          </a:xfrm>
          <a:ln/>
        </p:spPr>
      </p:sp>
      <p:sp>
        <p:nvSpPr>
          <p:cNvPr id="515075" name="Rectangle 3"/>
          <p:cNvSpPr>
            <a:spLocks noGrp="1" noChangeArrowheads="1"/>
          </p:cNvSpPr>
          <p:nvPr>
            <p:ph type="body" idx="1"/>
          </p:nvPr>
        </p:nvSpPr>
        <p:spPr>
          <a:xfrm>
            <a:off x="1279525" y="3473450"/>
            <a:ext cx="7042150" cy="3294063"/>
          </a:xfrm>
        </p:spPr>
        <p:txBody>
          <a:bodyPr/>
          <a:lstStyle/>
          <a:p>
            <a:pPr marL="228600" indent="-228600" algn="l" rtl="0"/>
            <a:r>
              <a:rPr lang="en-CA" dirty="0" err="1"/>
              <a:t>Implementación</a:t>
            </a:r>
            <a:endParaRPr lang="en-CA" dirty="0"/>
          </a:p>
          <a:p>
            <a:pPr marL="228600" indent="-228600" algn="l" rtl="0">
              <a:buFontTx/>
              <a:buAutoNum type="arabicPeriod"/>
            </a:pPr>
            <a:r>
              <a:rPr lang="en-CA" dirty="0" err="1"/>
              <a:t>Seleccione</a:t>
            </a:r>
            <a:r>
              <a:rPr lang="en-CA" dirty="0"/>
              <a:t> n </a:t>
            </a:r>
            <a:r>
              <a:rPr lang="en-CA" dirty="0" err="1"/>
              <a:t>falla</a:t>
            </a:r>
            <a:r>
              <a:rPr lang="en-CA" dirty="0"/>
              <a:t> “</a:t>
            </a:r>
            <a:r>
              <a:rPr lang="en-CA" dirty="0" err="1"/>
              <a:t>Colaboradores</a:t>
            </a:r>
            <a:r>
              <a:rPr lang="en-CA" dirty="0"/>
              <a:t>”</a:t>
            </a:r>
          </a:p>
          <a:p>
            <a:pPr marL="685800" lvl="1" indent="-228600" algn="l" rtl="0">
              <a:buFontTx/>
              <a:buChar char="•"/>
            </a:pPr>
            <a:r>
              <a:rPr lang="en-CA" dirty="0"/>
              <a:t>Un </a:t>
            </a:r>
            <a:r>
              <a:rPr lang="en-CA" dirty="0" err="1"/>
              <a:t>contribuyente</a:t>
            </a:r>
            <a:r>
              <a:rPr lang="en-CA" dirty="0"/>
              <a:t> es un </a:t>
            </a:r>
            <a:r>
              <a:rPr lang="en-CA" dirty="0" err="1"/>
              <a:t>alimentador</a:t>
            </a:r>
            <a:r>
              <a:rPr lang="en-CA" dirty="0"/>
              <a:t> </a:t>
            </a:r>
            <a:r>
              <a:rPr lang="en-CA" dirty="0" err="1"/>
              <a:t>que</a:t>
            </a:r>
            <a:r>
              <a:rPr lang="en-CA" dirty="0"/>
              <a:t> </a:t>
            </a:r>
            <a:r>
              <a:rPr lang="en-CA" dirty="0" err="1"/>
              <a:t>transporta</a:t>
            </a:r>
            <a:r>
              <a:rPr lang="en-CA" dirty="0"/>
              <a:t> </a:t>
            </a:r>
            <a:r>
              <a:rPr lang="en-CA" dirty="0" err="1"/>
              <a:t>una</a:t>
            </a:r>
            <a:r>
              <a:rPr lang="en-CA" dirty="0"/>
              <a:t> </a:t>
            </a:r>
            <a:r>
              <a:rPr lang="en-CA" dirty="0" err="1"/>
              <a:t>cantidad</a:t>
            </a:r>
            <a:r>
              <a:rPr lang="en-CA" dirty="0"/>
              <a:t> </a:t>
            </a:r>
            <a:r>
              <a:rPr lang="en-CA" dirty="0" err="1"/>
              <a:t>significativa</a:t>
            </a:r>
            <a:r>
              <a:rPr lang="en-CA" dirty="0"/>
              <a:t> de </a:t>
            </a:r>
            <a:r>
              <a:rPr lang="en-CA" dirty="0" err="1"/>
              <a:t>corriente</a:t>
            </a:r>
            <a:r>
              <a:rPr lang="en-CA" dirty="0"/>
              <a:t> (</a:t>
            </a:r>
            <a:r>
              <a:rPr lang="en-CA" dirty="0" err="1"/>
              <a:t>por</a:t>
            </a:r>
            <a:r>
              <a:rPr lang="en-CA" dirty="0"/>
              <a:t> </a:t>
            </a:r>
            <a:r>
              <a:rPr lang="en-CA" dirty="0" err="1"/>
              <a:t>encima</a:t>
            </a:r>
            <a:r>
              <a:rPr lang="en-CA" dirty="0"/>
              <a:t> de la </a:t>
            </a:r>
            <a:r>
              <a:rPr lang="en-CA" dirty="0" err="1"/>
              <a:t>carga</a:t>
            </a:r>
            <a:r>
              <a:rPr lang="en-CA" dirty="0"/>
              <a:t>)</a:t>
            </a:r>
          </a:p>
          <a:p>
            <a:pPr marL="685800" lvl="1" indent="-228600" algn="l" rtl="0">
              <a:buFontTx/>
              <a:buChar char="•"/>
            </a:pPr>
            <a:r>
              <a:rPr lang="en-CA" dirty="0"/>
              <a:t>Un </a:t>
            </a:r>
            <a:r>
              <a:rPr lang="en-CA" dirty="0" err="1"/>
              <a:t>alimentador</a:t>
            </a:r>
            <a:r>
              <a:rPr lang="en-CA" dirty="0"/>
              <a:t> es </a:t>
            </a:r>
            <a:r>
              <a:rPr lang="en-CA" dirty="0" err="1"/>
              <a:t>contribuyente</a:t>
            </a:r>
            <a:r>
              <a:rPr lang="en-CA" dirty="0"/>
              <a:t> </a:t>
            </a:r>
            <a:r>
              <a:rPr lang="en-CA" dirty="0" err="1"/>
              <a:t>si</a:t>
            </a:r>
            <a:r>
              <a:rPr lang="en-CA" dirty="0"/>
              <a:t> </a:t>
            </a:r>
            <a:r>
              <a:rPr lang="en-CA" dirty="0" err="1"/>
              <a:t>su</a:t>
            </a:r>
            <a:r>
              <a:rPr lang="en-CA" dirty="0"/>
              <a:t> </a:t>
            </a:r>
            <a:r>
              <a:rPr lang="en-CA" dirty="0" err="1"/>
              <a:t>magnitud</a:t>
            </a:r>
            <a:r>
              <a:rPr lang="en-CA" dirty="0"/>
              <a:t> </a:t>
            </a:r>
            <a:r>
              <a:rPr lang="en-CA" dirty="0" smtClean="0"/>
              <a:t>de </a:t>
            </a:r>
            <a:r>
              <a:rPr lang="en-CA" dirty="0" err="1" smtClean="0"/>
              <a:t>corriente</a:t>
            </a:r>
            <a:r>
              <a:rPr lang="en-CA" dirty="0" smtClean="0"/>
              <a:t> </a:t>
            </a:r>
            <a:r>
              <a:rPr lang="en-CA" dirty="0"/>
              <a:t>es:</a:t>
            </a:r>
          </a:p>
          <a:p>
            <a:pPr marL="1600200" lvl="3" indent="-228600" algn="l" rtl="0">
              <a:buFontTx/>
              <a:buAutoNum type="alphaLcParenR"/>
            </a:pPr>
            <a:r>
              <a:rPr lang="en-CA" dirty="0" err="1"/>
              <a:t>Por</a:t>
            </a:r>
            <a:r>
              <a:rPr lang="en-CA" dirty="0"/>
              <a:t> </a:t>
            </a:r>
            <a:r>
              <a:rPr lang="en-CA" dirty="0" err="1"/>
              <a:t>encima</a:t>
            </a:r>
            <a:r>
              <a:rPr lang="en-CA" dirty="0"/>
              <a:t> del </a:t>
            </a:r>
            <a:r>
              <a:rPr lang="en-CA" dirty="0" err="1"/>
              <a:t>punto</a:t>
            </a:r>
            <a:r>
              <a:rPr lang="en-CA" dirty="0"/>
              <a:t> de </a:t>
            </a:r>
            <a:r>
              <a:rPr lang="en-CA" dirty="0" err="1"/>
              <a:t>interrupción</a:t>
            </a:r>
            <a:r>
              <a:rPr lang="en-CA" dirty="0"/>
              <a:t> alto del </a:t>
            </a:r>
            <a:r>
              <a:rPr lang="en-CA" dirty="0" err="1"/>
              <a:t>elemento</a:t>
            </a:r>
            <a:r>
              <a:rPr lang="en-CA" dirty="0"/>
              <a:t> </a:t>
            </a:r>
            <a:r>
              <a:rPr lang="en-CA" dirty="0" err="1"/>
              <a:t>diferencial</a:t>
            </a:r>
            <a:r>
              <a:rPr lang="en-CA" dirty="0"/>
              <a:t> del </a:t>
            </a:r>
            <a:r>
              <a:rPr lang="en-CA" dirty="0" err="1" smtClean="0"/>
              <a:t>barra</a:t>
            </a:r>
            <a:endParaRPr lang="en-CA" dirty="0"/>
          </a:p>
          <a:p>
            <a:pPr marL="1600200" lvl="3" indent="-228600" algn="l" rtl="0">
              <a:buFontTx/>
              <a:buAutoNum type="alphaLcParenR"/>
            </a:pPr>
            <a:r>
              <a:rPr lang="en-CA" dirty="0" err="1"/>
              <a:t>Por</a:t>
            </a:r>
            <a:r>
              <a:rPr lang="en-CA" dirty="0"/>
              <a:t> </a:t>
            </a:r>
            <a:r>
              <a:rPr lang="en-CA" dirty="0" err="1"/>
              <a:t>encima</a:t>
            </a:r>
            <a:r>
              <a:rPr lang="en-CA" dirty="0"/>
              <a:t> de </a:t>
            </a:r>
            <a:r>
              <a:rPr lang="en-CA" dirty="0" err="1"/>
              <a:t>cierta</a:t>
            </a:r>
            <a:r>
              <a:rPr lang="en-CA" dirty="0"/>
              <a:t> </a:t>
            </a:r>
            <a:r>
              <a:rPr lang="en-CA" dirty="0" err="1"/>
              <a:t>porción</a:t>
            </a:r>
            <a:r>
              <a:rPr lang="en-CA" dirty="0"/>
              <a:t> de la </a:t>
            </a:r>
            <a:r>
              <a:rPr lang="en-CA" dirty="0" err="1"/>
              <a:t>corriente</a:t>
            </a:r>
            <a:r>
              <a:rPr lang="en-CA" dirty="0"/>
              <a:t> de </a:t>
            </a:r>
            <a:r>
              <a:rPr lang="en-CA" dirty="0" err="1"/>
              <a:t>restricción</a:t>
            </a:r>
            <a:endParaRPr lang="en-CA" dirty="0"/>
          </a:p>
          <a:p>
            <a:pPr marL="228600" indent="-228600" algn="l" rtl="0">
              <a:buFontTx/>
              <a:buAutoNum type="arabicPeriod"/>
            </a:pPr>
            <a:r>
              <a:rPr lang="en-CA" dirty="0"/>
              <a:t>Determine el </a:t>
            </a:r>
            <a:r>
              <a:rPr lang="en-CA" dirty="0" err="1"/>
              <a:t>ángulo</a:t>
            </a:r>
            <a:r>
              <a:rPr lang="en-CA" dirty="0"/>
              <a:t> entre </a:t>
            </a:r>
            <a:r>
              <a:rPr lang="en-CA" dirty="0" err="1"/>
              <a:t>cada</a:t>
            </a:r>
            <a:r>
              <a:rPr lang="en-CA" dirty="0"/>
              <a:t> </a:t>
            </a:r>
            <a:r>
              <a:rPr lang="en-CA" dirty="0" err="1"/>
              <a:t>Contribuyente</a:t>
            </a:r>
            <a:r>
              <a:rPr lang="en-CA" dirty="0"/>
              <a:t> y la </a:t>
            </a:r>
            <a:r>
              <a:rPr lang="en-CA" dirty="0" err="1"/>
              <a:t>suma</a:t>
            </a:r>
            <a:r>
              <a:rPr lang="en-CA" dirty="0"/>
              <a:t> de los n-1 </a:t>
            </a:r>
            <a:r>
              <a:rPr lang="en-CA" dirty="0" err="1"/>
              <a:t>Contribuyentes</a:t>
            </a:r>
            <a:r>
              <a:rPr lang="en-CA" dirty="0"/>
              <a:t> </a:t>
            </a:r>
            <a:r>
              <a:rPr lang="en-CA" dirty="0" err="1"/>
              <a:t>restantes</a:t>
            </a:r>
            <a:r>
              <a:rPr lang="en-CA" dirty="0"/>
              <a:t>.</a:t>
            </a:r>
          </a:p>
          <a:p>
            <a:pPr marL="228600" indent="-228600" algn="l" rtl="0">
              <a:buFontTx/>
              <a:buAutoNum type="arabicPeriod"/>
            </a:pPr>
            <a:r>
              <a:rPr lang="en-CA" dirty="0" err="1"/>
              <a:t>Determinar</a:t>
            </a:r>
            <a:r>
              <a:rPr lang="en-CA" dirty="0"/>
              <a:t> el </a:t>
            </a:r>
            <a:r>
              <a:rPr lang="en-CA" dirty="0" err="1"/>
              <a:t>máximo</a:t>
            </a:r>
            <a:r>
              <a:rPr lang="en-CA" dirty="0"/>
              <a:t> de los </a:t>
            </a:r>
            <a:r>
              <a:rPr lang="en-CA" dirty="0" err="1"/>
              <a:t>ángulos</a:t>
            </a:r>
            <a:r>
              <a:rPr lang="en-CA" dirty="0"/>
              <a:t> y </a:t>
            </a:r>
            <a:r>
              <a:rPr lang="en-CA" dirty="0" err="1"/>
              <a:t>comparar</a:t>
            </a:r>
            <a:r>
              <a:rPr lang="en-CA" dirty="0"/>
              <a:t> con el </a:t>
            </a:r>
            <a:r>
              <a:rPr lang="en-CA" dirty="0" err="1"/>
              <a:t>umbral</a:t>
            </a:r>
            <a:r>
              <a:rPr lang="en-CA" dirty="0"/>
              <a:t> </a:t>
            </a:r>
            <a:r>
              <a:rPr lang="en-CA" dirty="0" err="1"/>
              <a:t>direccional</a:t>
            </a:r>
            <a:r>
              <a:rPr lang="en-CA" dirty="0"/>
              <a:t>.</a:t>
            </a:r>
          </a:p>
          <a:p>
            <a:pPr marL="685800" lvl="1" indent="-228600" algn="l" rtl="0">
              <a:buFontTx/>
              <a:buChar char="•"/>
            </a:pPr>
            <a:r>
              <a:rPr lang="en-CA" dirty="0"/>
              <a:t>El </a:t>
            </a:r>
            <a:r>
              <a:rPr lang="en-CA" dirty="0" err="1"/>
              <a:t>umbral</a:t>
            </a:r>
            <a:r>
              <a:rPr lang="en-CA" dirty="0"/>
              <a:t> se </a:t>
            </a:r>
            <a:r>
              <a:rPr lang="en-CA" dirty="0" err="1"/>
              <a:t>establece</a:t>
            </a:r>
            <a:r>
              <a:rPr lang="en-CA" dirty="0"/>
              <a:t> en 90</a:t>
            </a:r>
            <a:r>
              <a:rPr lang="en-CA" baseline="30000" dirty="0"/>
              <a:t>oh</a:t>
            </a:r>
            <a:endParaRPr lang="en-CA" dirty="0"/>
          </a:p>
          <a:p>
            <a:pPr marL="685800" lvl="1" indent="-228600" algn="l" rtl="0">
              <a:buFontTx/>
              <a:buChar char="•"/>
            </a:pPr>
            <a:r>
              <a:rPr lang="en-CA" dirty="0"/>
              <a:t>Para </a:t>
            </a:r>
            <a:r>
              <a:rPr lang="en-CA" dirty="0" err="1"/>
              <a:t>fallas</a:t>
            </a:r>
            <a:r>
              <a:rPr lang="en-CA" dirty="0"/>
              <a:t> </a:t>
            </a:r>
            <a:r>
              <a:rPr lang="en-CA" dirty="0" err="1"/>
              <a:t>externas</a:t>
            </a:r>
            <a:r>
              <a:rPr lang="en-CA" dirty="0"/>
              <a:t>, el </a:t>
            </a:r>
            <a:r>
              <a:rPr lang="en-CA" dirty="0" err="1"/>
              <a:t>máximo</a:t>
            </a:r>
            <a:r>
              <a:rPr lang="en-CA" dirty="0"/>
              <a:t> de los </a:t>
            </a:r>
            <a:r>
              <a:rPr lang="en-CA" dirty="0" err="1"/>
              <a:t>ángulos</a:t>
            </a:r>
            <a:r>
              <a:rPr lang="en-CA" dirty="0"/>
              <a:t> </a:t>
            </a:r>
            <a:r>
              <a:rPr lang="en-CA" dirty="0" err="1"/>
              <a:t>debe</a:t>
            </a:r>
            <a:r>
              <a:rPr lang="en-CA" dirty="0"/>
              <a:t> ser mayor a 90</a:t>
            </a:r>
            <a:r>
              <a:rPr lang="en-CA" baseline="30000" dirty="0"/>
              <a:t>oh</a:t>
            </a:r>
          </a:p>
          <a:p>
            <a:pPr marL="685800" lvl="1" indent="-228600" algn="l" rtl="0">
              <a:buFontTx/>
              <a:buChar char="•"/>
            </a:pPr>
            <a:r>
              <a:rPr lang="en-CA" dirty="0"/>
              <a:t>Un </a:t>
            </a:r>
            <a:r>
              <a:rPr lang="en-CA" dirty="0" err="1"/>
              <a:t>ángulo</a:t>
            </a:r>
            <a:r>
              <a:rPr lang="en-CA" dirty="0"/>
              <a:t> de </a:t>
            </a:r>
            <a:r>
              <a:rPr lang="en-CA" dirty="0" err="1"/>
              <a:t>más</a:t>
            </a:r>
            <a:r>
              <a:rPr lang="en-CA" dirty="0"/>
              <a:t> de 90</a:t>
            </a:r>
            <a:r>
              <a:rPr lang="en-CA" baseline="30000" dirty="0"/>
              <a:t>oh</a:t>
            </a:r>
            <a:r>
              <a:rPr lang="en-CA" dirty="0"/>
              <a:t>para </a:t>
            </a:r>
            <a:r>
              <a:rPr lang="en-CA" dirty="0" err="1"/>
              <a:t>una</a:t>
            </a:r>
            <a:r>
              <a:rPr lang="en-CA" dirty="0"/>
              <a:t> </a:t>
            </a:r>
            <a:r>
              <a:rPr lang="en-CA" dirty="0" err="1"/>
              <a:t>falla</a:t>
            </a:r>
            <a:r>
              <a:rPr lang="en-CA" dirty="0"/>
              <a:t> </a:t>
            </a:r>
            <a:r>
              <a:rPr lang="en-CA" dirty="0" err="1"/>
              <a:t>interna</a:t>
            </a:r>
            <a:r>
              <a:rPr lang="en-CA" dirty="0"/>
              <a:t> </a:t>
            </a:r>
            <a:r>
              <a:rPr lang="en-CA" dirty="0" err="1"/>
              <a:t>debido</a:t>
            </a:r>
            <a:r>
              <a:rPr lang="en-CA" dirty="0"/>
              <a:t> a la </a:t>
            </a:r>
            <a:r>
              <a:rPr lang="en-CA" dirty="0" err="1"/>
              <a:t>saturación</a:t>
            </a:r>
            <a:r>
              <a:rPr lang="en-CA" dirty="0"/>
              <a:t> del TC no es </a:t>
            </a:r>
            <a:r>
              <a:rPr lang="en-CA" dirty="0" err="1"/>
              <a:t>físicamente</a:t>
            </a:r>
            <a:r>
              <a:rPr lang="en-CA" dirty="0"/>
              <a:t> </a:t>
            </a:r>
            <a:r>
              <a:rPr lang="en-CA" dirty="0" err="1"/>
              <a:t>posible</a:t>
            </a:r>
            <a:r>
              <a:rPr lang="en-CA" dirty="0"/>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DA081D-BB09-40E1-A6F7-2B7C4BBAA8E1}" type="slidenum">
              <a:rPr lang="en-US"/>
              <a:pPr/>
              <a:t>57</a:t>
            </a:fld>
            <a:endParaRPr lang="en-US"/>
          </a:p>
        </p:txBody>
      </p:sp>
      <p:sp>
        <p:nvSpPr>
          <p:cNvPr id="518146" name="Rectangle 2"/>
          <p:cNvSpPr>
            <a:spLocks noGrp="1" noRot="1" noChangeAspect="1" noChangeArrowheads="1" noTextEdit="1"/>
          </p:cNvSpPr>
          <p:nvPr>
            <p:ph type="sldImg"/>
          </p:nvPr>
        </p:nvSpPr>
        <p:spPr>
          <a:xfrm>
            <a:off x="2970213" y="547688"/>
            <a:ext cx="3659187" cy="2744787"/>
          </a:xfrm>
          <a:ln/>
        </p:spPr>
      </p:sp>
      <p:sp>
        <p:nvSpPr>
          <p:cNvPr id="518147" name="Rectangle 3"/>
          <p:cNvSpPr>
            <a:spLocks noGrp="1" noChangeArrowheads="1"/>
          </p:cNvSpPr>
          <p:nvPr>
            <p:ph type="body" idx="1"/>
          </p:nvPr>
        </p:nvSpPr>
        <p:spPr>
          <a:xfrm>
            <a:off x="1279525" y="3473450"/>
            <a:ext cx="7042150" cy="3294063"/>
          </a:xfrm>
        </p:spPr>
        <p:txBody>
          <a:bodyPr/>
          <a:lstStyle/>
          <a:p>
            <a:pPr algn="l" rtl="0">
              <a:buFontTx/>
              <a:buChar char="•"/>
            </a:pPr>
            <a:r>
              <a:rPr lang="en-CA">
                <a:solidFill>
                  <a:srgbClr val="000000"/>
                </a:solidFill>
                <a:cs typeface="Arial" pitchFamily="34" charset="0"/>
              </a:rPr>
              <a:t>La condición de saturación del TC se declara cuando la magnitud de la señal de restricción llega a ser mayor que el punto de interrupción superior y al mismo tiempo la corriente diferencial está por debajo de la primera pendiente.</a:t>
            </a:r>
            <a:endParaRPr lang="en-CA">
              <a:cs typeface="Times New Roman" pitchFamily="18" charset="0"/>
            </a:endParaRPr>
          </a:p>
          <a:p>
            <a:pPr algn="l" rtl="0"/>
            <a:endParaRPr lang="en-CA">
              <a:cs typeface="Times New Roman" pitchFamily="18" charset="0"/>
            </a:endParaRPr>
          </a:p>
          <a:p>
            <a:pPr algn="l" rtl="0">
              <a:buFontTx/>
              <a:buChar char="•"/>
            </a:pPr>
            <a:r>
              <a:rPr lang="en-CA">
                <a:solidFill>
                  <a:srgbClr val="000000"/>
                </a:solidFill>
                <a:cs typeface="Arial" pitchFamily="34" charset="0"/>
              </a:rPr>
              <a:t>Como el estimador fasor en el algoritmo diferencial principal introduce un retraso de procesamiento que puede hacer que se pase por alto la saturación rápida del TC, se realiza un procedimiento similar utilizando las relaciones entre las señales en el nivel de forma de onda para captar la saturación rápida del TC. Además, la etapa basada en muestras del detector de saturación utiliza la derivada temporal de la señal de restricción (di/dt) para rastrear mejor el patrón de saturación que se muestra en el diagrama anterior.</a:t>
            </a:r>
          </a:p>
          <a:p>
            <a:pPr algn="l" rtl="0"/>
            <a:r>
              <a:rPr lang="en-CA">
                <a:solidFill>
                  <a:srgbClr val="000000"/>
                </a:solidFill>
                <a:latin typeface="GE Inspira"/>
                <a:cs typeface="Arial" pitchFamily="34" charset="0"/>
              </a:rPr>
              <a:t> </a:t>
            </a:r>
            <a:endParaRPr lang="en-CA">
              <a:solidFill>
                <a:srgbClr val="000000"/>
              </a:solidFill>
              <a:cs typeface="Times New Roman" pitchFamily="18" charset="0"/>
            </a:endParaRPr>
          </a:p>
          <a:p>
            <a:pPr algn="l" rtl="0">
              <a:buFontTx/>
              <a:buChar char="•"/>
            </a:pPr>
            <a:r>
              <a:rPr lang="en-CA">
                <a:solidFill>
                  <a:srgbClr val="000000"/>
                </a:solidFill>
                <a:cs typeface="Arial" pitchFamily="34" charset="0"/>
              </a:rPr>
              <a:t>La condición de saturación del TC es de naturaleza transitoria y requiere un sellado, por lo que se utiliza la máquina de estado del detector de saturación del TC.</a:t>
            </a:r>
          </a:p>
          <a:p>
            <a:pPr algn="l" rtl="0"/>
            <a:r>
              <a:rPr lang="en-CA">
                <a:solidFill>
                  <a:srgbClr val="000000"/>
                </a:solidFill>
                <a:latin typeface="GE Inspira"/>
                <a:cs typeface="Arial" pitchFamily="34" charset="0"/>
              </a:rPr>
              <a:t> </a:t>
            </a:r>
            <a:endParaRPr lang="en-CA">
              <a:solidFill>
                <a:srgbClr val="000000"/>
              </a:solidFill>
              <a:cs typeface="Times New Roman" pitchFamily="18" charset="0"/>
            </a:endParaRPr>
          </a:p>
          <a:p>
            <a:pPr algn="l" rtl="0">
              <a:buFontTx/>
              <a:buChar char="•"/>
            </a:pPr>
            <a:r>
              <a:rPr lang="en-CA">
                <a:solidFill>
                  <a:srgbClr val="000000"/>
                </a:solidFill>
                <a:cs typeface="Arial" pitchFamily="34" charset="0"/>
              </a:rPr>
              <a:t>El detector de saturación es capaz de detectar la saturación que ocurre en aproximadamente 2 ms después de una falla.</a:t>
            </a:r>
          </a:p>
          <a:p>
            <a:pPr algn="l" rtl="0"/>
            <a:r>
              <a:rPr lang="en-CA">
                <a:solidFill>
                  <a:srgbClr val="000000"/>
                </a:solidFill>
                <a:latin typeface="GE Inspira"/>
                <a:cs typeface="Arial" pitchFamily="34" charset="0"/>
              </a:rPr>
              <a:t> </a:t>
            </a:r>
            <a:endParaRPr lang="en-CA">
              <a:solidFill>
                <a:srgbClr val="000000"/>
              </a:solidFill>
              <a:cs typeface="Times New Roman" pitchFamily="18" charset="0"/>
            </a:endParaRPr>
          </a:p>
          <a:p>
            <a:pPr algn="l" rtl="0">
              <a:buFontTx/>
              <a:buChar char="•"/>
            </a:pPr>
            <a:r>
              <a:rPr lang="en-CA">
                <a:solidFill>
                  <a:srgbClr val="000000"/>
                </a:solidFill>
                <a:cs typeface="Times New Roman" pitchFamily="18" charset="0"/>
              </a:rPr>
              <a:t>Se debe enfatizar que el detector de saturación no tiene configuraciones dedicadas, pero sí depende de configuraciones para la característica diferencial principal para su correcto funcionamiento.</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956D85-68E2-4584-9679-15EA33A2767E}" type="slidenum">
              <a:rPr lang="en-US"/>
              <a:pPr/>
              <a:t>60</a:t>
            </a:fld>
            <a:endParaRPr lang="en-US"/>
          </a:p>
        </p:txBody>
      </p:sp>
      <p:sp>
        <p:nvSpPr>
          <p:cNvPr id="522242" name="Rectangle 2"/>
          <p:cNvSpPr>
            <a:spLocks noGrp="1" noRot="1" noChangeAspect="1" noChangeArrowheads="1" noTextEdit="1"/>
          </p:cNvSpPr>
          <p:nvPr>
            <p:ph type="sldImg"/>
          </p:nvPr>
        </p:nvSpPr>
        <p:spPr>
          <a:xfrm>
            <a:off x="2971800" y="547688"/>
            <a:ext cx="3659188" cy="2744787"/>
          </a:xfrm>
          <a:ln/>
        </p:spPr>
      </p:sp>
      <p:sp>
        <p:nvSpPr>
          <p:cNvPr id="522243" name="Rectangle 3"/>
          <p:cNvSpPr>
            <a:spLocks noGrp="1" noChangeArrowheads="1"/>
          </p:cNvSpPr>
          <p:nvPr>
            <p:ph type="body" idx="1"/>
          </p:nvPr>
        </p:nvSpPr>
        <p:spPr>
          <a:xfrm>
            <a:off x="1282700" y="3475038"/>
            <a:ext cx="7035800" cy="3292475"/>
          </a:xfrm>
          <a:ln/>
        </p:spPr>
        <p:txBody>
          <a:bodyPr lIns="91797" tIns="45898" rIns="91797" bIns="45898"/>
          <a:lstStyle/>
          <a:p>
            <a:pPr algn="l" rtl="0"/>
            <a:r>
              <a:rPr lang="en-US" dirty="0"/>
              <a:t>Se </a:t>
            </a:r>
            <a:r>
              <a:rPr lang="en-US" dirty="0" err="1"/>
              <a:t>presentan</a:t>
            </a:r>
            <a:r>
              <a:rPr lang="en-US" dirty="0"/>
              <a:t> dos </a:t>
            </a:r>
            <a:r>
              <a:rPr lang="en-US" dirty="0" err="1"/>
              <a:t>ejemplos</a:t>
            </a:r>
            <a:r>
              <a:rPr lang="en-US" dirty="0"/>
              <a:t> de </a:t>
            </a:r>
            <a:r>
              <a:rPr lang="en-US" dirty="0" err="1"/>
              <a:t>funcionamiento</a:t>
            </a:r>
            <a:r>
              <a:rPr lang="en-US" dirty="0"/>
              <a:t> del </a:t>
            </a:r>
            <a:r>
              <a:rPr lang="en-US" dirty="0" err="1"/>
              <a:t>relé</a:t>
            </a:r>
            <a:r>
              <a:rPr lang="en-US" dirty="0"/>
              <a:t>: </a:t>
            </a:r>
            <a:r>
              <a:rPr lang="en-US" dirty="0" err="1"/>
              <a:t>una</a:t>
            </a:r>
            <a:r>
              <a:rPr lang="en-US" dirty="0"/>
              <a:t> </a:t>
            </a:r>
            <a:r>
              <a:rPr lang="en-US" dirty="0" err="1"/>
              <a:t>falla</a:t>
            </a:r>
            <a:r>
              <a:rPr lang="en-US" dirty="0"/>
              <a:t> </a:t>
            </a:r>
            <a:r>
              <a:rPr lang="en-US" dirty="0" err="1"/>
              <a:t>externa</a:t>
            </a:r>
            <a:r>
              <a:rPr lang="en-US" dirty="0"/>
              <a:t> con </a:t>
            </a:r>
            <a:r>
              <a:rPr lang="en-US" dirty="0" err="1"/>
              <a:t>una</a:t>
            </a:r>
            <a:r>
              <a:rPr lang="en-US" dirty="0"/>
              <a:t> </a:t>
            </a:r>
            <a:r>
              <a:rPr lang="en-US" dirty="0" err="1"/>
              <a:t>fuerte</a:t>
            </a:r>
            <a:r>
              <a:rPr lang="en-US" dirty="0"/>
              <a:t> </a:t>
            </a:r>
            <a:r>
              <a:rPr lang="en-US" dirty="0" err="1"/>
              <a:t>saturación</a:t>
            </a:r>
            <a:r>
              <a:rPr lang="en-US" dirty="0"/>
              <a:t> del CT y </a:t>
            </a:r>
            <a:r>
              <a:rPr lang="en-US" dirty="0" err="1"/>
              <a:t>una</a:t>
            </a:r>
            <a:r>
              <a:rPr lang="en-US" dirty="0"/>
              <a:t> </a:t>
            </a:r>
            <a:r>
              <a:rPr lang="en-US" dirty="0" err="1"/>
              <a:t>falla</a:t>
            </a:r>
            <a:r>
              <a:rPr lang="en-US" dirty="0"/>
              <a:t> </a:t>
            </a:r>
            <a:r>
              <a:rPr lang="en-US" dirty="0" err="1"/>
              <a:t>interna</a:t>
            </a:r>
            <a:r>
              <a:rPr lang="en-US" dirty="0"/>
              <a:t> con </a:t>
            </a:r>
            <a:r>
              <a:rPr lang="en-US" dirty="0" err="1"/>
              <a:t>una</a:t>
            </a:r>
            <a:r>
              <a:rPr lang="en-US" dirty="0"/>
              <a:t> </a:t>
            </a:r>
            <a:r>
              <a:rPr lang="en-US" dirty="0" err="1"/>
              <a:t>leve</a:t>
            </a:r>
            <a:r>
              <a:rPr lang="en-US" dirty="0"/>
              <a:t> </a:t>
            </a:r>
            <a:r>
              <a:rPr lang="en-US" dirty="0" err="1"/>
              <a:t>saturación</a:t>
            </a:r>
            <a:r>
              <a:rPr lang="en-US" dirty="0"/>
              <a:t> del CT.</a:t>
            </a:r>
          </a:p>
          <a:p>
            <a:pPr algn="l" rtl="0"/>
            <a:r>
              <a:rPr lang="en-US" dirty="0"/>
              <a:t>El </a:t>
            </a:r>
            <a:r>
              <a:rPr lang="en-US" dirty="0" err="1" smtClean="0"/>
              <a:t>barra</a:t>
            </a:r>
            <a:r>
              <a:rPr lang="en-US" dirty="0" smtClean="0"/>
              <a:t> </a:t>
            </a:r>
            <a:r>
              <a:rPr lang="en-US" dirty="0" err="1"/>
              <a:t>protegido</a:t>
            </a:r>
            <a:r>
              <a:rPr lang="en-US" dirty="0"/>
              <a:t> </a:t>
            </a:r>
            <a:r>
              <a:rPr lang="en-US" dirty="0" err="1"/>
              <a:t>incluye</a:t>
            </a:r>
            <a:r>
              <a:rPr lang="en-US" dirty="0"/>
              <a:t> </a:t>
            </a:r>
            <a:r>
              <a:rPr lang="en-US" dirty="0" err="1"/>
              <a:t>seis</a:t>
            </a:r>
            <a:r>
              <a:rPr lang="en-US" dirty="0"/>
              <a:t> </a:t>
            </a:r>
            <a:r>
              <a:rPr lang="en-US" dirty="0" err="1"/>
              <a:t>circuitos</a:t>
            </a:r>
            <a:r>
              <a:rPr lang="en-US" dirty="0"/>
              <a:t> </a:t>
            </a:r>
            <a:r>
              <a:rPr lang="en-US" dirty="0" err="1"/>
              <a:t>conectados</a:t>
            </a:r>
            <a:r>
              <a:rPr lang="en-US" dirty="0"/>
              <a:t> a los </a:t>
            </a:r>
            <a:r>
              <a:rPr lang="en-US" dirty="0" err="1"/>
              <a:t>bancos</a:t>
            </a:r>
            <a:r>
              <a:rPr lang="en-US" dirty="0"/>
              <a:t> CT F1, F5, M1, M5, U1 y U5, </a:t>
            </a:r>
            <a:r>
              <a:rPr lang="en-US" dirty="0" err="1"/>
              <a:t>respectivamente</a:t>
            </a:r>
            <a:r>
              <a:rPr lang="en-US" dirty="0"/>
              <a:t>. Los </a:t>
            </a:r>
            <a:r>
              <a:rPr lang="en-US" dirty="0" err="1"/>
              <a:t>circuitos</a:t>
            </a:r>
            <a:r>
              <a:rPr lang="en-US" dirty="0"/>
              <a:t> F1, F5, M1, M5 y U5 son </a:t>
            </a:r>
            <a:r>
              <a:rPr lang="en-US" dirty="0" err="1"/>
              <a:t>capaces</a:t>
            </a:r>
            <a:r>
              <a:rPr lang="en-US" dirty="0"/>
              <a:t> de </a:t>
            </a:r>
            <a:r>
              <a:rPr lang="en-US" dirty="0" err="1"/>
              <a:t>alimentar</a:t>
            </a:r>
            <a:r>
              <a:rPr lang="en-US" dirty="0"/>
              <a:t> </a:t>
            </a:r>
            <a:r>
              <a:rPr lang="en-US" dirty="0" err="1"/>
              <a:t>alguna</a:t>
            </a:r>
            <a:r>
              <a:rPr lang="en-US" dirty="0"/>
              <a:t> </a:t>
            </a:r>
            <a:r>
              <a:rPr lang="en-US" dirty="0" err="1"/>
              <a:t>corriente</a:t>
            </a:r>
            <a:r>
              <a:rPr lang="en-US" dirty="0"/>
              <a:t> de </a:t>
            </a:r>
            <a:r>
              <a:rPr lang="en-US" dirty="0" err="1"/>
              <a:t>falla</a:t>
            </a:r>
            <a:r>
              <a:rPr lang="en-US" dirty="0"/>
              <a:t>; el </a:t>
            </a:r>
            <a:r>
              <a:rPr lang="en-US" dirty="0" err="1"/>
              <a:t>circuito</a:t>
            </a:r>
            <a:r>
              <a:rPr lang="en-US" dirty="0"/>
              <a:t> U1 </a:t>
            </a:r>
            <a:r>
              <a:rPr lang="en-US" dirty="0" err="1"/>
              <a:t>suministra</a:t>
            </a:r>
            <a:r>
              <a:rPr lang="en-US" dirty="0"/>
              <a:t> </a:t>
            </a:r>
            <a:r>
              <a:rPr lang="en-US" dirty="0" err="1"/>
              <a:t>una</a:t>
            </a:r>
            <a:r>
              <a:rPr lang="en-US" dirty="0"/>
              <a:t> </a:t>
            </a:r>
            <a:r>
              <a:rPr lang="en-US" dirty="0" err="1"/>
              <a:t>carga</a:t>
            </a:r>
            <a:r>
              <a:rPr lang="en-US" dirty="0"/>
              <a:t>. Los </a:t>
            </a:r>
            <a:r>
              <a:rPr lang="en-US" dirty="0" err="1"/>
              <a:t>circuitos</a:t>
            </a:r>
            <a:r>
              <a:rPr lang="en-US" dirty="0"/>
              <a:t> F1, F5 y U5 son </a:t>
            </a:r>
            <a:r>
              <a:rPr lang="en-US" dirty="0" err="1"/>
              <a:t>significativamente</a:t>
            </a:r>
            <a:r>
              <a:rPr lang="en-US" dirty="0"/>
              <a:t> </a:t>
            </a:r>
            <a:r>
              <a:rPr lang="en-US" dirty="0" err="1"/>
              <a:t>más</a:t>
            </a:r>
            <a:r>
              <a:rPr lang="en-US" dirty="0"/>
              <a:t> </a:t>
            </a:r>
            <a:r>
              <a:rPr lang="en-US" dirty="0" err="1"/>
              <a:t>fuertes</a:t>
            </a:r>
            <a:r>
              <a:rPr lang="en-US" dirty="0"/>
              <a:t> </a:t>
            </a:r>
            <a:r>
              <a:rPr lang="en-US" dirty="0" err="1"/>
              <a:t>que</a:t>
            </a:r>
            <a:r>
              <a:rPr lang="en-US" dirty="0"/>
              <a:t> </a:t>
            </a:r>
            <a:r>
              <a:rPr lang="en-US" dirty="0" err="1"/>
              <a:t>las</a:t>
            </a:r>
            <a:r>
              <a:rPr lang="en-US" dirty="0"/>
              <a:t> </a:t>
            </a:r>
            <a:r>
              <a:rPr lang="en-US" dirty="0" err="1"/>
              <a:t>conexiones</a:t>
            </a:r>
            <a:r>
              <a:rPr lang="en-US" dirty="0"/>
              <a:t> F5 y M1.</a:t>
            </a:r>
          </a:p>
          <a:p>
            <a:pPr algn="l" rtl="0"/>
            <a:r>
              <a:rPr lang="en-US" dirty="0"/>
              <a:t>El </a:t>
            </a:r>
            <a:r>
              <a:rPr lang="en-US" dirty="0" err="1"/>
              <a:t>circuito</a:t>
            </a:r>
            <a:r>
              <a:rPr lang="en-US" dirty="0"/>
              <a:t> M5 </a:t>
            </a:r>
            <a:r>
              <a:rPr lang="en-US" dirty="0" err="1"/>
              <a:t>contiene</a:t>
            </a:r>
            <a:r>
              <a:rPr lang="en-US" dirty="0"/>
              <a:t> el CT </a:t>
            </a:r>
            <a:r>
              <a:rPr lang="en-US" dirty="0" err="1"/>
              <a:t>más</a:t>
            </a:r>
            <a:r>
              <a:rPr lang="en-US" dirty="0"/>
              <a:t> </a:t>
            </a:r>
            <a:r>
              <a:rPr lang="en-US" dirty="0" err="1"/>
              <a:t>débil</a:t>
            </a:r>
            <a:r>
              <a:rPr lang="en-US" dirty="0"/>
              <a:t> (</a:t>
            </a:r>
            <a:r>
              <a:rPr lang="en-US" dirty="0" err="1"/>
              <a:t>más</a:t>
            </a:r>
            <a:r>
              <a:rPr lang="en-US" dirty="0"/>
              <a:t> </a:t>
            </a:r>
            <a:r>
              <a:rPr lang="en-US" dirty="0" err="1"/>
              <a:t>propenso</a:t>
            </a:r>
            <a:r>
              <a:rPr lang="en-US" dirty="0"/>
              <a:t> a </a:t>
            </a:r>
            <a:r>
              <a:rPr lang="en-US" dirty="0" err="1"/>
              <a:t>saturarse</a:t>
            </a:r>
            <a:r>
              <a:rPr lang="en-US" dirty="0"/>
              <a:t>) del </a:t>
            </a:r>
            <a:r>
              <a:rPr lang="en-US" dirty="0" err="1" smtClean="0"/>
              <a:t>barra</a:t>
            </a:r>
            <a:r>
              <a:rPr lang="en-US" dirty="0" smtClean="0"/>
              <a:t>. </a:t>
            </a:r>
            <a:r>
              <a:rPr lang="en-US" dirty="0"/>
              <a:t>La </a:t>
            </a:r>
            <a:r>
              <a:rPr lang="en-US" dirty="0" err="1"/>
              <a:t>Figura</a:t>
            </a:r>
            <a:r>
              <a:rPr lang="en-US" dirty="0"/>
              <a:t> </a:t>
            </a:r>
            <a:r>
              <a:rPr lang="en-US" dirty="0" err="1"/>
              <a:t>presenta</a:t>
            </a:r>
            <a:r>
              <a:rPr lang="en-US" dirty="0"/>
              <a:t> </a:t>
            </a:r>
            <a:r>
              <a:rPr lang="en-US" dirty="0" err="1"/>
              <a:t>las</a:t>
            </a:r>
            <a:r>
              <a:rPr lang="en-US" dirty="0"/>
              <a:t> </a:t>
            </a:r>
            <a:r>
              <a:rPr lang="en-US" dirty="0" err="1"/>
              <a:t>corrientes</a:t>
            </a:r>
            <a:r>
              <a:rPr lang="en-US" dirty="0"/>
              <a:t> del </a:t>
            </a:r>
            <a:r>
              <a:rPr lang="en-US" dirty="0" err="1" smtClean="0"/>
              <a:t>barra</a:t>
            </a:r>
            <a:r>
              <a:rPr lang="en-US" dirty="0" smtClean="0"/>
              <a:t> </a:t>
            </a:r>
            <a:r>
              <a:rPr lang="en-US" dirty="0"/>
              <a:t>y </a:t>
            </a:r>
            <a:r>
              <a:rPr lang="en-US" dirty="0" err="1"/>
              <a:t>las</a:t>
            </a:r>
            <a:r>
              <a:rPr lang="en-US" dirty="0"/>
              <a:t> </a:t>
            </a:r>
            <a:r>
              <a:rPr lang="en-US" dirty="0" err="1"/>
              <a:t>señales</a:t>
            </a:r>
            <a:r>
              <a:rPr lang="en-US" dirty="0"/>
              <a:t> </a:t>
            </a:r>
            <a:r>
              <a:rPr lang="en-US" dirty="0" err="1"/>
              <a:t>lógicas</a:t>
            </a:r>
            <a:r>
              <a:rPr lang="en-US" dirty="0"/>
              <a:t> </a:t>
            </a:r>
            <a:r>
              <a:rPr lang="en-US" dirty="0" err="1"/>
              <a:t>más</a:t>
            </a:r>
            <a:r>
              <a:rPr lang="en-US" dirty="0"/>
              <a:t> </a:t>
            </a:r>
            <a:r>
              <a:rPr lang="en-US" dirty="0" err="1"/>
              <a:t>importantes</a:t>
            </a:r>
            <a:r>
              <a:rPr lang="en-US" dirty="0"/>
              <a:t> </a:t>
            </a:r>
            <a:r>
              <a:rPr lang="en-US" dirty="0" err="1"/>
              <a:t>para</a:t>
            </a:r>
            <a:r>
              <a:rPr lang="en-US" dirty="0"/>
              <a:t> el </a:t>
            </a:r>
            <a:r>
              <a:rPr lang="en-US" dirty="0" err="1"/>
              <a:t>caso</a:t>
            </a:r>
            <a:r>
              <a:rPr lang="en-US" dirty="0"/>
              <a:t> de </a:t>
            </a:r>
            <a:r>
              <a:rPr lang="en-US" dirty="0" err="1"/>
              <a:t>una</a:t>
            </a:r>
            <a:r>
              <a:rPr lang="en-US" dirty="0"/>
              <a:t> </a:t>
            </a:r>
            <a:r>
              <a:rPr lang="en-US" dirty="0" err="1"/>
              <a:t>falla</a:t>
            </a:r>
            <a:r>
              <a:rPr lang="en-US" dirty="0"/>
              <a:t> </a:t>
            </a:r>
            <a:r>
              <a:rPr lang="en-US" dirty="0" err="1"/>
              <a:t>externa</a:t>
            </a:r>
            <a:r>
              <a:rPr lang="en-US" dirty="0"/>
              <a:t>. A </a:t>
            </a:r>
            <a:r>
              <a:rPr lang="en-US" dirty="0" err="1"/>
              <a:t>pesar</a:t>
            </a:r>
            <a:r>
              <a:rPr lang="en-US" dirty="0"/>
              <a:t> de </a:t>
            </a:r>
            <a:r>
              <a:rPr lang="en-US" dirty="0" err="1"/>
              <a:t>una</a:t>
            </a:r>
            <a:r>
              <a:rPr lang="en-US" dirty="0"/>
              <a:t> </a:t>
            </a:r>
            <a:r>
              <a:rPr lang="en-US" dirty="0" err="1"/>
              <a:t>saturación</a:t>
            </a:r>
            <a:r>
              <a:rPr lang="en-US" dirty="0"/>
              <a:t> de TC </a:t>
            </a:r>
            <a:r>
              <a:rPr lang="en-US" dirty="0" err="1"/>
              <a:t>muy</a:t>
            </a:r>
            <a:r>
              <a:rPr lang="en-US" dirty="0"/>
              <a:t> </a:t>
            </a:r>
            <a:r>
              <a:rPr lang="en-US" dirty="0" err="1"/>
              <a:t>rápida</a:t>
            </a:r>
            <a:r>
              <a:rPr lang="en-US" dirty="0"/>
              <a:t> y grave, el B30 </a:t>
            </a:r>
            <a:r>
              <a:rPr lang="en-US" dirty="0" err="1"/>
              <a:t>permanece</a:t>
            </a:r>
            <a:r>
              <a:rPr lang="en-US" dirty="0"/>
              <a:t> </a:t>
            </a:r>
            <a:r>
              <a:rPr lang="en-US" dirty="0" err="1"/>
              <a:t>estable</a:t>
            </a:r>
            <a:r>
              <a:rPr lang="en-US" dirty="0"/>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8222CD-E385-4B7F-98B2-D60F4975CBAC}" type="slidenum">
              <a:rPr lang="en-US"/>
              <a:pPr/>
              <a:t>61</a:t>
            </a:fld>
            <a:endParaRPr lang="en-US"/>
          </a:p>
        </p:txBody>
      </p:sp>
      <p:sp>
        <p:nvSpPr>
          <p:cNvPr id="524290" name="Rectangle 2"/>
          <p:cNvSpPr>
            <a:spLocks noGrp="1" noRot="1" noChangeAspect="1" noChangeArrowheads="1" noTextEdit="1"/>
          </p:cNvSpPr>
          <p:nvPr>
            <p:ph type="sldImg"/>
          </p:nvPr>
        </p:nvSpPr>
        <p:spPr>
          <a:xfrm>
            <a:off x="2971800" y="547688"/>
            <a:ext cx="3659188" cy="2744787"/>
          </a:xfrm>
          <a:ln/>
        </p:spPr>
      </p:sp>
      <p:sp>
        <p:nvSpPr>
          <p:cNvPr id="524291" name="Rectangle 3"/>
          <p:cNvSpPr>
            <a:spLocks noGrp="1" noChangeArrowheads="1"/>
          </p:cNvSpPr>
          <p:nvPr>
            <p:ph type="body" idx="1"/>
          </p:nvPr>
        </p:nvSpPr>
        <p:spPr>
          <a:xfrm>
            <a:off x="1282700" y="3475038"/>
            <a:ext cx="7035800" cy="3292475"/>
          </a:xfrm>
          <a:ln/>
        </p:spPr>
        <p:txBody>
          <a:bodyPr lIns="91797" tIns="45898" rIns="91797" bIns="45898"/>
          <a:lstStyle/>
          <a:p>
            <a:pPr algn="l" rtl="0"/>
            <a:r>
              <a:rPr lang="en-US"/>
              <a:t>La Figura presenta las mismas señales pero para el caso de una falla interna. El B30 se dispara en 10 ms (contacto de salida rápido forma C).</a:t>
            </a:r>
          </a:p>
          <a:p>
            <a:pPr algn="l" rtl="0"/>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78A194-C597-4AA0-9EE5-97D8B82E9032}" type="slidenum">
              <a:rPr lang="en-US"/>
              <a:pPr/>
              <a:t>63</a:t>
            </a:fld>
            <a:endParaRPr lang="en-US"/>
          </a:p>
        </p:txBody>
      </p:sp>
      <p:sp>
        <p:nvSpPr>
          <p:cNvPr id="546818" name="Rectangle 2"/>
          <p:cNvSpPr>
            <a:spLocks noGrp="1" noRot="1" noChangeAspect="1" noChangeArrowheads="1" noTextEdit="1"/>
          </p:cNvSpPr>
          <p:nvPr>
            <p:ph type="sldImg"/>
          </p:nvPr>
        </p:nvSpPr>
        <p:spPr>
          <a:xfrm>
            <a:off x="2970213" y="547688"/>
            <a:ext cx="3659187" cy="2744787"/>
          </a:xfrm>
          <a:ln/>
        </p:spPr>
      </p:sp>
      <p:sp>
        <p:nvSpPr>
          <p:cNvPr id="546819" name="Rectangle 3"/>
          <p:cNvSpPr>
            <a:spLocks noGrp="1" noChangeArrowheads="1"/>
          </p:cNvSpPr>
          <p:nvPr>
            <p:ph type="body" idx="1"/>
          </p:nvPr>
        </p:nvSpPr>
        <p:spPr>
          <a:xfrm>
            <a:off x="1279525" y="3473450"/>
            <a:ext cx="7042150" cy="3294063"/>
          </a:xfrm>
        </p:spPr>
        <p:txBody>
          <a:bodyPr/>
          <a:lstStyle/>
          <a:p>
            <a:pPr algn="l" rtl="0"/>
            <a:r>
              <a:rPr lang="en-CA"/>
              <a:t>Para B30, los TI se conectan en conjuntos trifásicos.</a:t>
            </a:r>
          </a:p>
          <a:p>
            <a:pPr algn="l" rtl="0"/>
            <a:r>
              <a:rPr lang="en-CA"/>
              <a:t>Para B90, los TI se conectan como fases individuales individuales.</a:t>
            </a:r>
          </a:p>
          <a:p>
            <a:pPr algn="l" rtl="0"/>
            <a:r>
              <a:rPr lang="en-CA"/>
              <a:t>El hardware UR está diseñado para admitir combinaciones de secundarios de 1 A y 5 A dentro del mismo módulo DSP.</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1E1D0F-C9C9-4219-9DE1-FB6F2B9CF300}" type="slidenum">
              <a:rPr lang="en-US"/>
              <a:pPr/>
              <a:t>64</a:t>
            </a:fld>
            <a:endParaRPr lang="en-US"/>
          </a:p>
        </p:txBody>
      </p:sp>
      <p:sp>
        <p:nvSpPr>
          <p:cNvPr id="548866" name="Rectangle 2"/>
          <p:cNvSpPr>
            <a:spLocks noGrp="1" noRot="1" noChangeAspect="1" noChangeArrowheads="1" noTextEdit="1"/>
          </p:cNvSpPr>
          <p:nvPr>
            <p:ph type="sldImg"/>
          </p:nvPr>
        </p:nvSpPr>
        <p:spPr>
          <a:xfrm>
            <a:off x="2970213" y="547688"/>
            <a:ext cx="3659187" cy="2744787"/>
          </a:xfrm>
          <a:ln/>
        </p:spPr>
      </p:sp>
      <p:sp>
        <p:nvSpPr>
          <p:cNvPr id="548867" name="Rectangle 3"/>
          <p:cNvSpPr>
            <a:spLocks noGrp="1" noChangeArrowheads="1"/>
          </p:cNvSpPr>
          <p:nvPr>
            <p:ph type="body" idx="1"/>
          </p:nvPr>
        </p:nvSpPr>
        <p:spPr>
          <a:xfrm>
            <a:off x="1279525" y="3473450"/>
            <a:ext cx="7042150" cy="3294063"/>
          </a:xfrm>
        </p:spPr>
        <p:txBody>
          <a:bodyPr/>
          <a:lstStyle/>
          <a:p>
            <a:pPr algn="l" rtl="0"/>
            <a:r>
              <a:rPr lang="en-CA"/>
              <a:t>Para la Zona 1:</a:t>
            </a:r>
          </a:p>
          <a:p>
            <a:pPr algn="l" rtl="0"/>
            <a:r>
              <a:rPr lang="en-CA"/>
              <a:t>1,00 A</a:t>
            </a:r>
            <a:r>
              <a:rPr lang="en-CA" baseline="-25000"/>
              <a:t>SEGUNDO</a:t>
            </a:r>
            <a:r>
              <a:rPr lang="en-CA"/>
              <a:t>inyectado en F1 es 1,00 pu</a:t>
            </a:r>
          </a:p>
          <a:p>
            <a:pPr algn="l" rtl="0"/>
            <a:r>
              <a:rPr lang="en-CA"/>
              <a:t>6,67 A</a:t>
            </a:r>
            <a:r>
              <a:rPr lang="en-CA" baseline="-25000"/>
              <a:t>SEGUNDO</a:t>
            </a:r>
            <a:r>
              <a:rPr lang="en-CA"/>
              <a:t>inyectado en F2 es 1,00 pu</a:t>
            </a:r>
          </a:p>
          <a:p>
            <a:pPr algn="l" rtl="0"/>
            <a:r>
              <a:rPr lang="en-CA"/>
              <a:t>2,67 A</a:t>
            </a:r>
            <a:r>
              <a:rPr lang="en-CA" baseline="-25000"/>
              <a:t>SEGUNDO</a:t>
            </a:r>
            <a:r>
              <a:rPr lang="en-CA"/>
              <a:t>inyectado en F3 es 1,00 pu</a:t>
            </a:r>
          </a:p>
          <a:p>
            <a:pPr algn="l" rtl="0"/>
            <a:endParaRPr lang="en-CA"/>
          </a:p>
          <a:p>
            <a:pPr algn="l" rtl="0"/>
            <a:r>
              <a:rPr lang="en-CA"/>
              <a:t>Para la Zona 2:</a:t>
            </a:r>
          </a:p>
          <a:p>
            <a:pPr algn="l" rtl="0"/>
            <a:r>
              <a:rPr lang="en-CA"/>
              <a:t>1,56 A</a:t>
            </a:r>
            <a:r>
              <a:rPr lang="en-CA" baseline="-25000"/>
              <a:t>SEGUNDO</a:t>
            </a:r>
            <a:r>
              <a:rPr lang="en-CA"/>
              <a:t>inyectado en F4 es 1,00 pu</a:t>
            </a:r>
          </a:p>
          <a:p>
            <a:pPr algn="l" rtl="0"/>
            <a:r>
              <a:rPr lang="en-CA"/>
              <a:t>20,83 A</a:t>
            </a:r>
            <a:r>
              <a:rPr lang="en-CA" baseline="-25000"/>
              <a:t>SEGUNDO</a:t>
            </a:r>
            <a:r>
              <a:rPr lang="en-CA"/>
              <a:t>inyectado en F5 es 1,00 pu</a:t>
            </a:r>
          </a:p>
          <a:p>
            <a:pPr algn="l" rtl="0"/>
            <a:r>
              <a:rPr lang="en-CA"/>
              <a:t>5.00 A</a:t>
            </a:r>
            <a:r>
              <a:rPr lang="en-CA" baseline="-25000"/>
              <a:t>SEGUNDO</a:t>
            </a:r>
            <a:r>
              <a:rPr lang="en-CA"/>
              <a:t>inyectado en F6 es 1,00 pu</a:t>
            </a:r>
          </a:p>
          <a:p>
            <a:pPr algn="l" rtl="0"/>
            <a:endParaRPr lang="en-CA"/>
          </a:p>
          <a:p>
            <a:pPr algn="l" rtl="0"/>
            <a:endParaRPr lang="en-CA" baseline="-250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E53049-0B6A-42F9-A22E-62AC8D84432B}" type="slidenum">
              <a:rPr lang="en-US"/>
              <a:pPr/>
              <a:t>65</a:t>
            </a:fld>
            <a:endParaRPr lang="en-US"/>
          </a:p>
        </p:txBody>
      </p:sp>
      <p:sp>
        <p:nvSpPr>
          <p:cNvPr id="550914" name="Rectangle 2"/>
          <p:cNvSpPr>
            <a:spLocks noGrp="1" noRot="1" noChangeAspect="1" noChangeArrowheads="1" noTextEdit="1"/>
          </p:cNvSpPr>
          <p:nvPr>
            <p:ph type="sldImg"/>
          </p:nvPr>
        </p:nvSpPr>
        <p:spPr>
          <a:xfrm>
            <a:off x="2970213" y="547688"/>
            <a:ext cx="3659187" cy="2744787"/>
          </a:xfrm>
          <a:ln/>
        </p:spPr>
      </p:sp>
      <p:sp>
        <p:nvSpPr>
          <p:cNvPr id="550915"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54067D-743C-434A-8788-4C6D97804C0B}" type="slidenum">
              <a:rPr lang="en-US"/>
              <a:pPr/>
              <a:t>68</a:t>
            </a:fld>
            <a:endParaRPr lang="en-US"/>
          </a:p>
        </p:txBody>
      </p:sp>
      <p:sp>
        <p:nvSpPr>
          <p:cNvPr id="553986" name="Rectangle 2"/>
          <p:cNvSpPr>
            <a:spLocks noGrp="1" noRot="1" noChangeAspect="1" noChangeArrowheads="1" noTextEdit="1"/>
          </p:cNvSpPr>
          <p:nvPr>
            <p:ph type="sldImg"/>
          </p:nvPr>
        </p:nvSpPr>
        <p:spPr>
          <a:xfrm>
            <a:off x="2970213" y="547688"/>
            <a:ext cx="3659187" cy="2744787"/>
          </a:xfrm>
          <a:ln/>
        </p:spPr>
      </p:sp>
      <p:sp>
        <p:nvSpPr>
          <p:cNvPr id="553987"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D998C0-E591-4422-B2BA-400DE09DBE86}" type="slidenum">
              <a:rPr lang="en-US"/>
              <a:pPr/>
              <a:t>69</a:t>
            </a:fld>
            <a:endParaRPr lang="en-US"/>
          </a:p>
        </p:txBody>
      </p:sp>
      <p:sp>
        <p:nvSpPr>
          <p:cNvPr id="556034" name="Rectangle 2"/>
          <p:cNvSpPr>
            <a:spLocks noGrp="1" noRot="1" noChangeAspect="1" noChangeArrowheads="1" noTextEdit="1"/>
          </p:cNvSpPr>
          <p:nvPr>
            <p:ph type="sldImg"/>
          </p:nvPr>
        </p:nvSpPr>
        <p:spPr>
          <a:xfrm>
            <a:off x="2970213" y="547688"/>
            <a:ext cx="3659187" cy="2744787"/>
          </a:xfrm>
          <a:ln/>
        </p:spPr>
      </p:sp>
      <p:sp>
        <p:nvSpPr>
          <p:cNvPr id="556035"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5F385-E7C6-4466-A88B-BDC361506C8B}" type="slidenum">
              <a:rPr lang="en-US"/>
              <a:pPr/>
              <a:t>70</a:t>
            </a:fld>
            <a:endParaRPr lang="en-US"/>
          </a:p>
        </p:txBody>
      </p:sp>
      <p:sp>
        <p:nvSpPr>
          <p:cNvPr id="558082" name="Rectangle 2"/>
          <p:cNvSpPr>
            <a:spLocks noGrp="1" noRot="1" noChangeAspect="1" noChangeArrowheads="1" noTextEdit="1"/>
          </p:cNvSpPr>
          <p:nvPr>
            <p:ph type="sldImg"/>
          </p:nvPr>
        </p:nvSpPr>
        <p:spPr>
          <a:xfrm>
            <a:off x="2970213" y="547688"/>
            <a:ext cx="3659187" cy="2744787"/>
          </a:xfrm>
          <a:ln/>
        </p:spPr>
      </p:sp>
      <p:sp>
        <p:nvSpPr>
          <p:cNvPr id="558083"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B1DF60-06FB-4A2B-A2A5-D4FAEC37819A}" type="slidenum">
              <a:rPr lang="en-US"/>
              <a:pPr/>
              <a:t>71</a:t>
            </a:fld>
            <a:endParaRPr lang="en-US"/>
          </a:p>
        </p:txBody>
      </p:sp>
      <p:sp>
        <p:nvSpPr>
          <p:cNvPr id="560130" name="Rectangle 2"/>
          <p:cNvSpPr>
            <a:spLocks noGrp="1" noRot="1" noChangeAspect="1" noChangeArrowheads="1" noTextEdit="1"/>
          </p:cNvSpPr>
          <p:nvPr>
            <p:ph type="sldImg"/>
          </p:nvPr>
        </p:nvSpPr>
        <p:spPr>
          <a:xfrm>
            <a:off x="2970213" y="547688"/>
            <a:ext cx="3659187" cy="2744787"/>
          </a:xfrm>
          <a:ln/>
        </p:spPr>
      </p:sp>
      <p:sp>
        <p:nvSpPr>
          <p:cNvPr id="560131"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112774-8B7E-44FA-83E4-19F362C7C25B}" type="slidenum">
              <a:rPr lang="en-US"/>
              <a:pPr/>
              <a:t>72</a:t>
            </a:fld>
            <a:endParaRPr lang="en-US"/>
          </a:p>
        </p:txBody>
      </p:sp>
      <p:sp>
        <p:nvSpPr>
          <p:cNvPr id="562178" name="Rectangle 2"/>
          <p:cNvSpPr>
            <a:spLocks noGrp="1" noRot="1" noChangeAspect="1" noChangeArrowheads="1" noTextEdit="1"/>
          </p:cNvSpPr>
          <p:nvPr>
            <p:ph type="sldImg"/>
          </p:nvPr>
        </p:nvSpPr>
        <p:spPr>
          <a:xfrm>
            <a:off x="2970213" y="547688"/>
            <a:ext cx="3659187" cy="2744787"/>
          </a:xfrm>
          <a:ln/>
        </p:spPr>
      </p:sp>
      <p:sp>
        <p:nvSpPr>
          <p:cNvPr id="562179"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56F534-BB06-4275-9B76-789A4EA589B3}" type="slidenum">
              <a:rPr lang="en-US"/>
              <a:pPr/>
              <a:t>73</a:t>
            </a:fld>
            <a:endParaRPr lang="en-US"/>
          </a:p>
        </p:txBody>
      </p:sp>
      <p:sp>
        <p:nvSpPr>
          <p:cNvPr id="564226" name="Rectangle 2"/>
          <p:cNvSpPr>
            <a:spLocks noGrp="1" noRot="1" noChangeAspect="1" noChangeArrowheads="1" noTextEdit="1"/>
          </p:cNvSpPr>
          <p:nvPr>
            <p:ph type="sldImg"/>
          </p:nvPr>
        </p:nvSpPr>
        <p:spPr>
          <a:xfrm>
            <a:off x="2970213" y="547688"/>
            <a:ext cx="3659187" cy="2744787"/>
          </a:xfrm>
          <a:ln/>
        </p:spPr>
      </p:sp>
      <p:sp>
        <p:nvSpPr>
          <p:cNvPr id="564227"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3146BF-EBB1-4DBE-951A-7FB4AF825B42}" type="slidenum">
              <a:rPr lang="en-US"/>
              <a:pPr/>
              <a:t>74</a:t>
            </a:fld>
            <a:endParaRPr lang="en-US"/>
          </a:p>
        </p:txBody>
      </p:sp>
      <p:sp>
        <p:nvSpPr>
          <p:cNvPr id="566274" name="Rectangle 2"/>
          <p:cNvSpPr>
            <a:spLocks noGrp="1" noRot="1" noChangeAspect="1" noChangeArrowheads="1" noTextEdit="1"/>
          </p:cNvSpPr>
          <p:nvPr>
            <p:ph type="sldImg"/>
          </p:nvPr>
        </p:nvSpPr>
        <p:spPr>
          <a:xfrm>
            <a:off x="2970213" y="547688"/>
            <a:ext cx="3659187" cy="2744787"/>
          </a:xfrm>
          <a:ln/>
        </p:spPr>
      </p:sp>
      <p:sp>
        <p:nvSpPr>
          <p:cNvPr id="566275"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8F4771-FA2B-43E6-9491-0529DC80B9C4}" type="slidenum">
              <a:rPr lang="en-US"/>
              <a:pPr/>
              <a:t>76</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pPr algn="l" rtl="0"/>
            <a:r>
              <a:rPr lang="en-US" dirty="0"/>
              <a:t>Las barras </a:t>
            </a:r>
            <a:r>
              <a:rPr lang="en-US" dirty="0" err="1"/>
              <a:t>colectoras</a:t>
            </a:r>
            <a:r>
              <a:rPr lang="en-US" dirty="0"/>
              <a:t> </a:t>
            </a:r>
            <a:r>
              <a:rPr lang="en-US" dirty="0" err="1"/>
              <a:t>complejas</a:t>
            </a:r>
            <a:r>
              <a:rPr lang="en-US" dirty="0"/>
              <a:t> son </a:t>
            </a:r>
            <a:r>
              <a:rPr lang="en-US" dirty="0" err="1"/>
              <a:t>reconfigurables</a:t>
            </a:r>
            <a:r>
              <a:rPr lang="en-US" dirty="0"/>
              <a:t>.</a:t>
            </a:r>
          </a:p>
          <a:p>
            <a:pPr algn="l" rtl="0"/>
            <a:r>
              <a:rPr lang="en-US" dirty="0"/>
              <a:t>En particular, un </a:t>
            </a:r>
            <a:r>
              <a:rPr lang="en-US" dirty="0" err="1"/>
              <a:t>circuito</a:t>
            </a:r>
            <a:r>
              <a:rPr lang="en-US" dirty="0"/>
              <a:t> </a:t>
            </a:r>
            <a:r>
              <a:rPr lang="en-US" dirty="0" err="1"/>
              <a:t>determinado</a:t>
            </a:r>
            <a:r>
              <a:rPr lang="en-US" dirty="0"/>
              <a:t> </a:t>
            </a:r>
            <a:r>
              <a:rPr lang="en-US" dirty="0" err="1"/>
              <a:t>que</a:t>
            </a:r>
            <a:r>
              <a:rPr lang="en-US" dirty="0"/>
              <a:t> </a:t>
            </a:r>
            <a:r>
              <a:rPr lang="en-US" dirty="0" err="1"/>
              <a:t>tiene</a:t>
            </a:r>
            <a:r>
              <a:rPr lang="en-US" dirty="0"/>
              <a:t> un </a:t>
            </a:r>
            <a:r>
              <a:rPr lang="en-US" dirty="0" err="1"/>
              <a:t>único</a:t>
            </a:r>
            <a:r>
              <a:rPr lang="en-US" dirty="0"/>
              <a:t> </a:t>
            </a:r>
            <a:r>
              <a:rPr lang="en-US" dirty="0" err="1"/>
              <a:t>punto</a:t>
            </a:r>
            <a:r>
              <a:rPr lang="en-US" dirty="0"/>
              <a:t> de </a:t>
            </a:r>
            <a:r>
              <a:rPr lang="en-US" dirty="0" err="1"/>
              <a:t>medición</a:t>
            </a:r>
            <a:r>
              <a:rPr lang="en-US" dirty="0"/>
              <a:t> (CT) y un </a:t>
            </a:r>
            <a:r>
              <a:rPr lang="en-US" dirty="0" err="1"/>
              <a:t>único</a:t>
            </a:r>
            <a:r>
              <a:rPr lang="en-US" dirty="0"/>
              <a:t> </a:t>
            </a:r>
            <a:r>
              <a:rPr lang="en-US" dirty="0" err="1"/>
              <a:t>dispositivo</a:t>
            </a:r>
            <a:r>
              <a:rPr lang="en-US" dirty="0"/>
              <a:t> de </a:t>
            </a:r>
            <a:r>
              <a:rPr lang="en-US" dirty="0" err="1"/>
              <a:t>interrupción</a:t>
            </a:r>
            <a:r>
              <a:rPr lang="en-US" dirty="0"/>
              <a:t> de </a:t>
            </a:r>
            <a:r>
              <a:rPr lang="en-US" dirty="0" err="1"/>
              <a:t>corriente</a:t>
            </a:r>
            <a:r>
              <a:rPr lang="en-US" dirty="0"/>
              <a:t> (CB) </a:t>
            </a:r>
            <a:r>
              <a:rPr lang="en-US" dirty="0" err="1"/>
              <a:t>puede</a:t>
            </a:r>
            <a:r>
              <a:rPr lang="en-US" dirty="0"/>
              <a:t> </a:t>
            </a:r>
            <a:r>
              <a:rPr lang="en-US" dirty="0" err="1"/>
              <a:t>conectarse</a:t>
            </a:r>
            <a:r>
              <a:rPr lang="en-US" dirty="0"/>
              <a:t> a </a:t>
            </a:r>
            <a:r>
              <a:rPr lang="en-US" dirty="0" err="1"/>
              <a:t>más</a:t>
            </a:r>
            <a:r>
              <a:rPr lang="en-US" dirty="0"/>
              <a:t> de </a:t>
            </a:r>
            <a:r>
              <a:rPr lang="en-US" dirty="0" err="1"/>
              <a:t>una</a:t>
            </a:r>
            <a:r>
              <a:rPr lang="en-US" dirty="0"/>
              <a:t> </a:t>
            </a:r>
            <a:r>
              <a:rPr lang="en-US" dirty="0" err="1"/>
              <a:t>sección</a:t>
            </a:r>
            <a:r>
              <a:rPr lang="en-US" dirty="0"/>
              <a:t> </a:t>
            </a:r>
            <a:r>
              <a:rPr lang="en-US" dirty="0" err="1"/>
              <a:t>dependiendo</a:t>
            </a:r>
            <a:r>
              <a:rPr lang="en-US" dirty="0"/>
              <a:t> de </a:t>
            </a:r>
            <a:r>
              <a:rPr lang="en-US" dirty="0" err="1"/>
              <a:t>las</a:t>
            </a:r>
            <a:r>
              <a:rPr lang="en-US" dirty="0"/>
              <a:t> </a:t>
            </a:r>
            <a:r>
              <a:rPr lang="en-US" dirty="0" err="1"/>
              <a:t>posiciones</a:t>
            </a:r>
            <a:r>
              <a:rPr lang="en-US" dirty="0"/>
              <a:t> de los </a:t>
            </a:r>
            <a:r>
              <a:rPr lang="en-US" dirty="0" err="1"/>
              <a:t>aisladores</a:t>
            </a:r>
            <a:r>
              <a:rPr lang="en-US" dirty="0"/>
              <a:t>. </a:t>
            </a:r>
            <a:r>
              <a:rPr lang="en-US" dirty="0" err="1"/>
              <a:t>Esto</a:t>
            </a:r>
            <a:r>
              <a:rPr lang="en-US" dirty="0"/>
              <a:t> </a:t>
            </a:r>
            <a:r>
              <a:rPr lang="en-US" dirty="0" err="1"/>
              <a:t>requiere</a:t>
            </a:r>
            <a:r>
              <a:rPr lang="en-US" dirty="0"/>
              <a:t> </a:t>
            </a:r>
            <a:r>
              <a:rPr lang="en-US" dirty="0" err="1"/>
              <a:t>monitorear</a:t>
            </a:r>
            <a:r>
              <a:rPr lang="en-US" dirty="0"/>
              <a:t> </a:t>
            </a:r>
            <a:r>
              <a:rPr lang="en-US" dirty="0" err="1"/>
              <a:t>las</a:t>
            </a:r>
            <a:r>
              <a:rPr lang="en-US" dirty="0"/>
              <a:t> </a:t>
            </a:r>
            <a:r>
              <a:rPr lang="en-US" dirty="0" err="1"/>
              <a:t>posiciones</a:t>
            </a:r>
            <a:r>
              <a:rPr lang="en-US" dirty="0"/>
              <a:t> de los </a:t>
            </a:r>
            <a:r>
              <a:rPr lang="en-US" dirty="0" err="1"/>
              <a:t>aisladores</a:t>
            </a:r>
            <a:r>
              <a:rPr lang="en-US" dirty="0"/>
              <a:t> </a:t>
            </a:r>
            <a:r>
              <a:rPr lang="en-US" dirty="0" err="1"/>
              <a:t>para</a:t>
            </a:r>
            <a:r>
              <a:rPr lang="en-US" dirty="0"/>
              <a:t> </a:t>
            </a:r>
            <a:r>
              <a:rPr lang="en-US" dirty="0" err="1"/>
              <a:t>determinar</a:t>
            </a:r>
            <a:r>
              <a:rPr lang="en-US" dirty="0"/>
              <a:t> </a:t>
            </a:r>
            <a:r>
              <a:rPr lang="en-US" dirty="0" err="1"/>
              <a:t>si</a:t>
            </a:r>
            <a:r>
              <a:rPr lang="en-US" dirty="0"/>
              <a:t> </a:t>
            </a:r>
            <a:r>
              <a:rPr lang="en-US" dirty="0" err="1"/>
              <a:t>una</a:t>
            </a:r>
            <a:r>
              <a:rPr lang="en-US" dirty="0"/>
              <a:t> </a:t>
            </a:r>
            <a:r>
              <a:rPr lang="en-US" dirty="0" err="1"/>
              <a:t>corriente</a:t>
            </a:r>
            <a:r>
              <a:rPr lang="en-US" dirty="0"/>
              <a:t> </a:t>
            </a:r>
            <a:r>
              <a:rPr lang="en-US" dirty="0" err="1"/>
              <a:t>determinada</a:t>
            </a:r>
            <a:r>
              <a:rPr lang="en-US" dirty="0"/>
              <a:t> se </a:t>
            </a:r>
            <a:r>
              <a:rPr lang="en-US" dirty="0" err="1"/>
              <a:t>incluirá</a:t>
            </a:r>
            <a:r>
              <a:rPr lang="en-US" dirty="0"/>
              <a:t> en la </a:t>
            </a:r>
            <a:r>
              <a:rPr lang="en-US" dirty="0" err="1"/>
              <a:t>zona</a:t>
            </a:r>
            <a:r>
              <a:rPr lang="en-US" dirty="0"/>
              <a:t> </a:t>
            </a:r>
            <a:r>
              <a:rPr lang="en-US" dirty="0" err="1"/>
              <a:t>diferencial</a:t>
            </a:r>
            <a:r>
              <a:rPr lang="en-US" dirty="0"/>
              <a:t> </a:t>
            </a:r>
            <a:r>
              <a:rPr lang="en-US" dirty="0" err="1"/>
              <a:t>para</a:t>
            </a:r>
            <a:r>
              <a:rPr lang="en-US" dirty="0"/>
              <a:t> </a:t>
            </a:r>
            <a:r>
              <a:rPr lang="en-US" dirty="0" err="1"/>
              <a:t>una</a:t>
            </a:r>
            <a:r>
              <a:rPr lang="en-US" dirty="0"/>
              <a:t> </a:t>
            </a:r>
            <a:r>
              <a:rPr lang="en-US" dirty="0" err="1"/>
              <a:t>sección</a:t>
            </a:r>
            <a:r>
              <a:rPr lang="en-US" dirty="0"/>
              <a:t> </a:t>
            </a:r>
            <a:r>
              <a:rPr lang="en-US" dirty="0" err="1"/>
              <a:t>determinada</a:t>
            </a:r>
            <a:r>
              <a:rPr lang="en-US" dirty="0"/>
              <a:t> y </a:t>
            </a:r>
            <a:r>
              <a:rPr lang="en-US" dirty="0" err="1"/>
              <a:t>si</a:t>
            </a:r>
            <a:r>
              <a:rPr lang="en-US" dirty="0"/>
              <a:t> un </a:t>
            </a:r>
            <a:r>
              <a:rPr lang="en-US" dirty="0" err="1"/>
              <a:t>interruptor</a:t>
            </a:r>
            <a:r>
              <a:rPr lang="en-US" dirty="0"/>
              <a:t> </a:t>
            </a:r>
            <a:r>
              <a:rPr lang="en-US" dirty="0" err="1"/>
              <a:t>determinado</a:t>
            </a:r>
            <a:r>
              <a:rPr lang="en-US" dirty="0"/>
              <a:t> se </a:t>
            </a:r>
            <a:r>
              <a:rPr lang="en-US" dirty="0" err="1"/>
              <a:t>disparará</a:t>
            </a:r>
            <a:r>
              <a:rPr lang="en-US" dirty="0"/>
              <a:t> al </a:t>
            </a:r>
            <a:r>
              <a:rPr lang="en-US" dirty="0" err="1"/>
              <a:t>detectar</a:t>
            </a:r>
            <a:r>
              <a:rPr lang="en-US" dirty="0"/>
              <a:t> </a:t>
            </a:r>
            <a:r>
              <a:rPr lang="en-US" dirty="0" err="1"/>
              <a:t>una</a:t>
            </a:r>
            <a:r>
              <a:rPr lang="en-US" dirty="0"/>
              <a:t> </a:t>
            </a:r>
            <a:r>
              <a:rPr lang="en-US" dirty="0" err="1"/>
              <a:t>falla</a:t>
            </a:r>
            <a:r>
              <a:rPr lang="en-US" dirty="0"/>
              <a:t> en </a:t>
            </a:r>
            <a:r>
              <a:rPr lang="en-US" dirty="0" err="1"/>
              <a:t>una</a:t>
            </a:r>
            <a:r>
              <a:rPr lang="en-US" dirty="0"/>
              <a:t> </a:t>
            </a:r>
            <a:r>
              <a:rPr lang="en-US" dirty="0" err="1"/>
              <a:t>zona</a:t>
            </a:r>
            <a:r>
              <a:rPr lang="en-US" dirty="0"/>
              <a:t> </a:t>
            </a:r>
            <a:r>
              <a:rPr lang="en-US" dirty="0" err="1"/>
              <a:t>determinada</a:t>
            </a:r>
            <a:r>
              <a:rPr lang="en-US" dirty="0"/>
              <a:t>.</a:t>
            </a:r>
          </a:p>
          <a:p>
            <a:pPr algn="l" rtl="0"/>
            <a:r>
              <a:rPr lang="en-US" dirty="0" err="1"/>
              <a:t>Esto</a:t>
            </a:r>
            <a:r>
              <a:rPr lang="en-US" dirty="0"/>
              <a:t> </a:t>
            </a:r>
            <a:r>
              <a:rPr lang="en-US" dirty="0" err="1"/>
              <a:t>requiere</a:t>
            </a:r>
            <a:r>
              <a:rPr lang="en-US" dirty="0"/>
              <a:t> “</a:t>
            </a:r>
            <a:r>
              <a:rPr lang="en-US" dirty="0" err="1"/>
              <a:t>conmutación</a:t>
            </a:r>
            <a:r>
              <a:rPr lang="en-US" dirty="0"/>
              <a:t> de </a:t>
            </a:r>
            <a:r>
              <a:rPr lang="en-US" dirty="0" err="1"/>
              <a:t>corriente</a:t>
            </a:r>
            <a:r>
              <a:rPr lang="en-US" dirty="0"/>
              <a:t>” (AC) y “</a:t>
            </a:r>
            <a:r>
              <a:rPr lang="en-US" dirty="0" err="1"/>
              <a:t>lógica</a:t>
            </a:r>
            <a:r>
              <a:rPr lang="en-US" dirty="0"/>
              <a:t> de </a:t>
            </a:r>
            <a:r>
              <a:rPr lang="en-US" dirty="0" err="1"/>
              <a:t>redirección</a:t>
            </a:r>
            <a:r>
              <a:rPr lang="en-US" dirty="0"/>
              <a:t> de </a:t>
            </a:r>
            <a:r>
              <a:rPr lang="en-US" dirty="0" err="1"/>
              <a:t>disparo</a:t>
            </a:r>
            <a:r>
              <a:rPr lang="en-US" dirty="0"/>
              <a:t>” (DC). La </a:t>
            </a:r>
            <a:r>
              <a:rPr lang="en-US" dirty="0" err="1"/>
              <a:t>segunda</a:t>
            </a:r>
            <a:r>
              <a:rPr lang="en-US" dirty="0"/>
              <a:t> </a:t>
            </a:r>
            <a:r>
              <a:rPr lang="en-US" dirty="0" err="1"/>
              <a:t>operación</a:t>
            </a:r>
            <a:r>
              <a:rPr lang="en-US" dirty="0"/>
              <a:t> no </a:t>
            </a:r>
            <a:r>
              <a:rPr lang="en-US" dirty="0" err="1"/>
              <a:t>impone</a:t>
            </a:r>
            <a:r>
              <a:rPr lang="en-US" dirty="0"/>
              <a:t> </a:t>
            </a:r>
            <a:r>
              <a:rPr lang="en-US" dirty="0" err="1"/>
              <a:t>ninguna</a:t>
            </a:r>
            <a:r>
              <a:rPr lang="en-US" dirty="0"/>
              <a:t> </a:t>
            </a:r>
            <a:r>
              <a:rPr lang="en-US" dirty="0" err="1"/>
              <a:t>dificultad</a:t>
            </a:r>
            <a:r>
              <a:rPr lang="en-US" dirty="0"/>
              <a:t> </a:t>
            </a:r>
            <a:r>
              <a:rPr lang="en-US" dirty="0" err="1"/>
              <a:t>técnica</a:t>
            </a:r>
            <a:r>
              <a:rPr lang="en-US" dirty="0"/>
              <a:t>, </a:t>
            </a:r>
            <a:r>
              <a:rPr lang="en-US" dirty="0" err="1"/>
              <a:t>pero</a:t>
            </a:r>
            <a:r>
              <a:rPr lang="en-US" dirty="0"/>
              <a:t> la </a:t>
            </a:r>
            <a:r>
              <a:rPr lang="en-US" dirty="0" err="1"/>
              <a:t>primera</a:t>
            </a:r>
            <a:r>
              <a:rPr lang="en-US" dirty="0"/>
              <a:t> no es </a:t>
            </a:r>
            <a:r>
              <a:rPr lang="en-US" dirty="0" err="1"/>
              <a:t>una</a:t>
            </a:r>
            <a:r>
              <a:rPr lang="en-US" dirty="0"/>
              <a:t> </a:t>
            </a:r>
            <a:r>
              <a:rPr lang="en-US" dirty="0" err="1"/>
              <a:t>solución</a:t>
            </a:r>
            <a:r>
              <a:rPr lang="en-US" dirty="0"/>
              <a:t> </a:t>
            </a:r>
            <a:r>
              <a:rPr lang="en-US" dirty="0" err="1"/>
              <a:t>preferida</a:t>
            </a:r>
            <a:r>
              <a:rPr lang="en-US" dirty="0"/>
              <a:t> en </a:t>
            </a:r>
            <a:r>
              <a:rPr lang="en-US" dirty="0" err="1"/>
              <a:t>esquemas</a:t>
            </a:r>
            <a:r>
              <a:rPr lang="en-US" dirty="0"/>
              <a:t> </a:t>
            </a:r>
            <a:r>
              <a:rPr lang="en-US" dirty="0" err="1"/>
              <a:t>analógicos</a:t>
            </a:r>
            <a:r>
              <a:rPr lang="en-US" dirty="0"/>
              <a:t> </a:t>
            </a:r>
            <a:r>
              <a:rPr lang="en-US" dirty="0" err="1"/>
              <a:t>ya</a:t>
            </a:r>
            <a:r>
              <a:rPr lang="en-US" dirty="0"/>
              <a:t> </a:t>
            </a:r>
            <a:r>
              <a:rPr lang="en-US" dirty="0" err="1"/>
              <a:t>que</a:t>
            </a:r>
            <a:r>
              <a:rPr lang="en-US" dirty="0"/>
              <a:t> </a:t>
            </a:r>
            <a:r>
              <a:rPr lang="en-US" dirty="0" err="1"/>
              <a:t>puede</a:t>
            </a:r>
            <a:r>
              <a:rPr lang="en-US" dirty="0"/>
              <a:t> </a:t>
            </a:r>
            <a:r>
              <a:rPr lang="en-US" dirty="0" err="1"/>
              <a:t>dañar</a:t>
            </a:r>
            <a:r>
              <a:rPr lang="en-US" dirty="0"/>
              <a:t> los TI. La </a:t>
            </a:r>
            <a:r>
              <a:rPr lang="en-US" dirty="0" err="1"/>
              <a:t>capacidad</a:t>
            </a:r>
            <a:r>
              <a:rPr lang="en-US" dirty="0"/>
              <a:t> de </a:t>
            </a:r>
            <a:r>
              <a:rPr lang="en-US" dirty="0" err="1"/>
              <a:t>seguir</a:t>
            </a:r>
            <a:r>
              <a:rPr lang="en-US" dirty="0"/>
              <a:t> la </a:t>
            </a:r>
            <a:r>
              <a:rPr lang="en-US" dirty="0" err="1"/>
              <a:t>configuración</a:t>
            </a:r>
            <a:r>
              <a:rPr lang="en-US" dirty="0"/>
              <a:t> real de la </a:t>
            </a:r>
            <a:r>
              <a:rPr lang="en-US" dirty="0" err="1"/>
              <a:t>barra</a:t>
            </a:r>
            <a:r>
              <a:rPr lang="en-US" dirty="0"/>
              <a:t> </a:t>
            </a:r>
            <a:r>
              <a:rPr lang="en-US" dirty="0" err="1"/>
              <a:t>colectora</a:t>
            </a:r>
            <a:r>
              <a:rPr lang="en-US" dirty="0"/>
              <a:t> se </a:t>
            </a:r>
            <a:r>
              <a:rPr lang="en-US" dirty="0" err="1"/>
              <a:t>conoce</a:t>
            </a:r>
            <a:r>
              <a:rPr lang="en-US" dirty="0"/>
              <a:t> </a:t>
            </a:r>
            <a:r>
              <a:rPr lang="en-US" dirty="0" err="1"/>
              <a:t>como</a:t>
            </a:r>
            <a:r>
              <a:rPr lang="en-US" dirty="0"/>
              <a:t> “</a:t>
            </a:r>
            <a:r>
              <a:rPr lang="en-US" dirty="0" err="1"/>
              <a:t>imagen</a:t>
            </a:r>
            <a:r>
              <a:rPr lang="en-US" dirty="0"/>
              <a:t> de </a:t>
            </a:r>
            <a:r>
              <a:rPr lang="en-US" dirty="0" err="1" smtClean="0"/>
              <a:t>barra</a:t>
            </a:r>
            <a:r>
              <a:rPr lang="en-US" dirty="0" smtClean="0"/>
              <a:t> </a:t>
            </a:r>
            <a:r>
              <a:rPr lang="en-US" dirty="0" err="1"/>
              <a:t>dinámica</a:t>
            </a:r>
            <a:r>
              <a:rPr lang="en-US" dirty="0"/>
              <a:t>” o “</a:t>
            </a:r>
            <a:r>
              <a:rPr lang="en-US" dirty="0" err="1"/>
              <a:t>réplica</a:t>
            </a:r>
            <a:r>
              <a:rPr lang="en-US" dirty="0"/>
              <a:t> de </a:t>
            </a:r>
            <a:r>
              <a:rPr lang="en-US" dirty="0" err="1" smtClean="0"/>
              <a:t>barra</a:t>
            </a:r>
            <a:r>
              <a:rPr lang="en-US" dirty="0" smtClean="0"/>
              <a:t> </a:t>
            </a:r>
            <a:r>
              <a:rPr lang="en-US" dirty="0" err="1"/>
              <a:t>dinámica</a:t>
            </a:r>
            <a:r>
              <a:rPr lang="en-US" dirty="0"/>
              <a:t>” y es </a:t>
            </a:r>
            <a:r>
              <a:rPr lang="en-US" dirty="0" err="1"/>
              <a:t>una</a:t>
            </a:r>
            <a:r>
              <a:rPr lang="en-US" dirty="0"/>
              <a:t> de </a:t>
            </a:r>
            <a:r>
              <a:rPr lang="en-US" dirty="0" err="1"/>
              <a:t>las</a:t>
            </a:r>
            <a:r>
              <a:rPr lang="en-US" dirty="0"/>
              <a:t> </a:t>
            </a:r>
            <a:r>
              <a:rPr lang="en-US" dirty="0" err="1"/>
              <a:t>características</a:t>
            </a:r>
            <a:r>
              <a:rPr lang="en-US" dirty="0"/>
              <a:t> </a:t>
            </a:r>
            <a:r>
              <a:rPr lang="en-US" dirty="0" err="1"/>
              <a:t>más</a:t>
            </a:r>
            <a:r>
              <a:rPr lang="en-US" dirty="0"/>
              <a:t> </a:t>
            </a:r>
            <a:r>
              <a:rPr lang="en-US" dirty="0" err="1"/>
              <a:t>sólidas</a:t>
            </a:r>
            <a:r>
              <a:rPr lang="en-US" dirty="0"/>
              <a:t> de los </a:t>
            </a:r>
            <a:r>
              <a:rPr lang="en-US" dirty="0" err="1"/>
              <a:t>relés</a:t>
            </a:r>
            <a:r>
              <a:rPr lang="en-US" dirty="0"/>
              <a:t> de </a:t>
            </a:r>
            <a:r>
              <a:rPr lang="en-US" dirty="0" err="1"/>
              <a:t>barra</a:t>
            </a:r>
            <a:r>
              <a:rPr lang="en-US" dirty="0"/>
              <a:t> </a:t>
            </a:r>
            <a:r>
              <a:rPr lang="en-US" dirty="0" err="1"/>
              <a:t>colectora</a:t>
            </a:r>
            <a:r>
              <a:rPr lang="en-US" dirty="0"/>
              <a:t> </a:t>
            </a:r>
            <a:r>
              <a:rPr lang="en-US" dirty="0" err="1"/>
              <a:t>basados</a:t>
            </a:r>
            <a:r>
              <a:rPr lang="en-US" dirty="0"/>
              <a:t> ​​en </a:t>
            </a:r>
            <a:r>
              <a:rPr lang="en-US" dirty="0" err="1"/>
              <a:t>microprocesador</a:t>
            </a:r>
            <a:r>
              <a:rPr lang="en-US" dirty="0"/>
              <a:t>.</a:t>
            </a:r>
          </a:p>
          <a:p>
            <a:pPr algn="l" rtl="0"/>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3F46FB-7587-4512-927E-884D537C2073}" type="slidenum">
              <a:rPr lang="en-US"/>
              <a:pPr/>
              <a:t>77</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pPr algn="l" rtl="0"/>
            <a:r>
              <a:rPr lang="en-US"/>
              <a:t>Aquí, a modo de ejemplo, una zona de protección cubrirá el BUS NORTE. La figura muestra los límites de las zonas indicando los puntos de medición y de interrupción de corriente.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D46B72-D269-46FC-A9F2-2B7625F0D4B3}" type="slidenum">
              <a:rPr lang="en-US"/>
              <a:pPr/>
              <a:t>78</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p:txBody>
          <a:bodyPr/>
          <a:lstStyle/>
          <a:p>
            <a:pPr algn="l" rtl="0"/>
            <a:r>
              <a:rPr lang="en-US"/>
              <a:t>Aquí se muestra otra zona de protección para el BUS SUR. La figura muestra los límites de las zonas indicando los puntos de medición y de interrupción de corriente.</a:t>
            </a:r>
          </a:p>
          <a:p>
            <a:pPr algn="l" rtl="0"/>
            <a:r>
              <a:rPr lang="en-US"/>
              <a:t>Tenga en cuenta, por ejemplo, que un par de un punto de medición CT-2 y un punto de interrupción de corriente B-2 pertenece a la zona SUR solo si el aislador S-2 está cerrado (S-1 está abierto). El punto CT-2/B-2 pertenece a la zona NORTE si la S-1 está cerrada (la S-2 debe estar abierta).</a:t>
            </a:r>
          </a:p>
          <a:p>
            <a:pPr algn="l" rtl="0"/>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BD91C4-A741-4304-A1A2-2B3311E45462}" type="slidenum">
              <a:rPr lang="en-US"/>
              <a:pPr/>
              <a:t>79</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pPr algn="l" rtl="0"/>
            <a:r>
              <a:rPr lang="en-US" dirty="0"/>
              <a:t>Lo ideal es </a:t>
            </a:r>
            <a:r>
              <a:rPr lang="en-US" dirty="0" err="1"/>
              <a:t>que</a:t>
            </a:r>
            <a:r>
              <a:rPr lang="en-US" dirty="0"/>
              <a:t> </a:t>
            </a:r>
            <a:r>
              <a:rPr lang="en-US" dirty="0" err="1"/>
              <a:t>las</a:t>
            </a:r>
            <a:r>
              <a:rPr lang="en-US" dirty="0"/>
              <a:t> </a:t>
            </a:r>
            <a:r>
              <a:rPr lang="en-US" dirty="0" err="1"/>
              <a:t>zonas</a:t>
            </a:r>
            <a:r>
              <a:rPr lang="en-US" dirty="0"/>
              <a:t> se </a:t>
            </a:r>
            <a:r>
              <a:rPr lang="en-US" dirty="0" err="1"/>
              <a:t>superpongan</a:t>
            </a:r>
            <a:r>
              <a:rPr lang="en-US" dirty="0"/>
              <a:t>. </a:t>
            </a:r>
            <a:r>
              <a:rPr lang="en-US" dirty="0" err="1"/>
              <a:t>Esto</a:t>
            </a:r>
            <a:r>
              <a:rPr lang="en-US" dirty="0"/>
              <a:t> </a:t>
            </a:r>
            <a:r>
              <a:rPr lang="en-US" dirty="0" err="1"/>
              <a:t>también</a:t>
            </a:r>
            <a:r>
              <a:rPr lang="en-US" dirty="0"/>
              <a:t> </a:t>
            </a:r>
            <a:r>
              <a:rPr lang="en-US" dirty="0" err="1"/>
              <a:t>incluye</a:t>
            </a:r>
            <a:r>
              <a:rPr lang="en-US" dirty="0"/>
              <a:t> la </a:t>
            </a:r>
            <a:r>
              <a:rPr lang="en-US" dirty="0" err="1"/>
              <a:t>protección</a:t>
            </a:r>
            <a:r>
              <a:rPr lang="en-US" dirty="0"/>
              <a:t> de los </a:t>
            </a:r>
            <a:r>
              <a:rPr lang="en-US" dirty="0" err="1"/>
              <a:t>circuitos</a:t>
            </a:r>
            <a:r>
              <a:rPr lang="en-US" dirty="0"/>
              <a:t> </a:t>
            </a:r>
            <a:r>
              <a:rPr lang="en-US" dirty="0" err="1"/>
              <a:t>conectados</a:t>
            </a:r>
            <a:r>
              <a:rPr lang="en-US" dirty="0"/>
              <a:t>. En </a:t>
            </a:r>
            <a:r>
              <a:rPr lang="en-US" dirty="0" err="1"/>
              <a:t>este</a:t>
            </a:r>
            <a:r>
              <a:rPr lang="en-US" dirty="0"/>
              <a:t> </a:t>
            </a:r>
            <a:r>
              <a:rPr lang="en-US" dirty="0" err="1"/>
              <a:t>ejemplo</a:t>
            </a:r>
            <a:r>
              <a:rPr lang="en-US" dirty="0"/>
              <a:t>, se </a:t>
            </a:r>
            <a:r>
              <a:rPr lang="en-US" dirty="0" err="1"/>
              <a:t>podrían</a:t>
            </a:r>
            <a:r>
              <a:rPr lang="en-US" dirty="0"/>
              <a:t> </a:t>
            </a:r>
            <a:r>
              <a:rPr lang="en-US" dirty="0" err="1"/>
              <a:t>utilizar</a:t>
            </a:r>
            <a:r>
              <a:rPr lang="en-US" dirty="0"/>
              <a:t> dos </a:t>
            </a:r>
            <a:r>
              <a:rPr lang="en-US" dirty="0" err="1"/>
              <a:t>relés</a:t>
            </a:r>
            <a:r>
              <a:rPr lang="en-US" dirty="0"/>
              <a:t> B30 </a:t>
            </a:r>
            <a:r>
              <a:rPr lang="en-US" dirty="0" err="1"/>
              <a:t>para</a:t>
            </a:r>
            <a:r>
              <a:rPr lang="en-US" dirty="0"/>
              <a:t> </a:t>
            </a:r>
            <a:r>
              <a:rPr lang="en-US" dirty="0" err="1"/>
              <a:t>proteger</a:t>
            </a:r>
            <a:r>
              <a:rPr lang="en-US" dirty="0"/>
              <a:t> </a:t>
            </a:r>
            <a:r>
              <a:rPr lang="en-US" dirty="0" err="1"/>
              <a:t>esta</a:t>
            </a:r>
            <a:r>
              <a:rPr lang="en-US" dirty="0"/>
              <a:t> </a:t>
            </a:r>
            <a:r>
              <a:rPr lang="en-US" dirty="0" err="1"/>
              <a:t>disposición</a:t>
            </a:r>
            <a:r>
              <a:rPr lang="en-US" dirty="0"/>
              <a:t> de </a:t>
            </a:r>
            <a:r>
              <a:rPr lang="en-US" dirty="0" err="1"/>
              <a:t>doble</a:t>
            </a:r>
            <a:r>
              <a:rPr lang="en-US" dirty="0"/>
              <a:t> </a:t>
            </a:r>
            <a:r>
              <a:rPr lang="en-US" dirty="0" err="1" smtClean="0"/>
              <a:t>barra</a:t>
            </a:r>
            <a:r>
              <a:rPr lang="en-US" dirty="0" smtClean="0"/>
              <a:t>.</a:t>
            </a:r>
            <a:endParaRPr lang="en-US" dirty="0"/>
          </a:p>
          <a:p>
            <a:pPr algn="l" rtl="0"/>
            <a:r>
              <a:rPr lang="en-US" dirty="0"/>
              <a:t>En </a:t>
            </a:r>
            <a:r>
              <a:rPr lang="en-US" dirty="0" err="1"/>
              <a:t>realidad</a:t>
            </a:r>
            <a:r>
              <a:rPr lang="en-US" dirty="0"/>
              <a:t>, </a:t>
            </a:r>
            <a:r>
              <a:rPr lang="en-US" dirty="0" err="1"/>
              <a:t>existe</a:t>
            </a:r>
            <a:r>
              <a:rPr lang="en-US" dirty="0"/>
              <a:t> un </a:t>
            </a:r>
            <a:r>
              <a:rPr lang="en-US" dirty="0" err="1"/>
              <a:t>área</a:t>
            </a:r>
            <a:r>
              <a:rPr lang="en-US" dirty="0"/>
              <a:t> </a:t>
            </a:r>
            <a:r>
              <a:rPr lang="en-US" dirty="0" err="1"/>
              <a:t>física</a:t>
            </a:r>
            <a:r>
              <a:rPr lang="en-US" dirty="0"/>
              <a:t> entre un </a:t>
            </a:r>
            <a:r>
              <a:rPr lang="en-US" dirty="0" err="1"/>
              <a:t>punto</a:t>
            </a:r>
            <a:r>
              <a:rPr lang="en-US" dirty="0"/>
              <a:t> de </a:t>
            </a:r>
            <a:r>
              <a:rPr lang="en-US" dirty="0" err="1"/>
              <a:t>medición</a:t>
            </a:r>
            <a:r>
              <a:rPr lang="en-US" dirty="0"/>
              <a:t> (CT) y el </a:t>
            </a:r>
            <a:r>
              <a:rPr lang="en-US" dirty="0" err="1"/>
              <a:t>punto</a:t>
            </a:r>
            <a:r>
              <a:rPr lang="en-US" dirty="0"/>
              <a:t> de </a:t>
            </a:r>
            <a:r>
              <a:rPr lang="en-US" dirty="0" err="1"/>
              <a:t>interrupción</a:t>
            </a:r>
            <a:r>
              <a:rPr lang="en-US" dirty="0"/>
              <a:t> de </a:t>
            </a:r>
            <a:r>
              <a:rPr lang="en-US" dirty="0" err="1"/>
              <a:t>corriente</a:t>
            </a:r>
            <a:r>
              <a:rPr lang="en-US" dirty="0"/>
              <a:t> (CB) </a:t>
            </a:r>
            <a:r>
              <a:rPr lang="en-US" dirty="0" err="1"/>
              <a:t>asociado</a:t>
            </a:r>
            <a:r>
              <a:rPr lang="en-US" dirty="0"/>
              <a:t>. </a:t>
            </a:r>
            <a:r>
              <a:rPr lang="en-US" dirty="0" err="1"/>
              <a:t>Dependiendo</a:t>
            </a:r>
            <a:r>
              <a:rPr lang="en-US" dirty="0"/>
              <a:t> de la </a:t>
            </a:r>
            <a:r>
              <a:rPr lang="en-US" dirty="0" err="1"/>
              <a:t>ubicación</a:t>
            </a:r>
            <a:r>
              <a:rPr lang="en-US" dirty="0"/>
              <a:t> </a:t>
            </a:r>
            <a:r>
              <a:rPr lang="en-US" dirty="0" err="1"/>
              <a:t>mutua</a:t>
            </a:r>
            <a:r>
              <a:rPr lang="en-US" dirty="0"/>
              <a:t> de los dos, </a:t>
            </a:r>
            <a:r>
              <a:rPr lang="en-US" dirty="0" err="1"/>
              <a:t>pueden</a:t>
            </a:r>
            <a:r>
              <a:rPr lang="en-US" dirty="0"/>
              <a:t> </a:t>
            </a:r>
            <a:r>
              <a:rPr lang="en-US" dirty="0" err="1"/>
              <a:t>ocurrir</a:t>
            </a:r>
            <a:r>
              <a:rPr lang="en-US" dirty="0"/>
              <a:t> </a:t>
            </a:r>
            <a:r>
              <a:rPr lang="en-US" dirty="0" err="1"/>
              <a:t>ciertos</a:t>
            </a:r>
            <a:r>
              <a:rPr lang="en-US" dirty="0"/>
              <a:t> </a:t>
            </a:r>
            <a:r>
              <a:rPr lang="en-US" dirty="0" err="1"/>
              <a:t>puntos</a:t>
            </a:r>
            <a:r>
              <a:rPr lang="en-US" dirty="0"/>
              <a:t> </a:t>
            </a:r>
            <a:r>
              <a:rPr lang="en-US" dirty="0" err="1"/>
              <a:t>ciegos</a:t>
            </a:r>
            <a:r>
              <a:rPr lang="en-US" dirty="0"/>
              <a:t> o de </a:t>
            </a:r>
            <a:r>
              <a:rPr lang="en-US" dirty="0" err="1"/>
              <a:t>tropiezos</a:t>
            </a:r>
            <a:r>
              <a:rPr lang="en-US" dirty="0"/>
              <a:t> </a:t>
            </a:r>
            <a:r>
              <a:rPr lang="en-US" dirty="0" err="1"/>
              <a:t>excesivos</a:t>
            </a:r>
            <a:r>
              <a:rPr lang="en-US" dirty="0"/>
              <a:t>. Este </a:t>
            </a:r>
            <a:r>
              <a:rPr lang="en-US" dirty="0" err="1"/>
              <a:t>problema</a:t>
            </a:r>
            <a:r>
              <a:rPr lang="en-US" dirty="0"/>
              <a:t> se </a:t>
            </a:r>
            <a:r>
              <a:rPr lang="en-US" dirty="0" err="1"/>
              <a:t>puede</a:t>
            </a:r>
            <a:r>
              <a:rPr lang="en-US" dirty="0"/>
              <a:t> resolver </a:t>
            </a:r>
            <a:r>
              <a:rPr lang="en-US" dirty="0" err="1"/>
              <a:t>utilizando</a:t>
            </a:r>
            <a:r>
              <a:rPr lang="en-US" dirty="0"/>
              <a:t> </a:t>
            </a:r>
            <a:r>
              <a:rPr lang="en-US" dirty="0" err="1"/>
              <a:t>una</a:t>
            </a:r>
            <a:r>
              <a:rPr lang="en-US" dirty="0"/>
              <a:t> </a:t>
            </a:r>
            <a:r>
              <a:rPr lang="en-US" dirty="0" err="1"/>
              <a:t>réplica</a:t>
            </a:r>
            <a:r>
              <a:rPr lang="en-US" dirty="0"/>
              <a:t> de </a:t>
            </a:r>
            <a:r>
              <a:rPr lang="en-US" dirty="0" err="1" smtClean="0"/>
              <a:t>barra</a:t>
            </a:r>
            <a:r>
              <a:rPr lang="en-US" dirty="0" smtClean="0"/>
              <a:t> </a:t>
            </a:r>
            <a:r>
              <a:rPr lang="en-US" dirty="0" err="1"/>
              <a:t>dinámico</a:t>
            </a:r>
            <a:r>
              <a:rPr lang="en-US" dirty="0"/>
              <a:t> y se </a:t>
            </a:r>
            <a:r>
              <a:rPr lang="en-US" dirty="0" err="1"/>
              <a:t>aborda</a:t>
            </a:r>
            <a:r>
              <a:rPr lang="en-US" dirty="0"/>
              <a:t> </a:t>
            </a:r>
            <a:r>
              <a:rPr lang="en-US" dirty="0" err="1"/>
              <a:t>más</a:t>
            </a:r>
            <a:r>
              <a:rPr lang="en-US" dirty="0"/>
              <a:t> </a:t>
            </a:r>
            <a:r>
              <a:rPr lang="en-US" dirty="0" err="1"/>
              <a:t>adelante</a:t>
            </a:r>
            <a:r>
              <a:rPr lang="en-US" dirty="0"/>
              <a:t> en </a:t>
            </a:r>
            <a:r>
              <a:rPr lang="en-US" dirty="0" err="1"/>
              <a:t>este</a:t>
            </a:r>
            <a:r>
              <a:rPr lang="en-US" dirty="0"/>
              <a:t> material.</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106184-B77B-468D-A22E-14867B67FEF8}" type="slidenum">
              <a:rPr lang="en-US"/>
              <a:pPr/>
              <a:t>80</a:t>
            </a:fld>
            <a:endParaRPr lang="en-US"/>
          </a:p>
        </p:txBody>
      </p:sp>
      <p:sp>
        <p:nvSpPr>
          <p:cNvPr id="568322" name="Rectangle 2"/>
          <p:cNvSpPr>
            <a:spLocks noGrp="1" noRot="1" noChangeAspect="1" noChangeArrowheads="1" noTextEdit="1"/>
          </p:cNvSpPr>
          <p:nvPr>
            <p:ph type="sldImg"/>
          </p:nvPr>
        </p:nvSpPr>
        <p:spPr>
          <a:xfrm>
            <a:off x="2970213" y="547688"/>
            <a:ext cx="3659187" cy="2744787"/>
          </a:xfrm>
          <a:ln/>
        </p:spPr>
      </p:sp>
      <p:sp>
        <p:nvSpPr>
          <p:cNvPr id="568323"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19591A-A43F-4F39-A4D3-1389E244D515}" type="slidenum">
              <a:rPr lang="en-US"/>
              <a:pPr/>
              <a:t>82</a:t>
            </a:fld>
            <a:endParaRPr lang="en-US"/>
          </a:p>
        </p:txBody>
      </p:sp>
      <p:sp>
        <p:nvSpPr>
          <p:cNvPr id="390146" name="Rectangle 2"/>
          <p:cNvSpPr>
            <a:spLocks noGrp="1" noRot="1" noChangeAspect="1" noChangeArrowheads="1" noTextEdit="1"/>
          </p:cNvSpPr>
          <p:nvPr>
            <p:ph type="sldImg"/>
          </p:nvPr>
        </p:nvSpPr>
        <p:spPr>
          <a:ln/>
        </p:spPr>
      </p:sp>
      <p:sp>
        <p:nvSpPr>
          <p:cNvPr id="390147"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7273E8-78E4-4A17-A887-021615C570A2}" type="slidenum">
              <a:rPr lang="en-US"/>
              <a:pPr/>
              <a:t>83</a:t>
            </a:fld>
            <a:endParaRPr lang="en-US"/>
          </a:p>
        </p:txBody>
      </p:sp>
      <p:sp>
        <p:nvSpPr>
          <p:cNvPr id="571394" name="Rectangle 2"/>
          <p:cNvSpPr>
            <a:spLocks noGrp="1" noRot="1" noChangeAspect="1" noChangeArrowheads="1" noTextEdit="1"/>
          </p:cNvSpPr>
          <p:nvPr>
            <p:ph type="sldImg"/>
          </p:nvPr>
        </p:nvSpPr>
        <p:spPr>
          <a:xfrm>
            <a:off x="2970213" y="547688"/>
            <a:ext cx="3659187" cy="2744787"/>
          </a:xfrm>
          <a:ln/>
        </p:spPr>
      </p:sp>
      <p:sp>
        <p:nvSpPr>
          <p:cNvPr id="571395"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1FBD52-0E7E-4F71-B9EA-81E2CC04A54C}" type="slidenum">
              <a:rPr lang="en-US"/>
              <a:pPr/>
              <a:t>84</a:t>
            </a:fld>
            <a:endParaRPr lang="en-US"/>
          </a:p>
        </p:txBody>
      </p:sp>
      <p:sp>
        <p:nvSpPr>
          <p:cNvPr id="573442" name="Rectangle 2"/>
          <p:cNvSpPr>
            <a:spLocks noGrp="1" noRot="1" noChangeAspect="1" noChangeArrowheads="1" noTextEdit="1"/>
          </p:cNvSpPr>
          <p:nvPr>
            <p:ph type="sldImg"/>
          </p:nvPr>
        </p:nvSpPr>
        <p:spPr>
          <a:xfrm>
            <a:off x="2971800" y="547688"/>
            <a:ext cx="3659188" cy="2744787"/>
          </a:xfrm>
          <a:ln/>
        </p:spPr>
      </p:sp>
      <p:sp>
        <p:nvSpPr>
          <p:cNvPr id="573443" name="Rectangle 3"/>
          <p:cNvSpPr>
            <a:spLocks noGrp="1" noChangeArrowheads="1"/>
          </p:cNvSpPr>
          <p:nvPr>
            <p:ph type="body" idx="1"/>
          </p:nvPr>
        </p:nvSpPr>
        <p:spPr>
          <a:xfrm>
            <a:off x="1279525" y="3473450"/>
            <a:ext cx="7042150" cy="3294063"/>
          </a:xfrm>
          <a:ln/>
        </p:spPr>
        <p:txBody>
          <a:bodyPr lIns="91736" tIns="45869" rIns="91736" bIns="45869"/>
          <a:lstStyle/>
          <a:p>
            <a:pPr algn="l" rtl="0"/>
            <a:endParaRPr lang="en-C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5FAB14-CD76-41F9-839B-F864F7FB82B6}" type="slidenum">
              <a:rPr lang="en-US"/>
              <a:pPr/>
              <a:t>85</a:t>
            </a:fld>
            <a:endParaRPr lang="en-US"/>
          </a:p>
        </p:txBody>
      </p:sp>
      <p:sp>
        <p:nvSpPr>
          <p:cNvPr id="575490" name="Rectangle 2"/>
          <p:cNvSpPr>
            <a:spLocks noGrp="1" noRot="1" noChangeAspect="1" noChangeArrowheads="1" noTextEdit="1"/>
          </p:cNvSpPr>
          <p:nvPr>
            <p:ph type="sldImg"/>
          </p:nvPr>
        </p:nvSpPr>
        <p:spPr>
          <a:xfrm>
            <a:off x="2970213" y="547688"/>
            <a:ext cx="3659187" cy="2744787"/>
          </a:xfrm>
          <a:ln/>
        </p:spPr>
      </p:sp>
      <p:sp>
        <p:nvSpPr>
          <p:cNvPr id="575491" name="Rectangle 3"/>
          <p:cNvSpPr>
            <a:spLocks noGrp="1" noChangeArrowheads="1"/>
          </p:cNvSpPr>
          <p:nvPr>
            <p:ph type="body" idx="1"/>
          </p:nvPr>
        </p:nvSpPr>
        <p:spPr>
          <a:xfrm>
            <a:off x="1279525" y="3473450"/>
            <a:ext cx="7042150" cy="3294063"/>
          </a:xfrm>
        </p:spPr>
        <p:txBody>
          <a:bodyPr/>
          <a:lstStyle/>
          <a:p>
            <a:pPr algn="l" rtl="0"/>
            <a:endParaRPr lang="en-C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1A217C-00C9-4C9B-87E4-FE643243B044}" type="slidenum">
              <a:rPr lang="en-US"/>
              <a:pPr/>
              <a:t>91</a:t>
            </a:fld>
            <a:endParaRPr lang="en-US"/>
          </a:p>
        </p:txBody>
      </p:sp>
      <p:sp>
        <p:nvSpPr>
          <p:cNvPr id="352258" name="Rectangle 2"/>
          <p:cNvSpPr>
            <a:spLocks noGrp="1" noRot="1" noChangeAspect="1" noChangeArrowheads="1" noTextEdit="1"/>
          </p:cNvSpPr>
          <p:nvPr>
            <p:ph type="sldImg"/>
          </p:nvPr>
        </p:nvSpPr>
        <p:spPr>
          <a:ln/>
        </p:spPr>
      </p:sp>
      <p:sp>
        <p:nvSpPr>
          <p:cNvPr id="352259" name="Rectangle 3"/>
          <p:cNvSpPr>
            <a:spLocks noGrp="1" noChangeArrowheads="1"/>
          </p:cNvSpPr>
          <p:nvPr>
            <p:ph type="body" idx="1"/>
          </p:nvPr>
        </p:nvSpPr>
        <p:spPr/>
        <p:txBody>
          <a:bodyPr/>
          <a:lstStyle/>
          <a:p>
            <a:pPr algn="l" rtl="0"/>
            <a:endParaRPr lang="es-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C3AE6B-321B-4FD5-B70E-012C6E690A24}" type="slidenum">
              <a:rPr lang="en-US"/>
              <a:pPr/>
              <a:t>92</a:t>
            </a:fld>
            <a:endParaRPr lang="en-US"/>
          </a:p>
        </p:txBody>
      </p:sp>
      <p:sp>
        <p:nvSpPr>
          <p:cNvPr id="436226" name="Rectangle 2"/>
          <p:cNvSpPr>
            <a:spLocks noGrp="1" noRot="1" noChangeAspect="1" noChangeArrowheads="1" noTextEdit="1"/>
          </p:cNvSpPr>
          <p:nvPr>
            <p:ph type="sldImg"/>
          </p:nvPr>
        </p:nvSpPr>
        <p:spPr>
          <a:xfrm>
            <a:off x="2965450" y="530225"/>
            <a:ext cx="3676650" cy="2757488"/>
          </a:xfrm>
          <a:ln w="12700" cap="flat">
            <a:solidFill>
              <a:schemeClr val="tx1"/>
            </a:solidFill>
          </a:ln>
        </p:spPr>
      </p:sp>
      <p:sp>
        <p:nvSpPr>
          <p:cNvPr id="436227" name="Rectangle 3"/>
          <p:cNvSpPr>
            <a:spLocks noGrp="1" noChangeArrowheads="1"/>
          </p:cNvSpPr>
          <p:nvPr>
            <p:ph type="body" idx="1"/>
          </p:nvPr>
        </p:nvSpPr>
        <p:spPr>
          <a:xfrm>
            <a:off x="1322388" y="3476625"/>
            <a:ext cx="6956425" cy="3317875"/>
          </a:xfrm>
          <a:ln/>
        </p:spPr>
        <p:txBody>
          <a:bodyPr lIns="96136" tIns="47225" rIns="96136" bIns="47225"/>
          <a:lstStyle/>
          <a:p>
            <a:pPr algn="l" defTabSz="890588" rtl="0"/>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374786" name="Picture 2" descr="GE_lockup_7455RGB_IaW"/>
          <p:cNvPicPr>
            <a:picLocks noChangeAspect="1" noChangeArrowheads="1"/>
          </p:cNvPicPr>
          <p:nvPr/>
        </p:nvPicPr>
        <p:blipFill>
          <a:blip r:embed="rId2"/>
          <a:srcRect/>
          <a:stretch>
            <a:fillRect/>
          </a:stretch>
        </p:blipFill>
        <p:spPr bwMode="auto">
          <a:xfrm>
            <a:off x="282575" y="5878513"/>
            <a:ext cx="2743200" cy="955675"/>
          </a:xfrm>
          <a:prstGeom prst="rect">
            <a:avLst/>
          </a:prstGeom>
          <a:noFill/>
        </p:spPr>
      </p:pic>
      <p:sp>
        <p:nvSpPr>
          <p:cNvPr id="374787" name="Rectangle 3"/>
          <p:cNvSpPr>
            <a:spLocks noGrp="1" noChangeArrowheads="1"/>
          </p:cNvSpPr>
          <p:nvPr>
            <p:ph type="ctrTitle" sz="quarter"/>
          </p:nvPr>
        </p:nvSpPr>
        <p:spPr>
          <a:xfrm>
            <a:off x="381000" y="1752600"/>
            <a:ext cx="8401050" cy="1395413"/>
          </a:xfrm>
        </p:spPr>
        <p:txBody>
          <a:bodyPr/>
          <a:lstStyle>
            <a:lvl1pPr algn="ctr">
              <a:defRPr sz="4600"/>
            </a:lvl1pPr>
          </a:lstStyle>
          <a:p>
            <a:r>
              <a:rPr lang="en-US"/>
              <a:t>Click to edit Master title style</a:t>
            </a:r>
          </a:p>
        </p:txBody>
      </p:sp>
      <p:sp>
        <p:nvSpPr>
          <p:cNvPr id="374788" name="Rectangle 4"/>
          <p:cNvSpPr>
            <a:spLocks noGrp="1" noChangeArrowheads="1"/>
          </p:cNvSpPr>
          <p:nvPr>
            <p:ph type="subTitle" sz="quarter" idx="1"/>
          </p:nvPr>
        </p:nvSpPr>
        <p:spPr>
          <a:xfrm>
            <a:off x="381000" y="3429000"/>
            <a:ext cx="8396288" cy="1752600"/>
          </a:xfrm>
        </p:spPr>
        <p:txBody>
          <a:bodyPr/>
          <a:lstStyle>
            <a:lvl1pPr algn="ctr">
              <a:spcBef>
                <a:spcPct val="0"/>
              </a:spcBef>
              <a:defRPr sz="3600"/>
            </a:lvl1pPr>
          </a:lstStyle>
          <a:p>
            <a:r>
              <a:rPr lang="en-US"/>
              <a:t>Click to edit Master subtitle style</a:t>
            </a:r>
          </a:p>
        </p:txBody>
      </p:sp>
      <p:sp>
        <p:nvSpPr>
          <p:cNvPr id="374789" name="Text Box 5"/>
          <p:cNvSpPr txBox="1">
            <a:spLocks noChangeArrowheads="1"/>
          </p:cNvSpPr>
          <p:nvPr/>
        </p:nvSpPr>
        <p:spPr bwMode="auto">
          <a:xfrm>
            <a:off x="4724400" y="6172200"/>
            <a:ext cx="4038600" cy="685800"/>
          </a:xfrm>
          <a:prstGeom prst="rect">
            <a:avLst/>
          </a:prstGeom>
          <a:noFill/>
          <a:ln w="9525">
            <a:noFill/>
            <a:miter lim="800000"/>
            <a:headEnd/>
            <a:tailEnd/>
          </a:ln>
          <a:effectLst/>
        </p:spPr>
        <p:txBody>
          <a:bodyPr lIns="0" tIns="0" rIns="0" bIns="0"/>
          <a:lstStyle/>
          <a:p>
            <a:pPr algn="r">
              <a:lnSpc>
                <a:spcPts val="1100"/>
              </a:lnSpc>
            </a:pPr>
            <a:fld id="{9EBF5771-95E4-479F-A3F4-462796EC6A3D}" type="slidenum">
              <a:rPr lang="en-US" sz="900"/>
              <a:pPr algn="r">
                <a:lnSpc>
                  <a:spcPts val="1100"/>
                </a:lnSpc>
              </a:pPr>
              <a:t>‹Nº›</a:t>
            </a:fld>
            <a:endParaRPr lang="en-US" sz="900"/>
          </a:p>
          <a:p>
            <a:pPr algn="r">
              <a:lnSpc>
                <a:spcPts val="1100"/>
              </a:lnSpc>
            </a:pPr>
            <a:r>
              <a:rPr lang="en-US" sz="900"/>
              <a:t>GE Consumer &amp; Industrial</a:t>
            </a:r>
          </a:p>
          <a:p>
            <a:pPr algn="r">
              <a:lnSpc>
                <a:spcPts val="1100"/>
              </a:lnSpc>
            </a:pPr>
            <a:r>
              <a:rPr lang="en-US" sz="900" b="1" i="1">
                <a:latin typeface="GEsansCon57" pitchFamily="2" charset="0"/>
              </a:rPr>
              <a:t>Multilin</a:t>
            </a:r>
          </a:p>
          <a:p>
            <a:pPr algn="r">
              <a:lnSpc>
                <a:spcPts val="1100"/>
              </a:lnSpc>
            </a:pPr>
            <a:fld id="{F0556434-F7A2-49AF-9EB6-FE67ED4F8CB4}" type="datetime5">
              <a:rPr lang="en-US" sz="900" b="1" i="1">
                <a:latin typeface="GEsansCon57" pitchFamily="2" charset="0"/>
              </a:rPr>
              <a:pPr algn="r">
                <a:lnSpc>
                  <a:spcPts val="1100"/>
                </a:lnSpc>
              </a:pPr>
              <a:t>1-Mar-24</a:t>
            </a:fld>
            <a:endParaRPr lang="en-US" sz="900" b="1" i="1">
              <a:latin typeface="GEsansCon57" pitchFamily="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342900" y="1447800"/>
            <a:ext cx="4152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447800"/>
            <a:ext cx="415448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97663" y="357188"/>
            <a:ext cx="2117725" cy="5205412"/>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342900" y="357188"/>
            <a:ext cx="6202363" cy="520541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reserve="1">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355600" y="357188"/>
            <a:ext cx="8459788" cy="862012"/>
          </a:xfrm>
        </p:spPr>
        <p:txBody>
          <a:bodyPr/>
          <a:lstStyle/>
          <a:p>
            <a:r>
              <a:rPr lang="es-ES" smtClean="0"/>
              <a:t>Haga clic para modificar el estilo de título del patrón</a:t>
            </a:r>
            <a:endParaRPr lang="es-AR"/>
          </a:p>
        </p:txBody>
      </p:sp>
      <p:sp>
        <p:nvSpPr>
          <p:cNvPr id="3" name="2 Marcador de imágenes prediseñadas"/>
          <p:cNvSpPr>
            <a:spLocks noGrp="1"/>
          </p:cNvSpPr>
          <p:nvPr>
            <p:ph type="clipArt" sz="half" idx="1"/>
          </p:nvPr>
        </p:nvSpPr>
        <p:spPr>
          <a:xfrm>
            <a:off x="342900" y="1447800"/>
            <a:ext cx="4152900" cy="4114800"/>
          </a:xfrm>
        </p:spPr>
        <p:txBody>
          <a:bodyPr/>
          <a:lstStyle/>
          <a:p>
            <a:endParaRPr lang="es-AR"/>
          </a:p>
        </p:txBody>
      </p:sp>
      <p:sp>
        <p:nvSpPr>
          <p:cNvPr id="4" name="3 Marcador de texto"/>
          <p:cNvSpPr>
            <a:spLocks noGrp="1"/>
          </p:cNvSpPr>
          <p:nvPr>
            <p:ph type="body" sz="half" idx="2"/>
          </p:nvPr>
        </p:nvSpPr>
        <p:spPr>
          <a:xfrm>
            <a:off x="4648200" y="1447800"/>
            <a:ext cx="4154488"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355600" y="357188"/>
            <a:ext cx="8459788" cy="862012"/>
          </a:xfrm>
        </p:spPr>
        <p:txBody>
          <a:bodyPr/>
          <a:lstStyle/>
          <a:p>
            <a:r>
              <a:rPr lang="es-ES" smtClean="0"/>
              <a:t>Haga clic para modificar el estilo de título del patrón</a:t>
            </a:r>
            <a:endParaRPr lang="es-AR"/>
          </a:p>
        </p:txBody>
      </p:sp>
      <p:sp>
        <p:nvSpPr>
          <p:cNvPr id="3" name="2 Marcador de tabla"/>
          <p:cNvSpPr>
            <a:spLocks noGrp="1"/>
          </p:cNvSpPr>
          <p:nvPr>
            <p:ph type="tbl" idx="1"/>
          </p:nvPr>
        </p:nvSpPr>
        <p:spPr>
          <a:xfrm>
            <a:off x="342900" y="1447800"/>
            <a:ext cx="8459788" cy="4114800"/>
          </a:xfrm>
        </p:spPr>
        <p:txBody>
          <a:bodyPr/>
          <a:lstStyle/>
          <a:p>
            <a:endParaRPr lang="es-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342900" y="357188"/>
            <a:ext cx="8472488" cy="52054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3762" name="Picture 2" descr="GE_lockup_7455RGB_IaW"/>
          <p:cNvPicPr>
            <a:picLocks noChangeAspect="1" noChangeArrowheads="1"/>
          </p:cNvPicPr>
          <p:nvPr/>
        </p:nvPicPr>
        <p:blipFill>
          <a:blip r:embed="rId16"/>
          <a:srcRect/>
          <a:stretch>
            <a:fillRect/>
          </a:stretch>
        </p:blipFill>
        <p:spPr bwMode="auto">
          <a:xfrm>
            <a:off x="304800" y="6248400"/>
            <a:ext cx="1600200" cy="555625"/>
          </a:xfrm>
          <a:prstGeom prst="rect">
            <a:avLst/>
          </a:prstGeom>
          <a:noFill/>
        </p:spPr>
      </p:pic>
      <p:sp>
        <p:nvSpPr>
          <p:cNvPr id="373763" name="Rectangle 3"/>
          <p:cNvSpPr>
            <a:spLocks noGrp="1" noChangeArrowheads="1"/>
          </p:cNvSpPr>
          <p:nvPr>
            <p:ph type="title"/>
          </p:nvPr>
        </p:nvSpPr>
        <p:spPr bwMode="auto">
          <a:xfrm>
            <a:off x="355600" y="357188"/>
            <a:ext cx="8459788" cy="8620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p:txBody>
      </p:sp>
      <p:sp>
        <p:nvSpPr>
          <p:cNvPr id="373764" name="Rectangle 4"/>
          <p:cNvSpPr>
            <a:spLocks noGrp="1" noChangeArrowheads="1"/>
          </p:cNvSpPr>
          <p:nvPr>
            <p:ph type="body" idx="1"/>
          </p:nvPr>
        </p:nvSpPr>
        <p:spPr bwMode="auto">
          <a:xfrm>
            <a:off x="342900" y="1447800"/>
            <a:ext cx="8459788" cy="411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73765" name="Text Box 5"/>
          <p:cNvSpPr txBox="1">
            <a:spLocks noChangeArrowheads="1"/>
          </p:cNvSpPr>
          <p:nvPr/>
        </p:nvSpPr>
        <p:spPr bwMode="auto">
          <a:xfrm>
            <a:off x="4724400" y="6172200"/>
            <a:ext cx="4038600" cy="685800"/>
          </a:xfrm>
          <a:prstGeom prst="rect">
            <a:avLst/>
          </a:prstGeom>
          <a:noFill/>
          <a:ln w="9525">
            <a:noFill/>
            <a:miter lim="800000"/>
            <a:headEnd/>
            <a:tailEnd/>
          </a:ln>
          <a:effectLst/>
        </p:spPr>
        <p:txBody>
          <a:bodyPr lIns="0" tIns="0" rIns="0" bIns="0"/>
          <a:lstStyle/>
          <a:p>
            <a:pPr algn="r">
              <a:lnSpc>
                <a:spcPts val="1100"/>
              </a:lnSpc>
            </a:pPr>
            <a:fld id="{8EEE62D4-E258-48AE-85DF-A59616E38904}" type="slidenum">
              <a:rPr lang="en-US" sz="900"/>
              <a:pPr algn="r">
                <a:lnSpc>
                  <a:spcPts val="1100"/>
                </a:lnSpc>
              </a:pPr>
              <a:t>‹Nº›</a:t>
            </a:fld>
            <a:endParaRPr lang="en-US" sz="900"/>
          </a:p>
          <a:p>
            <a:pPr algn="r">
              <a:lnSpc>
                <a:spcPts val="1100"/>
              </a:lnSpc>
            </a:pPr>
            <a:r>
              <a:rPr lang="en-US" sz="900"/>
              <a:t>GE Consumer &amp; Industrial</a:t>
            </a:r>
          </a:p>
          <a:p>
            <a:pPr algn="r">
              <a:lnSpc>
                <a:spcPts val="1100"/>
              </a:lnSpc>
            </a:pPr>
            <a:r>
              <a:rPr lang="en-US" sz="900" b="1" i="1">
                <a:latin typeface="GEsansCon57" pitchFamily="2" charset="0"/>
              </a:rPr>
              <a:t>Multilin</a:t>
            </a:r>
          </a:p>
          <a:p>
            <a:pPr algn="r">
              <a:lnSpc>
                <a:spcPts val="1100"/>
              </a:lnSpc>
            </a:pPr>
            <a:fld id="{E04CEA98-6C75-45E9-8F21-5A472E5053FE}" type="datetime5">
              <a:rPr lang="en-US" sz="900" b="1" i="1">
                <a:latin typeface="GEsansCon57" pitchFamily="2" charset="0"/>
              </a:rPr>
              <a:pPr algn="r">
                <a:lnSpc>
                  <a:spcPts val="1100"/>
                </a:lnSpc>
              </a:pPr>
              <a:t>1-Mar-24</a:t>
            </a:fld>
            <a:endParaRPr lang="en-US" sz="900" b="1" i="1">
              <a:latin typeface="GEsansCon57" pitchFamily="2"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Lst>
  <p:txStyles>
    <p:titleStyle>
      <a:lvl1pPr algn="l" rtl="0" fontAlgn="base">
        <a:lnSpc>
          <a:spcPct val="95000"/>
        </a:lnSpc>
        <a:spcBef>
          <a:spcPct val="0"/>
        </a:spcBef>
        <a:spcAft>
          <a:spcPct val="0"/>
        </a:spcAft>
        <a:defRPr sz="3600" b="1">
          <a:solidFill>
            <a:srgbClr val="003399"/>
          </a:solidFill>
          <a:latin typeface="+mj-lt"/>
          <a:ea typeface="+mj-ea"/>
          <a:cs typeface="+mj-cs"/>
        </a:defRPr>
      </a:lvl1pPr>
      <a:lvl2pPr algn="l" rtl="0" fontAlgn="base">
        <a:lnSpc>
          <a:spcPct val="95000"/>
        </a:lnSpc>
        <a:spcBef>
          <a:spcPct val="0"/>
        </a:spcBef>
        <a:spcAft>
          <a:spcPct val="0"/>
        </a:spcAft>
        <a:defRPr sz="3600" b="1">
          <a:solidFill>
            <a:srgbClr val="003399"/>
          </a:solidFill>
          <a:latin typeface="GE Inspira" pitchFamily="34" charset="0"/>
        </a:defRPr>
      </a:lvl2pPr>
      <a:lvl3pPr algn="l" rtl="0" fontAlgn="base">
        <a:lnSpc>
          <a:spcPct val="95000"/>
        </a:lnSpc>
        <a:spcBef>
          <a:spcPct val="0"/>
        </a:spcBef>
        <a:spcAft>
          <a:spcPct val="0"/>
        </a:spcAft>
        <a:defRPr sz="3600" b="1">
          <a:solidFill>
            <a:srgbClr val="003399"/>
          </a:solidFill>
          <a:latin typeface="GE Inspira" pitchFamily="34" charset="0"/>
        </a:defRPr>
      </a:lvl3pPr>
      <a:lvl4pPr algn="l" rtl="0" fontAlgn="base">
        <a:lnSpc>
          <a:spcPct val="95000"/>
        </a:lnSpc>
        <a:spcBef>
          <a:spcPct val="0"/>
        </a:spcBef>
        <a:spcAft>
          <a:spcPct val="0"/>
        </a:spcAft>
        <a:defRPr sz="3600" b="1">
          <a:solidFill>
            <a:srgbClr val="003399"/>
          </a:solidFill>
          <a:latin typeface="GE Inspira" pitchFamily="34" charset="0"/>
        </a:defRPr>
      </a:lvl4pPr>
      <a:lvl5pPr algn="l" rtl="0" fontAlgn="base">
        <a:lnSpc>
          <a:spcPct val="95000"/>
        </a:lnSpc>
        <a:spcBef>
          <a:spcPct val="0"/>
        </a:spcBef>
        <a:spcAft>
          <a:spcPct val="0"/>
        </a:spcAft>
        <a:defRPr sz="3600" b="1">
          <a:solidFill>
            <a:srgbClr val="003399"/>
          </a:solidFill>
          <a:latin typeface="GE Inspira" pitchFamily="34" charset="0"/>
        </a:defRPr>
      </a:lvl5pPr>
      <a:lvl6pPr marL="457200" algn="l" rtl="0" fontAlgn="base">
        <a:lnSpc>
          <a:spcPct val="95000"/>
        </a:lnSpc>
        <a:spcBef>
          <a:spcPct val="0"/>
        </a:spcBef>
        <a:spcAft>
          <a:spcPct val="0"/>
        </a:spcAft>
        <a:defRPr sz="3600" b="1">
          <a:solidFill>
            <a:srgbClr val="003399"/>
          </a:solidFill>
          <a:latin typeface="GE Inspira" pitchFamily="34" charset="0"/>
        </a:defRPr>
      </a:lvl6pPr>
      <a:lvl7pPr marL="914400" algn="l" rtl="0" fontAlgn="base">
        <a:lnSpc>
          <a:spcPct val="95000"/>
        </a:lnSpc>
        <a:spcBef>
          <a:spcPct val="0"/>
        </a:spcBef>
        <a:spcAft>
          <a:spcPct val="0"/>
        </a:spcAft>
        <a:defRPr sz="3600" b="1">
          <a:solidFill>
            <a:srgbClr val="003399"/>
          </a:solidFill>
          <a:latin typeface="GE Inspira" pitchFamily="34" charset="0"/>
        </a:defRPr>
      </a:lvl7pPr>
      <a:lvl8pPr marL="1371600" algn="l" rtl="0" fontAlgn="base">
        <a:lnSpc>
          <a:spcPct val="95000"/>
        </a:lnSpc>
        <a:spcBef>
          <a:spcPct val="0"/>
        </a:spcBef>
        <a:spcAft>
          <a:spcPct val="0"/>
        </a:spcAft>
        <a:defRPr sz="3600" b="1">
          <a:solidFill>
            <a:srgbClr val="003399"/>
          </a:solidFill>
          <a:latin typeface="GE Inspira" pitchFamily="34" charset="0"/>
        </a:defRPr>
      </a:lvl8pPr>
      <a:lvl9pPr marL="1828800" algn="l" rtl="0" fontAlgn="base">
        <a:lnSpc>
          <a:spcPct val="95000"/>
        </a:lnSpc>
        <a:spcBef>
          <a:spcPct val="0"/>
        </a:spcBef>
        <a:spcAft>
          <a:spcPct val="0"/>
        </a:spcAft>
        <a:defRPr sz="3600" b="1">
          <a:solidFill>
            <a:srgbClr val="003399"/>
          </a:solidFill>
          <a:latin typeface="GE Inspira" pitchFamily="34" charset="0"/>
        </a:defRPr>
      </a:lvl9pPr>
    </p:titleStyle>
    <p:bodyStyle>
      <a:lvl1pPr algn="l" rtl="0" fontAlgn="base">
        <a:spcBef>
          <a:spcPct val="20000"/>
        </a:spcBef>
        <a:spcAft>
          <a:spcPct val="0"/>
        </a:spcAft>
        <a:buClr>
          <a:srgbClr val="004880"/>
        </a:buClr>
        <a:defRPr sz="2800" b="1">
          <a:solidFill>
            <a:srgbClr val="667BC6"/>
          </a:solidFill>
          <a:latin typeface="+mn-lt"/>
          <a:ea typeface="+mn-ea"/>
          <a:cs typeface="+mn-cs"/>
        </a:defRPr>
      </a:lvl1pPr>
      <a:lvl2pPr marL="403225" indent="-288925" algn="l" rtl="0" fontAlgn="base">
        <a:spcBef>
          <a:spcPct val="20000"/>
        </a:spcBef>
        <a:spcAft>
          <a:spcPct val="0"/>
        </a:spcAft>
        <a:buClr>
          <a:srgbClr val="000066"/>
        </a:buClr>
        <a:buChar char="•"/>
        <a:defRPr sz="2400">
          <a:solidFill>
            <a:srgbClr val="003399"/>
          </a:solidFill>
          <a:latin typeface="+mn-lt"/>
        </a:defRPr>
      </a:lvl2pPr>
      <a:lvl3pPr marL="857250" indent="-277813" algn="l" rtl="0" fontAlgn="base">
        <a:spcBef>
          <a:spcPct val="20000"/>
        </a:spcBef>
        <a:spcAft>
          <a:spcPct val="0"/>
        </a:spcAft>
        <a:buClr>
          <a:srgbClr val="004880"/>
        </a:buClr>
        <a:buSzPct val="85000"/>
        <a:buChar char="o"/>
        <a:defRPr sz="2400">
          <a:solidFill>
            <a:schemeClr val="folHlink"/>
          </a:solidFill>
          <a:latin typeface="+mn-lt"/>
        </a:defRPr>
      </a:lvl3pPr>
      <a:lvl4pPr marL="1255713" indent="-284163" algn="l" rtl="0" fontAlgn="base">
        <a:spcBef>
          <a:spcPct val="20000"/>
        </a:spcBef>
        <a:spcAft>
          <a:spcPct val="0"/>
        </a:spcAft>
        <a:buClr>
          <a:srgbClr val="004880"/>
        </a:buClr>
        <a:buFont typeface="Times" pitchFamily="18" charset="0"/>
        <a:buChar char="•"/>
        <a:defRPr sz="2000">
          <a:solidFill>
            <a:srgbClr val="4157AD"/>
          </a:solidFill>
          <a:latin typeface="+mn-lt"/>
        </a:defRPr>
      </a:lvl4pPr>
      <a:lvl5pPr marL="1658938" indent="-288925" algn="l" rtl="0" fontAlgn="base">
        <a:spcBef>
          <a:spcPct val="20000"/>
        </a:spcBef>
        <a:spcAft>
          <a:spcPct val="0"/>
        </a:spcAft>
        <a:buClr>
          <a:srgbClr val="004880"/>
        </a:buClr>
        <a:buChar char="»"/>
        <a:defRPr sz="3200">
          <a:solidFill>
            <a:srgbClr val="4157AD"/>
          </a:solidFill>
          <a:latin typeface="+mn-lt"/>
        </a:defRPr>
      </a:lvl5pPr>
      <a:lvl6pPr marL="2116138" indent="-288925" algn="l" rtl="0" fontAlgn="base">
        <a:spcBef>
          <a:spcPct val="20000"/>
        </a:spcBef>
        <a:spcAft>
          <a:spcPct val="0"/>
        </a:spcAft>
        <a:buClr>
          <a:srgbClr val="004880"/>
        </a:buClr>
        <a:buChar char="»"/>
        <a:defRPr sz="3200">
          <a:solidFill>
            <a:srgbClr val="4157AD"/>
          </a:solidFill>
          <a:latin typeface="+mn-lt"/>
        </a:defRPr>
      </a:lvl6pPr>
      <a:lvl7pPr marL="2573338" indent="-288925" algn="l" rtl="0" fontAlgn="base">
        <a:spcBef>
          <a:spcPct val="20000"/>
        </a:spcBef>
        <a:spcAft>
          <a:spcPct val="0"/>
        </a:spcAft>
        <a:buClr>
          <a:srgbClr val="004880"/>
        </a:buClr>
        <a:buChar char="»"/>
        <a:defRPr sz="3200">
          <a:solidFill>
            <a:srgbClr val="4157AD"/>
          </a:solidFill>
          <a:latin typeface="+mn-lt"/>
        </a:defRPr>
      </a:lvl7pPr>
      <a:lvl8pPr marL="3030538" indent="-288925" algn="l" rtl="0" fontAlgn="base">
        <a:spcBef>
          <a:spcPct val="20000"/>
        </a:spcBef>
        <a:spcAft>
          <a:spcPct val="0"/>
        </a:spcAft>
        <a:buClr>
          <a:srgbClr val="004880"/>
        </a:buClr>
        <a:buChar char="»"/>
        <a:defRPr sz="3200">
          <a:solidFill>
            <a:srgbClr val="4157AD"/>
          </a:solidFill>
          <a:latin typeface="+mn-lt"/>
        </a:defRPr>
      </a:lvl8pPr>
      <a:lvl9pPr marL="3487738" indent="-288925" algn="l" rtl="0" fontAlgn="base">
        <a:spcBef>
          <a:spcPct val="20000"/>
        </a:spcBef>
        <a:spcAft>
          <a:spcPct val="0"/>
        </a:spcAft>
        <a:buClr>
          <a:srgbClr val="004880"/>
        </a:buClr>
        <a:buChar char="»"/>
        <a:defRPr sz="3200">
          <a:solidFill>
            <a:srgbClr val="4157AD"/>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12.vml"/><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vmlDrawing" Target="../drawings/vmlDrawing15.vml"/><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9.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20.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21.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image" Target="../media/image51.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6.v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7.v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8.v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9.v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0.v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image" Target="../media/image71.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33.v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34.v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35.v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36.v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0.v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1.v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42.vml"/><Relationship Id="rId4" Type="http://schemas.openxmlformats.org/officeDocument/2006/relationships/image" Target="../media/image89.pn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4.xml"/><Relationship Id="rId1" Type="http://schemas.openxmlformats.org/officeDocument/2006/relationships/vmlDrawing" Target="../drawings/vmlDrawing43.vml"/><Relationship Id="rId5" Type="http://schemas.openxmlformats.org/officeDocument/2006/relationships/image" Target="../media/image91.jpeg"/><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8275" name="Rectangle 3"/>
          <p:cNvSpPr>
            <a:spLocks noGrp="1" noChangeArrowheads="1"/>
          </p:cNvSpPr>
          <p:nvPr>
            <p:ph type="ctrTitle"/>
          </p:nvPr>
        </p:nvSpPr>
        <p:spPr>
          <a:xfrm>
            <a:off x="1000100" y="2428868"/>
            <a:ext cx="7143800" cy="1800228"/>
          </a:xfrm>
        </p:spPr>
        <p:txBody>
          <a:bodyPr/>
          <a:lstStyle/>
          <a:p>
            <a:pPr rtl="0"/>
            <a:r>
              <a:rPr lang="en-US" sz="5600" dirty="0" err="1">
                <a:solidFill>
                  <a:srgbClr val="FF0000"/>
                </a:solidFill>
                <a:effectLst>
                  <a:outerShdw blurRad="38100" dist="38100" dir="2700000" algn="tl">
                    <a:srgbClr val="C0C0C0"/>
                  </a:outerShdw>
                </a:effectLst>
              </a:rPr>
              <a:t>Fundamentos</a:t>
            </a:r>
            <a:r>
              <a:rPr lang="en-US" sz="5600" dirty="0">
                <a:solidFill>
                  <a:srgbClr val="FF0000"/>
                </a:solidFill>
                <a:effectLst>
                  <a:outerShdw blurRad="38100" dist="38100" dir="2700000" algn="tl">
                    <a:srgbClr val="C0C0C0"/>
                  </a:outerShdw>
                </a:effectLst>
              </a:rPr>
              <a:t> de</a:t>
            </a:r>
            <a:br>
              <a:rPr lang="en-US" sz="5600" dirty="0">
                <a:solidFill>
                  <a:srgbClr val="FF0000"/>
                </a:solidFill>
                <a:effectLst>
                  <a:outerShdw blurRad="38100" dist="38100" dir="2700000" algn="tl">
                    <a:srgbClr val="C0C0C0"/>
                  </a:outerShdw>
                </a:effectLst>
              </a:rPr>
            </a:br>
            <a:r>
              <a:rPr lang="en-US" sz="5600" dirty="0" err="1">
                <a:solidFill>
                  <a:srgbClr val="FF0000"/>
                </a:solidFill>
                <a:effectLst>
                  <a:outerShdw blurRad="38100" dist="38100" dir="2700000" algn="tl">
                    <a:srgbClr val="C0C0C0"/>
                  </a:outerShdw>
                </a:effectLst>
              </a:rPr>
              <a:t>Protección</a:t>
            </a:r>
            <a:r>
              <a:rPr lang="en-US" sz="5600" dirty="0">
                <a:solidFill>
                  <a:srgbClr val="FF0000"/>
                </a:solidFill>
                <a:effectLst>
                  <a:outerShdw blurRad="38100" dist="38100" dir="2700000" algn="tl">
                    <a:srgbClr val="C0C0C0"/>
                  </a:outerShdw>
                </a:effectLst>
              </a:rPr>
              <a:t> de </a:t>
            </a:r>
            <a:r>
              <a:rPr lang="en-US" sz="5600" dirty="0" smtClean="0">
                <a:solidFill>
                  <a:srgbClr val="FF0000"/>
                </a:solidFill>
                <a:effectLst>
                  <a:outerShdw blurRad="38100" dist="38100" dir="2700000" algn="tl">
                    <a:srgbClr val="C0C0C0"/>
                  </a:outerShdw>
                </a:effectLst>
              </a:rPr>
              <a:t>Barras</a:t>
            </a:r>
            <a:endParaRPr lang="en-US" sz="5600" dirty="0">
              <a:solidFill>
                <a:srgbClr val="FF0000"/>
              </a:solidFill>
              <a:effectLst>
                <a:outerShdw blurRad="38100" dist="38100" dir="2700000" algn="tl">
                  <a:srgbClr val="C0C0C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9557" name="Rectangle 5"/>
          <p:cNvSpPr>
            <a:spLocks noGrp="1" noChangeArrowheads="1"/>
          </p:cNvSpPr>
          <p:nvPr>
            <p:ph type="title"/>
          </p:nvPr>
        </p:nvSpPr>
        <p:spPr/>
        <p:txBody>
          <a:bodyPr/>
          <a:lstStyle/>
          <a:p>
            <a:pPr algn="l" rtl="0"/>
            <a:r>
              <a:rPr lang="en-US">
                <a:solidFill>
                  <a:schemeClr val="tx1"/>
                </a:solidFill>
              </a:rPr>
              <a:t>Describir</a:t>
            </a:r>
            <a:br>
              <a:rPr lang="en-US">
                <a:solidFill>
                  <a:schemeClr val="tx1"/>
                </a:solidFill>
              </a:rPr>
            </a:br>
            <a:endParaRPr lang="en-US">
              <a:solidFill>
                <a:schemeClr val="tx1"/>
              </a:solidFill>
            </a:endParaRPr>
          </a:p>
        </p:txBody>
      </p:sp>
      <p:pic>
        <p:nvPicPr>
          <p:cNvPr id="279559" name="Picture 7" descr="D:\Documents and Settings\220013126\My Documents\My Pictures\BUS2.jpg"/>
          <p:cNvPicPr>
            <a:picLocks noChangeAspect="1" noChangeArrowheads="1"/>
          </p:cNvPicPr>
          <p:nvPr/>
        </p:nvPicPr>
        <p:blipFill>
          <a:blip r:embed="rId3"/>
          <a:srcRect/>
          <a:stretch>
            <a:fillRect/>
          </a:stretch>
        </p:blipFill>
        <p:spPr bwMode="auto">
          <a:xfrm>
            <a:off x="5359400" y="0"/>
            <a:ext cx="3784600" cy="2514600"/>
          </a:xfrm>
          <a:prstGeom prst="rect">
            <a:avLst/>
          </a:prstGeom>
          <a:noFill/>
        </p:spPr>
      </p:pic>
      <p:sp>
        <p:nvSpPr>
          <p:cNvPr id="279556" name="Text Box 4"/>
          <p:cNvSpPr txBox="1">
            <a:spLocks noChangeArrowheads="1"/>
          </p:cNvSpPr>
          <p:nvPr/>
        </p:nvSpPr>
        <p:spPr bwMode="auto">
          <a:xfrm>
            <a:off x="457200" y="1447800"/>
            <a:ext cx="8255000" cy="3508375"/>
          </a:xfrm>
          <a:prstGeom prst="rect">
            <a:avLst/>
          </a:prstGeom>
          <a:noFill/>
          <a:ln w="9525">
            <a:noFill/>
            <a:miter lim="800000"/>
            <a:headEnd/>
            <a:tailEnd/>
          </a:ln>
          <a:effectLst/>
        </p:spPr>
        <p:txBody>
          <a:bodyPr>
            <a:spAutoFit/>
          </a:bodyPr>
          <a:lstStyle/>
          <a:p>
            <a:pPr algn="l" rtl="0">
              <a:buFontTx/>
              <a:buChar char="•"/>
            </a:pPr>
            <a:r>
              <a:rPr lang="en-US" sz="2400" b="1" dirty="0"/>
              <a:t> </a:t>
            </a:r>
            <a:r>
              <a:rPr lang="en-US" sz="2800" b="1" dirty="0" err="1"/>
              <a:t>Arreglos</a:t>
            </a:r>
            <a:r>
              <a:rPr lang="en-US" sz="2800" b="1" dirty="0"/>
              <a:t> de </a:t>
            </a:r>
            <a:r>
              <a:rPr lang="en-US" sz="2800" b="1" dirty="0" err="1" smtClean="0"/>
              <a:t>barra</a:t>
            </a:r>
            <a:endParaRPr lang="en-US" sz="2800" b="1" dirty="0"/>
          </a:p>
          <a:p>
            <a:pPr algn="l" rtl="0">
              <a:buFontTx/>
              <a:buChar char="•"/>
            </a:pPr>
            <a:r>
              <a:rPr lang="en-US" sz="2800" b="1" dirty="0" err="1"/>
              <a:t>Componentes</a:t>
            </a:r>
            <a:r>
              <a:rPr lang="en-US" sz="2800" b="1" dirty="0"/>
              <a:t> de </a:t>
            </a:r>
            <a:r>
              <a:rPr lang="en-US" sz="2800" b="1" dirty="0" err="1" smtClean="0"/>
              <a:t>barra</a:t>
            </a:r>
            <a:endParaRPr lang="en-US" sz="2800" b="1" dirty="0"/>
          </a:p>
          <a:p>
            <a:pPr algn="l" rtl="0">
              <a:buFontTx/>
              <a:buChar char="•"/>
            </a:pPr>
            <a:r>
              <a:rPr lang="en-US" sz="2800" b="1" dirty="0" err="1"/>
              <a:t>Técnicas</a:t>
            </a:r>
            <a:r>
              <a:rPr lang="en-US" sz="2800" b="1" dirty="0"/>
              <a:t> de </a:t>
            </a:r>
            <a:r>
              <a:rPr lang="en-US" sz="2800" b="1" dirty="0" err="1"/>
              <a:t>protección</a:t>
            </a:r>
            <a:r>
              <a:rPr lang="en-US" sz="2800" b="1" dirty="0"/>
              <a:t> de </a:t>
            </a:r>
            <a:r>
              <a:rPr lang="en-US" sz="2800" b="1" dirty="0" smtClean="0"/>
              <a:t>barras.</a:t>
            </a:r>
            <a:endParaRPr lang="en-US" sz="2800" b="1" dirty="0"/>
          </a:p>
          <a:p>
            <a:pPr algn="l" rtl="0">
              <a:buFontTx/>
              <a:buChar char="•"/>
            </a:pPr>
            <a:r>
              <a:rPr lang="en-US" sz="2800" b="1" dirty="0" err="1"/>
              <a:t>Saturación</a:t>
            </a:r>
            <a:r>
              <a:rPr lang="en-US" sz="2800" b="1" dirty="0"/>
              <a:t> de TC</a:t>
            </a:r>
          </a:p>
          <a:p>
            <a:pPr algn="l" rtl="0">
              <a:buFontTx/>
              <a:buChar char="•"/>
            </a:pPr>
            <a:r>
              <a:rPr lang="en-US" sz="2800" b="1" dirty="0" err="1"/>
              <a:t>Consideraciones</a:t>
            </a:r>
            <a:r>
              <a:rPr lang="en-US" sz="2800" b="1" dirty="0"/>
              <a:t> de </a:t>
            </a:r>
            <a:r>
              <a:rPr lang="en-US" sz="2800" b="1" dirty="0" err="1"/>
              <a:t>aplicación</a:t>
            </a:r>
            <a:r>
              <a:rPr lang="en-US" sz="2800" b="1" dirty="0"/>
              <a:t>:</a:t>
            </a:r>
          </a:p>
          <a:p>
            <a:pPr lvl="1" algn="l" rtl="0">
              <a:buFont typeface="Wingdings" pitchFamily="2" charset="2"/>
              <a:buChar char="§"/>
            </a:pPr>
            <a:r>
              <a:rPr lang="en-US" sz="2800" b="1" dirty="0" err="1"/>
              <a:t>Relé</a:t>
            </a:r>
            <a:r>
              <a:rPr lang="en-US" sz="2800" b="1" dirty="0"/>
              <a:t> </a:t>
            </a:r>
            <a:r>
              <a:rPr lang="en-US" sz="2800" b="1" dirty="0" err="1"/>
              <a:t>diferencial</a:t>
            </a:r>
            <a:r>
              <a:rPr lang="en-US" sz="2800" b="1" dirty="0"/>
              <a:t> de </a:t>
            </a:r>
            <a:r>
              <a:rPr lang="en-US" sz="2800" b="1" dirty="0" err="1" smtClean="0"/>
              <a:t>barra</a:t>
            </a:r>
            <a:r>
              <a:rPr lang="en-US" sz="2800" b="1" dirty="0" smtClean="0"/>
              <a:t> </a:t>
            </a:r>
            <a:r>
              <a:rPr lang="en-US" sz="2800" b="1" dirty="0"/>
              <a:t>de </a:t>
            </a:r>
            <a:r>
              <a:rPr lang="en-US" sz="2800" b="1" dirty="0" err="1"/>
              <a:t>alta</a:t>
            </a:r>
            <a:r>
              <a:rPr lang="en-US" sz="2800" b="1" dirty="0"/>
              <a:t> </a:t>
            </a:r>
            <a:r>
              <a:rPr lang="en-US" sz="2800" b="1" dirty="0" err="1"/>
              <a:t>impedancia</a:t>
            </a:r>
            <a:endParaRPr lang="en-US" sz="2800" b="1" dirty="0"/>
          </a:p>
          <a:p>
            <a:pPr lvl="1" algn="l" rtl="0">
              <a:buFont typeface="Wingdings" pitchFamily="2" charset="2"/>
              <a:buChar char="§"/>
            </a:pPr>
            <a:r>
              <a:rPr lang="en-US" sz="2800" b="1" dirty="0" err="1"/>
              <a:t>Relé</a:t>
            </a:r>
            <a:r>
              <a:rPr lang="en-US" sz="2800" b="1" dirty="0"/>
              <a:t> </a:t>
            </a:r>
            <a:r>
              <a:rPr lang="en-US" sz="2800" b="1" dirty="0" err="1"/>
              <a:t>diferencial</a:t>
            </a:r>
            <a:r>
              <a:rPr lang="en-US" sz="2800" b="1" dirty="0"/>
              <a:t> de </a:t>
            </a:r>
            <a:r>
              <a:rPr lang="en-US" sz="2800" b="1" dirty="0" err="1" smtClean="0"/>
              <a:t>barra</a:t>
            </a:r>
            <a:r>
              <a:rPr lang="en-US" sz="2800" b="1" dirty="0" smtClean="0"/>
              <a:t> </a:t>
            </a:r>
            <a:r>
              <a:rPr lang="en-US" sz="2800" b="1" dirty="0"/>
              <a:t>de </a:t>
            </a:r>
            <a:r>
              <a:rPr lang="en-US" sz="2800" b="1" dirty="0" err="1"/>
              <a:t>baja</a:t>
            </a:r>
            <a:r>
              <a:rPr lang="en-US" sz="2800" b="1" dirty="0"/>
              <a:t> </a:t>
            </a:r>
            <a:r>
              <a:rPr lang="en-US" sz="2800" b="1" dirty="0" err="1"/>
              <a:t>impedancia</a:t>
            </a:r>
            <a:endParaRPr lang="en-US" sz="2800" b="1" dirty="0"/>
          </a:p>
          <a:p>
            <a:pPr lvl="1" algn="l" rtl="0">
              <a:buFont typeface="Wingdings" pitchFamily="2" charset="2"/>
              <a:buChar char="§"/>
            </a:pPr>
            <a:r>
              <a:rPr lang="en-US" sz="2800" b="1" dirty="0" err="1"/>
              <a:t>Temas</a:t>
            </a:r>
            <a:r>
              <a:rPr lang="en-US" sz="2800" b="1" dirty="0"/>
              <a:t> </a:t>
            </a:r>
            <a:r>
              <a:rPr lang="en-US" sz="2800" b="1" dirty="0" err="1"/>
              <a:t>especiales</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79559"/>
                                        </p:tgtEl>
                                        <p:attrNameLst>
                                          <p:attrName>style.visibility</p:attrName>
                                        </p:attrNameLst>
                                      </p:cBhvr>
                                      <p:to>
                                        <p:strVal val="visible"/>
                                      </p:to>
                                    </p:set>
                                    <p:animEffect transition="in" filter="dissolve">
                                      <p:cBhvr>
                                        <p:cTn id="7" dur="500"/>
                                        <p:tgtEl>
                                          <p:spTgt spid="279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80578" name="Object 2"/>
          <p:cNvGraphicFramePr>
            <a:graphicFrameLocks noChangeAspect="1"/>
          </p:cNvGraphicFramePr>
          <p:nvPr/>
        </p:nvGraphicFramePr>
        <p:xfrm>
          <a:off x="1266825" y="1447800"/>
          <a:ext cx="6629400" cy="2227263"/>
        </p:xfrm>
        <a:graphic>
          <a:graphicData uri="http://schemas.openxmlformats.org/drawingml/2006/compatibility">
            <com:legacyDrawing xmlns:com="http://schemas.openxmlformats.org/drawingml/2006/compatibility" spid="_x0000_s280578"/>
          </a:graphicData>
        </a:graphic>
      </p:graphicFrame>
      <p:sp>
        <p:nvSpPr>
          <p:cNvPr id="280579" name="Text Box 3"/>
          <p:cNvSpPr txBox="1">
            <a:spLocks noChangeArrowheads="1"/>
          </p:cNvSpPr>
          <p:nvPr/>
        </p:nvSpPr>
        <p:spPr bwMode="auto">
          <a:xfrm>
            <a:off x="838200" y="4191000"/>
            <a:ext cx="7696200" cy="1717393"/>
          </a:xfrm>
          <a:prstGeom prst="rect">
            <a:avLst/>
          </a:prstGeom>
          <a:noFill/>
          <a:ln w="9525">
            <a:noFill/>
            <a:miter lim="800000"/>
            <a:headEnd/>
            <a:tailEnd/>
          </a:ln>
          <a:effectLst/>
        </p:spPr>
        <p:txBody>
          <a:bodyPr>
            <a:spAutoFit/>
          </a:bodyPr>
          <a:lstStyle/>
          <a:p>
            <a:pPr marL="230188" indent="-230188" algn="l" rtl="0">
              <a:lnSpc>
                <a:spcPct val="110000"/>
              </a:lnSpc>
              <a:buFontTx/>
              <a:buChar char="•"/>
            </a:pPr>
            <a:r>
              <a:rPr lang="en-US" sz="2400" b="1" dirty="0" err="1">
                <a:solidFill>
                  <a:schemeClr val="accent1"/>
                </a:solidFill>
              </a:rPr>
              <a:t>Niveles</a:t>
            </a:r>
            <a:r>
              <a:rPr lang="en-US" sz="2400" b="1" dirty="0">
                <a:solidFill>
                  <a:schemeClr val="accent1"/>
                </a:solidFill>
              </a:rPr>
              <a:t> de </a:t>
            </a:r>
            <a:r>
              <a:rPr lang="en-US" sz="2400" b="1" dirty="0" err="1">
                <a:solidFill>
                  <a:schemeClr val="accent1"/>
                </a:solidFill>
              </a:rPr>
              <a:t>tensión</a:t>
            </a:r>
            <a:r>
              <a:rPr lang="en-US" sz="2400" b="1" dirty="0">
                <a:solidFill>
                  <a:schemeClr val="accent1"/>
                </a:solidFill>
              </a:rPr>
              <a:t> de </a:t>
            </a:r>
            <a:r>
              <a:rPr lang="en-US" sz="2400" b="1" dirty="0" err="1">
                <a:solidFill>
                  <a:schemeClr val="accent1"/>
                </a:solidFill>
              </a:rPr>
              <a:t>distribución</a:t>
            </a:r>
            <a:r>
              <a:rPr lang="en-US" sz="2400" b="1" dirty="0">
                <a:solidFill>
                  <a:schemeClr val="accent1"/>
                </a:solidFill>
              </a:rPr>
              <a:t> y </a:t>
            </a:r>
            <a:r>
              <a:rPr lang="en-US" sz="2400" b="1" dirty="0" err="1">
                <a:solidFill>
                  <a:schemeClr val="accent1"/>
                </a:solidFill>
              </a:rPr>
              <a:t>transmisión</a:t>
            </a:r>
            <a:r>
              <a:rPr lang="en-US" sz="2400" b="1" dirty="0">
                <a:solidFill>
                  <a:schemeClr val="accent1"/>
                </a:solidFill>
              </a:rPr>
              <a:t> </a:t>
            </a:r>
            <a:r>
              <a:rPr lang="en-US" sz="2400" b="1" dirty="0" err="1">
                <a:solidFill>
                  <a:schemeClr val="accent1"/>
                </a:solidFill>
              </a:rPr>
              <a:t>más</a:t>
            </a:r>
            <a:r>
              <a:rPr lang="en-US" sz="2400" b="1" dirty="0">
                <a:solidFill>
                  <a:schemeClr val="accent1"/>
                </a:solidFill>
              </a:rPr>
              <a:t> </a:t>
            </a:r>
            <a:r>
              <a:rPr lang="en-US" sz="2400" b="1" dirty="0" err="1">
                <a:solidFill>
                  <a:schemeClr val="accent1"/>
                </a:solidFill>
              </a:rPr>
              <a:t>bajos</a:t>
            </a:r>
            <a:r>
              <a:rPr lang="en-US" sz="2400" b="1" dirty="0">
                <a:solidFill>
                  <a:schemeClr val="accent1"/>
                </a:solidFill>
              </a:rPr>
              <a:t>.</a:t>
            </a:r>
          </a:p>
          <a:p>
            <a:pPr marL="230188" indent="-230188" algn="l" rtl="0">
              <a:lnSpc>
                <a:spcPct val="110000"/>
              </a:lnSpc>
              <a:buFontTx/>
              <a:buChar char="•"/>
            </a:pPr>
            <a:r>
              <a:rPr lang="en-US" sz="2400" b="1" dirty="0">
                <a:solidFill>
                  <a:schemeClr val="accent1"/>
                </a:solidFill>
              </a:rPr>
              <a:t>Sin </a:t>
            </a:r>
            <a:r>
              <a:rPr lang="en-US" sz="2400" b="1" dirty="0" err="1">
                <a:solidFill>
                  <a:schemeClr val="accent1"/>
                </a:solidFill>
              </a:rPr>
              <a:t>flexibilidad</a:t>
            </a:r>
            <a:r>
              <a:rPr lang="en-US" sz="2400" b="1" dirty="0">
                <a:solidFill>
                  <a:schemeClr val="accent1"/>
                </a:solidFill>
              </a:rPr>
              <a:t> </a:t>
            </a:r>
            <a:r>
              <a:rPr lang="en-US" sz="2400" b="1" dirty="0" err="1">
                <a:solidFill>
                  <a:schemeClr val="accent1"/>
                </a:solidFill>
              </a:rPr>
              <a:t>operativa</a:t>
            </a:r>
            <a:endParaRPr lang="en-US" sz="2400" b="1" dirty="0">
              <a:solidFill>
                <a:schemeClr val="accent1"/>
              </a:solidFill>
            </a:endParaRPr>
          </a:p>
          <a:p>
            <a:pPr marL="230188" indent="-230188" algn="l" rtl="0">
              <a:lnSpc>
                <a:spcPct val="110000"/>
              </a:lnSpc>
              <a:buFontTx/>
              <a:buChar char="•"/>
            </a:pPr>
            <a:r>
              <a:rPr lang="en-US" sz="2400" b="1" dirty="0" err="1">
                <a:solidFill>
                  <a:schemeClr val="accent1"/>
                </a:solidFill>
              </a:rPr>
              <a:t>Una</a:t>
            </a:r>
            <a:r>
              <a:rPr lang="en-US" sz="2400" b="1" dirty="0">
                <a:solidFill>
                  <a:schemeClr val="accent1"/>
                </a:solidFill>
              </a:rPr>
              <a:t> </a:t>
            </a:r>
            <a:r>
              <a:rPr lang="en-US" sz="2400" b="1" dirty="0" err="1">
                <a:solidFill>
                  <a:schemeClr val="accent1"/>
                </a:solidFill>
              </a:rPr>
              <a:t>falla</a:t>
            </a:r>
            <a:r>
              <a:rPr lang="en-US" sz="2400" b="1" dirty="0">
                <a:solidFill>
                  <a:schemeClr val="accent1"/>
                </a:solidFill>
              </a:rPr>
              <a:t> en el </a:t>
            </a:r>
            <a:r>
              <a:rPr lang="en-US" sz="2400" b="1" dirty="0" err="1" smtClean="0">
                <a:solidFill>
                  <a:schemeClr val="accent1"/>
                </a:solidFill>
              </a:rPr>
              <a:t>barra</a:t>
            </a:r>
            <a:r>
              <a:rPr lang="en-US" sz="2400" b="1" dirty="0" smtClean="0">
                <a:solidFill>
                  <a:schemeClr val="accent1"/>
                </a:solidFill>
              </a:rPr>
              <a:t> </a:t>
            </a:r>
            <a:r>
              <a:rPr lang="en-US" sz="2400" b="1" dirty="0" err="1">
                <a:solidFill>
                  <a:schemeClr val="accent1"/>
                </a:solidFill>
              </a:rPr>
              <a:t>activa</a:t>
            </a:r>
            <a:r>
              <a:rPr lang="en-US" sz="2400" b="1" dirty="0">
                <a:solidFill>
                  <a:schemeClr val="accent1"/>
                </a:solidFill>
              </a:rPr>
              <a:t> </a:t>
            </a:r>
            <a:r>
              <a:rPr lang="en-US" sz="2400" b="1" dirty="0" err="1">
                <a:solidFill>
                  <a:schemeClr val="accent1"/>
                </a:solidFill>
              </a:rPr>
              <a:t>todos</a:t>
            </a:r>
            <a:r>
              <a:rPr lang="en-US" sz="2400" b="1" dirty="0">
                <a:solidFill>
                  <a:schemeClr val="accent1"/>
                </a:solidFill>
              </a:rPr>
              <a:t> los </a:t>
            </a:r>
            <a:r>
              <a:rPr lang="en-US" sz="2400" b="1" dirty="0" err="1" smtClean="0">
                <a:solidFill>
                  <a:schemeClr val="accent1"/>
                </a:solidFill>
              </a:rPr>
              <a:t>interruptores</a:t>
            </a:r>
            <a:endParaRPr lang="en-US" sz="2400" b="1" dirty="0">
              <a:solidFill>
                <a:schemeClr val="accent1"/>
              </a:solidFill>
            </a:endParaRPr>
          </a:p>
        </p:txBody>
      </p:sp>
      <p:sp>
        <p:nvSpPr>
          <p:cNvPr id="280593" name="AutoShape 17"/>
          <p:cNvSpPr>
            <a:spLocks noChangeArrowheads="1"/>
          </p:cNvSpPr>
          <p:nvPr/>
        </p:nvSpPr>
        <p:spPr bwMode="auto">
          <a:xfrm rot="5392808">
            <a:off x="4267200" y="3581400"/>
            <a:ext cx="609600" cy="3048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pPr algn="l" rtl="0"/>
            <a:endParaRPr lang="es-AR"/>
          </a:p>
        </p:txBody>
      </p:sp>
      <p:sp>
        <p:nvSpPr>
          <p:cNvPr id="280599" name="Rectangle 23"/>
          <p:cNvSpPr>
            <a:spLocks noGrp="1" noChangeArrowheads="1"/>
          </p:cNvSpPr>
          <p:nvPr>
            <p:ph type="title"/>
          </p:nvPr>
        </p:nvSpPr>
        <p:spPr>
          <a:noFill/>
          <a:ln/>
        </p:spPr>
        <p:txBody>
          <a:bodyPr/>
          <a:lstStyle/>
          <a:p>
            <a:pPr algn="l" rtl="0"/>
            <a:r>
              <a:rPr lang="en-US" dirty="0" err="1" smtClean="0">
                <a:solidFill>
                  <a:schemeClr val="tx1"/>
                </a:solidFill>
              </a:rPr>
              <a:t>Barra</a:t>
            </a:r>
            <a:r>
              <a:rPr lang="en-US" dirty="0" smtClean="0">
                <a:solidFill>
                  <a:schemeClr val="tx1"/>
                </a:solidFill>
              </a:rPr>
              <a:t> </a:t>
            </a:r>
            <a:r>
              <a:rPr lang="en-US" dirty="0" err="1" smtClean="0">
                <a:solidFill>
                  <a:schemeClr val="tx1"/>
                </a:solidFill>
              </a:rPr>
              <a:t>única</a:t>
            </a:r>
            <a:r>
              <a:rPr lang="en-US" dirty="0" smtClean="0">
                <a:solidFill>
                  <a:schemeClr val="tx1"/>
                </a:solidFill>
              </a:rPr>
              <a:t> </a:t>
            </a:r>
            <a:r>
              <a:rPr lang="en-US" dirty="0">
                <a:solidFill>
                  <a:schemeClr val="tx1"/>
                </a:solidFill>
              </a:rPr>
              <a:t>- </a:t>
            </a:r>
            <a:r>
              <a:rPr lang="en-US" dirty="0" err="1" smtClean="0">
                <a:solidFill>
                  <a:schemeClr val="tx1"/>
                </a:solidFill>
              </a:rPr>
              <a:t>interruptor</a:t>
            </a:r>
            <a:r>
              <a:rPr lang="en-US" dirty="0" smtClean="0">
                <a:solidFill>
                  <a:schemeClr val="tx1"/>
                </a:solidFill>
              </a:rPr>
              <a:t> </a:t>
            </a:r>
            <a:r>
              <a:rPr lang="en-US" dirty="0" err="1">
                <a:solidFill>
                  <a:schemeClr val="tx1"/>
                </a:solidFill>
              </a:rPr>
              <a:t>único</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280593"/>
                                        </p:tgtEl>
                                        <p:attrNameLst>
                                          <p:attrName>style.visibility</p:attrName>
                                        </p:attrNameLst>
                                      </p:cBhvr>
                                      <p:to>
                                        <p:strVal val="visible"/>
                                      </p:to>
                                    </p:set>
                                    <p:animEffect transition="in" filter="blinds(horizontal)">
                                      <p:cBhvr>
                                        <p:cTn id="7" dur="500"/>
                                        <p:tgtEl>
                                          <p:spTgt spid="280593"/>
                                        </p:tgtEl>
                                      </p:cBhvr>
                                    </p:animEffect>
                                  </p:childTnLst>
                                </p:cTn>
                              </p:par>
                            </p:childTnLst>
                          </p:cTn>
                        </p:par>
                        <p:par>
                          <p:cTn id="8" fill="hold">
                            <p:stCondLst>
                              <p:cond delay="1500"/>
                            </p:stCondLst>
                            <p:childTnLst>
                              <p:par>
                                <p:cTn id="9" presetID="17" presetClass="entr" presetSubtype="10" fill="hold" grpId="0" nodeType="afterEffect">
                                  <p:stCondLst>
                                    <p:cond delay="1000"/>
                                  </p:stCondLst>
                                  <p:childTnLst>
                                    <p:set>
                                      <p:cBhvr>
                                        <p:cTn id="10" dur="1" fill="hold">
                                          <p:stCondLst>
                                            <p:cond delay="0"/>
                                          </p:stCondLst>
                                        </p:cTn>
                                        <p:tgtEl>
                                          <p:spTgt spid="280579"/>
                                        </p:tgtEl>
                                        <p:attrNameLst>
                                          <p:attrName>style.visibility</p:attrName>
                                        </p:attrNameLst>
                                      </p:cBhvr>
                                      <p:to>
                                        <p:strVal val="visible"/>
                                      </p:to>
                                    </p:set>
                                    <p:anim calcmode="lin" valueType="num">
                                      <p:cBhvr>
                                        <p:cTn id="11" dur="500" fill="hold"/>
                                        <p:tgtEl>
                                          <p:spTgt spid="280579"/>
                                        </p:tgtEl>
                                        <p:attrNameLst>
                                          <p:attrName>ppt_w</p:attrName>
                                        </p:attrNameLst>
                                      </p:cBhvr>
                                      <p:tavLst>
                                        <p:tav tm="0">
                                          <p:val>
                                            <p:fltVal val="0"/>
                                          </p:val>
                                        </p:tav>
                                        <p:tav tm="100000">
                                          <p:val>
                                            <p:strVal val="#ppt_w"/>
                                          </p:val>
                                        </p:tav>
                                      </p:tavLst>
                                    </p:anim>
                                    <p:anim calcmode="lin" valueType="num">
                                      <p:cBhvr>
                                        <p:cTn id="12" dur="500" fill="hold"/>
                                        <p:tgtEl>
                                          <p:spTgt spid="28057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9" grpId="0" autoUpdateAnimBg="0"/>
      <p:bldP spid="28059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76836" name="Object 4"/>
          <p:cNvGraphicFramePr>
            <a:graphicFrameLocks noChangeAspect="1"/>
          </p:cNvGraphicFramePr>
          <p:nvPr/>
        </p:nvGraphicFramePr>
        <p:xfrm>
          <a:off x="1109663" y="1652588"/>
          <a:ext cx="6934200" cy="2403475"/>
        </p:xfrm>
        <a:graphic>
          <a:graphicData uri="http://schemas.openxmlformats.org/drawingml/2006/compatibility">
            <com:legacyDrawing xmlns:com="http://schemas.openxmlformats.org/drawingml/2006/compatibility" spid="_x0000_s376836"/>
          </a:graphicData>
        </a:graphic>
      </p:graphicFrame>
      <p:sp>
        <p:nvSpPr>
          <p:cNvPr id="376837" name="Text Box 5"/>
          <p:cNvSpPr txBox="1">
            <a:spLocks noChangeArrowheads="1"/>
          </p:cNvSpPr>
          <p:nvPr/>
        </p:nvSpPr>
        <p:spPr bwMode="auto">
          <a:xfrm>
            <a:off x="990600" y="4953000"/>
            <a:ext cx="7467600" cy="895350"/>
          </a:xfrm>
          <a:prstGeom prst="rect">
            <a:avLst/>
          </a:prstGeom>
          <a:noFill/>
          <a:ln w="9525">
            <a:noFill/>
            <a:miter lim="800000"/>
            <a:headEnd/>
            <a:tailEnd/>
          </a:ln>
          <a:effectLst/>
        </p:spPr>
        <p:txBody>
          <a:bodyPr>
            <a:spAutoFit/>
          </a:bodyPr>
          <a:lstStyle/>
          <a:p>
            <a:pPr marL="230188" indent="-230188" algn="l" rtl="0">
              <a:lnSpc>
                <a:spcPct val="110000"/>
              </a:lnSpc>
              <a:buFontTx/>
              <a:buChar char="•"/>
            </a:pPr>
            <a:r>
              <a:rPr lang="en-US" sz="2400" b="1">
                <a:solidFill>
                  <a:schemeClr val="accent1"/>
                </a:solidFill>
              </a:rPr>
              <a:t>Niveles de tensión de distribución y transmisión más bajos.</a:t>
            </a:r>
          </a:p>
          <a:p>
            <a:pPr marL="230188" indent="-230188" algn="l" rtl="0">
              <a:lnSpc>
                <a:spcPct val="110000"/>
              </a:lnSpc>
              <a:buFontTx/>
              <a:buChar char="•"/>
            </a:pPr>
            <a:r>
              <a:rPr lang="en-US" sz="2400" b="1">
                <a:solidFill>
                  <a:schemeClr val="accent1"/>
                </a:solidFill>
              </a:rPr>
              <a:t>Flexibilidad operativa limitada</a:t>
            </a:r>
          </a:p>
        </p:txBody>
      </p:sp>
      <p:sp>
        <p:nvSpPr>
          <p:cNvPr id="376846" name="Rectangle 14"/>
          <p:cNvSpPr>
            <a:spLocks noChangeArrowheads="1"/>
          </p:cNvSpPr>
          <p:nvPr/>
        </p:nvSpPr>
        <p:spPr bwMode="auto">
          <a:xfrm>
            <a:off x="355600" y="357188"/>
            <a:ext cx="8459788" cy="862012"/>
          </a:xfrm>
          <a:prstGeom prst="rect">
            <a:avLst/>
          </a:prstGeom>
          <a:noFill/>
          <a:ln w="9525">
            <a:noFill/>
            <a:miter lim="800000"/>
            <a:headEnd/>
            <a:tailEnd/>
          </a:ln>
          <a:effectLst/>
        </p:spPr>
        <p:txBody>
          <a:bodyPr lIns="0" tIns="0" rIns="0" bIns="0"/>
          <a:lstStyle/>
          <a:p>
            <a:pPr algn="l" rtl="0" eaLnBrk="1" hangingPunct="1">
              <a:lnSpc>
                <a:spcPct val="95000"/>
              </a:lnSpc>
            </a:pPr>
            <a:r>
              <a:rPr lang="en-US" sz="3600" b="1" dirty="0" err="1"/>
              <a:t>Múltiples</a:t>
            </a:r>
            <a:r>
              <a:rPr lang="en-US" sz="3600" b="1" dirty="0"/>
              <a:t> </a:t>
            </a:r>
            <a:r>
              <a:rPr lang="en-US" sz="3600" b="1" dirty="0" err="1"/>
              <a:t>secciones</a:t>
            </a:r>
            <a:r>
              <a:rPr lang="en-US" sz="3600" b="1" dirty="0"/>
              <a:t> de </a:t>
            </a:r>
            <a:r>
              <a:rPr lang="en-US" sz="3600" b="1" dirty="0" err="1" smtClean="0"/>
              <a:t>barra</a:t>
            </a:r>
            <a:r>
              <a:rPr lang="en-US" sz="3600" b="1" dirty="0" smtClean="0"/>
              <a:t>: </a:t>
            </a:r>
            <a:r>
              <a:rPr lang="en-US" sz="3600" b="1" dirty="0" err="1"/>
              <a:t>interruptor</a:t>
            </a:r>
            <a:r>
              <a:rPr lang="en-US" sz="3600" b="1" dirty="0"/>
              <a:t> </a:t>
            </a:r>
            <a:r>
              <a:rPr lang="en-US" sz="3600" b="1" dirty="0" err="1"/>
              <a:t>único</a:t>
            </a:r>
            <a:r>
              <a:rPr lang="en-US" sz="3600" b="1" dirty="0"/>
              <a:t> con </a:t>
            </a:r>
            <a:r>
              <a:rPr lang="en-US" sz="3600" b="1" dirty="0" err="1" smtClean="0"/>
              <a:t>acoplador</a:t>
            </a:r>
            <a:r>
              <a:rPr lang="en-US" sz="3600" b="1" dirty="0" smtClean="0"/>
              <a:t> </a:t>
            </a:r>
            <a:r>
              <a:rPr lang="en-US" sz="3600" b="1" dirty="0"/>
              <a:t>de </a:t>
            </a:r>
            <a:r>
              <a:rPr lang="en-US" sz="3600" b="1" dirty="0" err="1" smtClean="0"/>
              <a:t>barra</a:t>
            </a:r>
            <a:endParaRPr lang="en-US" sz="3600" b="1" dirty="0"/>
          </a:p>
        </p:txBody>
      </p:sp>
      <p:sp>
        <p:nvSpPr>
          <p:cNvPr id="376847" name="AutoShape 15"/>
          <p:cNvSpPr>
            <a:spLocks noChangeArrowheads="1"/>
          </p:cNvSpPr>
          <p:nvPr/>
        </p:nvSpPr>
        <p:spPr bwMode="auto">
          <a:xfrm rot="5392808">
            <a:off x="4267200" y="4038600"/>
            <a:ext cx="609600" cy="3048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pPr algn="l" rtl="0"/>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376847"/>
                                        </p:tgtEl>
                                        <p:attrNameLst>
                                          <p:attrName>style.visibility</p:attrName>
                                        </p:attrNameLst>
                                      </p:cBhvr>
                                      <p:to>
                                        <p:strVal val="visible"/>
                                      </p:to>
                                    </p:set>
                                    <p:animEffect transition="in" filter="blinds(horizontal)">
                                      <p:cBhvr>
                                        <p:cTn id="7" dur="500"/>
                                        <p:tgtEl>
                                          <p:spTgt spid="376847"/>
                                        </p:tgtEl>
                                      </p:cBhvr>
                                    </p:animEffect>
                                  </p:childTnLst>
                                </p:cTn>
                              </p:par>
                            </p:childTnLst>
                          </p:cTn>
                        </p:par>
                        <p:par>
                          <p:cTn id="8" fill="hold">
                            <p:stCondLst>
                              <p:cond delay="1500"/>
                            </p:stCondLst>
                            <p:childTnLst>
                              <p:par>
                                <p:cTn id="9" presetID="3" presetClass="entr" presetSubtype="10" fill="hold" grpId="0" nodeType="afterEffect">
                                  <p:stCondLst>
                                    <p:cond delay="1000"/>
                                  </p:stCondLst>
                                  <p:childTnLst>
                                    <p:set>
                                      <p:cBhvr>
                                        <p:cTn id="10" dur="1" fill="hold">
                                          <p:stCondLst>
                                            <p:cond delay="0"/>
                                          </p:stCondLst>
                                        </p:cTn>
                                        <p:tgtEl>
                                          <p:spTgt spid="376837"/>
                                        </p:tgtEl>
                                        <p:attrNameLst>
                                          <p:attrName>style.visibility</p:attrName>
                                        </p:attrNameLst>
                                      </p:cBhvr>
                                      <p:to>
                                        <p:strVal val="visible"/>
                                      </p:to>
                                    </p:set>
                                    <p:animEffect transition="in" filter="blinds(horizontal)">
                                      <p:cBhvr>
                                        <p:cTn id="11" dur="500"/>
                                        <p:tgtEl>
                                          <p:spTgt spid="376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7" grpId="0" autoUpdateAnimBg="0"/>
      <p:bldP spid="37684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78887" name="Object 7"/>
          <p:cNvGraphicFramePr>
            <a:graphicFrameLocks noChangeAspect="1"/>
          </p:cNvGraphicFramePr>
          <p:nvPr/>
        </p:nvGraphicFramePr>
        <p:xfrm>
          <a:off x="1333500" y="1219200"/>
          <a:ext cx="6477000" cy="3417888"/>
        </p:xfrm>
        <a:graphic>
          <a:graphicData uri="http://schemas.openxmlformats.org/drawingml/2006/compatibility">
            <com:legacyDrawing xmlns:com="http://schemas.openxmlformats.org/drawingml/2006/compatibility" spid="_x0000_s378887"/>
          </a:graphicData>
        </a:graphic>
      </p:graphicFrame>
      <p:sp>
        <p:nvSpPr>
          <p:cNvPr id="378888" name="Text Box 8"/>
          <p:cNvSpPr txBox="1">
            <a:spLocks noChangeArrowheads="1"/>
          </p:cNvSpPr>
          <p:nvPr/>
        </p:nvSpPr>
        <p:spPr bwMode="auto">
          <a:xfrm>
            <a:off x="609600" y="4495800"/>
            <a:ext cx="8534400" cy="1717393"/>
          </a:xfrm>
          <a:prstGeom prst="rect">
            <a:avLst/>
          </a:prstGeom>
          <a:noFill/>
          <a:ln w="9525">
            <a:noFill/>
            <a:miter lim="800000"/>
            <a:headEnd/>
            <a:tailEnd/>
          </a:ln>
          <a:effectLst/>
        </p:spPr>
        <p:txBody>
          <a:bodyPr>
            <a:spAutoFit/>
          </a:bodyPr>
          <a:lstStyle/>
          <a:p>
            <a:pPr marL="230188" indent="-230188" algn="l" rtl="0">
              <a:lnSpc>
                <a:spcPct val="110000"/>
              </a:lnSpc>
              <a:buFontTx/>
              <a:buChar char="•"/>
            </a:pPr>
            <a:r>
              <a:rPr lang="en-US" sz="2400" b="1" dirty="0" err="1">
                <a:solidFill>
                  <a:schemeClr val="accent1"/>
                </a:solidFill>
              </a:rPr>
              <a:t>Niveles</a:t>
            </a:r>
            <a:r>
              <a:rPr lang="en-US" sz="2400" b="1" dirty="0">
                <a:solidFill>
                  <a:schemeClr val="accent1"/>
                </a:solidFill>
              </a:rPr>
              <a:t> de </a:t>
            </a:r>
            <a:r>
              <a:rPr lang="en-US" sz="2400" b="1" dirty="0" err="1">
                <a:solidFill>
                  <a:schemeClr val="accent1"/>
                </a:solidFill>
              </a:rPr>
              <a:t>tensión</a:t>
            </a:r>
            <a:r>
              <a:rPr lang="en-US" sz="2400" b="1" dirty="0">
                <a:solidFill>
                  <a:schemeClr val="accent1"/>
                </a:solidFill>
              </a:rPr>
              <a:t> de </a:t>
            </a:r>
            <a:r>
              <a:rPr lang="en-US" sz="2400" b="1" dirty="0" err="1">
                <a:solidFill>
                  <a:schemeClr val="accent1"/>
                </a:solidFill>
              </a:rPr>
              <a:t>transmisión</a:t>
            </a:r>
            <a:r>
              <a:rPr lang="en-US" sz="2400" b="1" dirty="0">
                <a:solidFill>
                  <a:schemeClr val="accent1"/>
                </a:solidFill>
              </a:rPr>
              <a:t> y </a:t>
            </a:r>
            <a:r>
              <a:rPr lang="en-US" sz="2400" b="1" dirty="0" err="1">
                <a:solidFill>
                  <a:schemeClr val="accent1"/>
                </a:solidFill>
              </a:rPr>
              <a:t>distribución</a:t>
            </a:r>
            <a:r>
              <a:rPr lang="en-US" sz="2400" b="1" dirty="0">
                <a:solidFill>
                  <a:schemeClr val="accent1"/>
                </a:solidFill>
              </a:rPr>
              <a:t>.</a:t>
            </a:r>
          </a:p>
          <a:p>
            <a:pPr marL="230188" indent="-230188" algn="l" rtl="0">
              <a:lnSpc>
                <a:spcPct val="110000"/>
              </a:lnSpc>
              <a:buFontTx/>
              <a:buChar char="•"/>
            </a:pPr>
            <a:r>
              <a:rPr lang="en-US" sz="2400" b="1" dirty="0" err="1">
                <a:solidFill>
                  <a:schemeClr val="accent1"/>
                </a:solidFill>
              </a:rPr>
              <a:t>Mantenimiento</a:t>
            </a:r>
            <a:r>
              <a:rPr lang="en-US" sz="2400" b="1" dirty="0">
                <a:solidFill>
                  <a:schemeClr val="accent1"/>
                </a:solidFill>
              </a:rPr>
              <a:t> del </a:t>
            </a:r>
            <a:r>
              <a:rPr lang="en-US" sz="2400" b="1" dirty="0" err="1" smtClean="0">
                <a:solidFill>
                  <a:schemeClr val="accent1"/>
                </a:solidFill>
              </a:rPr>
              <a:t>interruptor</a:t>
            </a:r>
            <a:r>
              <a:rPr lang="en-US" sz="2400" b="1" dirty="0" smtClean="0">
                <a:solidFill>
                  <a:schemeClr val="accent1"/>
                </a:solidFill>
              </a:rPr>
              <a:t> </a:t>
            </a:r>
            <a:r>
              <a:rPr lang="en-US" sz="2400" b="1" dirty="0">
                <a:solidFill>
                  <a:schemeClr val="accent1"/>
                </a:solidFill>
              </a:rPr>
              <a:t>sin </a:t>
            </a:r>
            <a:r>
              <a:rPr lang="en-US" sz="2400" b="1" dirty="0" err="1">
                <a:solidFill>
                  <a:schemeClr val="accent1"/>
                </a:solidFill>
              </a:rPr>
              <a:t>remoción</a:t>
            </a:r>
            <a:r>
              <a:rPr lang="en-US" sz="2400" b="1" dirty="0">
                <a:solidFill>
                  <a:schemeClr val="accent1"/>
                </a:solidFill>
              </a:rPr>
              <a:t> del </a:t>
            </a:r>
            <a:r>
              <a:rPr lang="en-US" sz="2400" b="1" dirty="0" err="1">
                <a:solidFill>
                  <a:schemeClr val="accent1"/>
                </a:solidFill>
              </a:rPr>
              <a:t>circuito</a:t>
            </a:r>
            <a:r>
              <a:rPr lang="en-US" sz="2400" b="1" dirty="0">
                <a:solidFill>
                  <a:schemeClr val="accent1"/>
                </a:solidFill>
              </a:rPr>
              <a:t>.</a:t>
            </a:r>
          </a:p>
          <a:p>
            <a:pPr marL="230188" indent="-230188" algn="l" rtl="0">
              <a:lnSpc>
                <a:spcPct val="110000"/>
              </a:lnSpc>
              <a:buFontTx/>
              <a:buChar char="•"/>
            </a:pPr>
            <a:r>
              <a:rPr lang="en-US" sz="2400" b="1" dirty="0" err="1">
                <a:solidFill>
                  <a:schemeClr val="accent1"/>
                </a:solidFill>
              </a:rPr>
              <a:t>Una</a:t>
            </a:r>
            <a:r>
              <a:rPr lang="en-US" sz="2400" b="1" dirty="0">
                <a:solidFill>
                  <a:schemeClr val="accent1"/>
                </a:solidFill>
              </a:rPr>
              <a:t> </a:t>
            </a:r>
            <a:r>
              <a:rPr lang="en-US" sz="2400" b="1" dirty="0" err="1">
                <a:solidFill>
                  <a:schemeClr val="accent1"/>
                </a:solidFill>
              </a:rPr>
              <a:t>falla</a:t>
            </a:r>
            <a:r>
              <a:rPr lang="en-US" sz="2400" b="1" dirty="0">
                <a:solidFill>
                  <a:schemeClr val="accent1"/>
                </a:solidFill>
              </a:rPr>
              <a:t> en un </a:t>
            </a:r>
            <a:r>
              <a:rPr lang="en-US" sz="2400" b="1" dirty="0" err="1" smtClean="0">
                <a:solidFill>
                  <a:schemeClr val="accent1"/>
                </a:solidFill>
              </a:rPr>
              <a:t>barra</a:t>
            </a:r>
            <a:r>
              <a:rPr lang="en-US" sz="2400" b="1" dirty="0" smtClean="0">
                <a:solidFill>
                  <a:schemeClr val="accent1"/>
                </a:solidFill>
              </a:rPr>
              <a:t> </a:t>
            </a:r>
            <a:r>
              <a:rPr lang="en-US" sz="2400" b="1" dirty="0" err="1">
                <a:solidFill>
                  <a:schemeClr val="accent1"/>
                </a:solidFill>
              </a:rPr>
              <a:t>desconecta</a:t>
            </a:r>
            <a:r>
              <a:rPr lang="en-US" sz="2400" b="1" dirty="0">
                <a:solidFill>
                  <a:schemeClr val="accent1"/>
                </a:solidFill>
              </a:rPr>
              <a:t> solo los </a:t>
            </a:r>
            <a:r>
              <a:rPr lang="en-US" sz="2400" b="1" dirty="0" err="1">
                <a:solidFill>
                  <a:schemeClr val="accent1"/>
                </a:solidFill>
              </a:rPr>
              <a:t>circuitos</a:t>
            </a:r>
            <a:r>
              <a:rPr lang="en-US" sz="2400" b="1" dirty="0">
                <a:solidFill>
                  <a:schemeClr val="accent1"/>
                </a:solidFill>
              </a:rPr>
              <a:t> </a:t>
            </a:r>
            <a:r>
              <a:rPr lang="en-US" sz="2400" b="1" dirty="0" err="1">
                <a:solidFill>
                  <a:schemeClr val="accent1"/>
                </a:solidFill>
              </a:rPr>
              <a:t>que</a:t>
            </a:r>
            <a:r>
              <a:rPr lang="en-US" sz="2400" b="1" dirty="0">
                <a:solidFill>
                  <a:schemeClr val="accent1"/>
                </a:solidFill>
              </a:rPr>
              <a:t> </a:t>
            </a:r>
            <a:r>
              <a:rPr lang="en-US" sz="2400" b="1" dirty="0" err="1">
                <a:solidFill>
                  <a:schemeClr val="accent1"/>
                </a:solidFill>
              </a:rPr>
              <a:t>están</a:t>
            </a:r>
            <a:r>
              <a:rPr lang="en-US" sz="2400" b="1" dirty="0">
                <a:solidFill>
                  <a:schemeClr val="accent1"/>
                </a:solidFill>
              </a:rPr>
              <a:t> </a:t>
            </a:r>
            <a:r>
              <a:rPr lang="en-US" sz="2400" b="1" dirty="0" err="1">
                <a:solidFill>
                  <a:schemeClr val="accent1"/>
                </a:solidFill>
              </a:rPr>
              <a:t>conectados</a:t>
            </a:r>
            <a:r>
              <a:rPr lang="en-US" sz="2400" b="1" dirty="0">
                <a:solidFill>
                  <a:schemeClr val="accent1"/>
                </a:solidFill>
              </a:rPr>
              <a:t> a </a:t>
            </a:r>
            <a:r>
              <a:rPr lang="en-US" sz="2400" b="1" dirty="0" err="1">
                <a:solidFill>
                  <a:schemeClr val="accent1"/>
                </a:solidFill>
              </a:rPr>
              <a:t>ese</a:t>
            </a:r>
            <a:r>
              <a:rPr lang="en-US" sz="2400" b="1" dirty="0">
                <a:solidFill>
                  <a:schemeClr val="accent1"/>
                </a:solidFill>
              </a:rPr>
              <a:t> </a:t>
            </a:r>
            <a:r>
              <a:rPr lang="en-US" sz="2400" b="1" dirty="0" err="1" smtClean="0">
                <a:solidFill>
                  <a:schemeClr val="accent1"/>
                </a:solidFill>
              </a:rPr>
              <a:t>barra</a:t>
            </a:r>
            <a:endParaRPr lang="en-US" sz="2400" b="1" dirty="0">
              <a:solidFill>
                <a:schemeClr val="accent1"/>
              </a:solidFill>
            </a:endParaRPr>
          </a:p>
        </p:txBody>
      </p:sp>
      <p:sp>
        <p:nvSpPr>
          <p:cNvPr id="378894" name="Rectangle 14"/>
          <p:cNvSpPr>
            <a:spLocks noChangeArrowheads="1"/>
          </p:cNvSpPr>
          <p:nvPr/>
        </p:nvSpPr>
        <p:spPr bwMode="auto">
          <a:xfrm>
            <a:off x="355600" y="357188"/>
            <a:ext cx="8459788" cy="862012"/>
          </a:xfrm>
          <a:prstGeom prst="rect">
            <a:avLst/>
          </a:prstGeom>
          <a:noFill/>
          <a:ln w="9525">
            <a:noFill/>
            <a:miter lim="800000"/>
            <a:headEnd/>
            <a:tailEnd/>
          </a:ln>
          <a:effectLst/>
        </p:spPr>
        <p:txBody>
          <a:bodyPr lIns="0" tIns="0" rIns="0" bIns="0"/>
          <a:lstStyle/>
          <a:p>
            <a:pPr algn="l" rtl="0" eaLnBrk="1" hangingPunct="1">
              <a:lnSpc>
                <a:spcPct val="95000"/>
              </a:lnSpc>
            </a:pPr>
            <a:r>
              <a:rPr lang="en-US" sz="3600" b="1" dirty="0" err="1"/>
              <a:t>Barra</a:t>
            </a:r>
            <a:r>
              <a:rPr lang="en-US" sz="3600" b="1" dirty="0"/>
              <a:t> </a:t>
            </a:r>
            <a:r>
              <a:rPr lang="en-US" sz="3600" b="1" dirty="0" err="1"/>
              <a:t>doble</a:t>
            </a:r>
            <a:r>
              <a:rPr lang="en-US" sz="3600" b="1" dirty="0"/>
              <a:t> - </a:t>
            </a:r>
            <a:r>
              <a:rPr lang="en-US" sz="3600" b="1" dirty="0" err="1"/>
              <a:t>interruptor</a:t>
            </a:r>
            <a:r>
              <a:rPr lang="en-US" sz="3600" b="1" dirty="0"/>
              <a:t> simple con </a:t>
            </a:r>
            <a:r>
              <a:rPr lang="en-US" sz="3600" b="1" dirty="0" err="1" smtClean="0"/>
              <a:t>acoplador</a:t>
            </a:r>
            <a:r>
              <a:rPr lang="en-US" sz="3600" b="1" dirty="0" smtClean="0"/>
              <a:t> </a:t>
            </a:r>
            <a:r>
              <a:rPr lang="en-US" sz="3600" b="1" dirty="0"/>
              <a:t>de </a:t>
            </a:r>
            <a:r>
              <a:rPr lang="en-US" sz="3600" b="1" dirty="0" err="1"/>
              <a:t>barra</a:t>
            </a: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378888"/>
                                        </p:tgtEl>
                                        <p:attrNameLst>
                                          <p:attrName>style.visibility</p:attrName>
                                        </p:attrNameLst>
                                      </p:cBhvr>
                                      <p:to>
                                        <p:strVal val="visible"/>
                                      </p:to>
                                    </p:set>
                                    <p:anim calcmode="lin" valueType="num">
                                      <p:cBhvr>
                                        <p:cTn id="7" dur="500" fill="hold"/>
                                        <p:tgtEl>
                                          <p:spTgt spid="378888"/>
                                        </p:tgtEl>
                                        <p:attrNameLst>
                                          <p:attrName>ppt_w</p:attrName>
                                        </p:attrNameLst>
                                      </p:cBhvr>
                                      <p:tavLst>
                                        <p:tav tm="0">
                                          <p:val>
                                            <p:fltVal val="0"/>
                                          </p:val>
                                        </p:tav>
                                        <p:tav tm="100000">
                                          <p:val>
                                            <p:strVal val="#ppt_w"/>
                                          </p:val>
                                        </p:tav>
                                      </p:tavLst>
                                    </p:anim>
                                    <p:anim calcmode="lin" valueType="num">
                                      <p:cBhvr>
                                        <p:cTn id="8" dur="500" fill="hold"/>
                                        <p:tgtEl>
                                          <p:spTgt spid="37888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81614" name="Object 14"/>
          <p:cNvGraphicFramePr>
            <a:graphicFrameLocks noChangeAspect="1"/>
          </p:cNvGraphicFramePr>
          <p:nvPr/>
        </p:nvGraphicFramePr>
        <p:xfrm>
          <a:off x="1347788" y="1147763"/>
          <a:ext cx="6477000" cy="3327400"/>
        </p:xfrm>
        <a:graphic>
          <a:graphicData uri="http://schemas.openxmlformats.org/drawingml/2006/compatibility">
            <com:legacyDrawing xmlns:com="http://schemas.openxmlformats.org/drawingml/2006/compatibility" spid="_x0000_s281614"/>
          </a:graphicData>
        </a:graphic>
      </p:graphicFrame>
      <p:sp>
        <p:nvSpPr>
          <p:cNvPr id="281615" name="Text Box 15"/>
          <p:cNvSpPr txBox="1">
            <a:spLocks noChangeArrowheads="1"/>
          </p:cNvSpPr>
          <p:nvPr/>
        </p:nvSpPr>
        <p:spPr bwMode="auto">
          <a:xfrm>
            <a:off x="1066800" y="4648200"/>
            <a:ext cx="7010400" cy="2462213"/>
          </a:xfrm>
          <a:prstGeom prst="rect">
            <a:avLst/>
          </a:prstGeom>
          <a:noFill/>
          <a:ln w="9525">
            <a:noFill/>
            <a:miter lim="800000"/>
            <a:headEnd/>
            <a:tailEnd/>
          </a:ln>
          <a:effectLst/>
        </p:spPr>
        <p:txBody>
          <a:bodyPr>
            <a:spAutoFit/>
          </a:bodyPr>
          <a:lstStyle/>
          <a:p>
            <a:pPr marL="230188" indent="-230188" algn="l" rtl="0">
              <a:lnSpc>
                <a:spcPct val="110000"/>
              </a:lnSpc>
              <a:buFontTx/>
              <a:buChar char="•"/>
            </a:pPr>
            <a:r>
              <a:rPr lang="en-US" sz="2400" b="1" dirty="0">
                <a:solidFill>
                  <a:schemeClr val="accent1"/>
                </a:solidFill>
              </a:rPr>
              <a:t>Mayor </a:t>
            </a:r>
            <a:r>
              <a:rPr lang="en-US" sz="2400" b="1" dirty="0" err="1">
                <a:solidFill>
                  <a:schemeClr val="accent1"/>
                </a:solidFill>
              </a:rPr>
              <a:t>flexibilidad</a:t>
            </a:r>
            <a:r>
              <a:rPr lang="en-US" sz="2400" b="1" dirty="0">
                <a:solidFill>
                  <a:schemeClr val="accent1"/>
                </a:solidFill>
              </a:rPr>
              <a:t> </a:t>
            </a:r>
            <a:r>
              <a:rPr lang="en-US" sz="2400" b="1" dirty="0" err="1">
                <a:solidFill>
                  <a:schemeClr val="accent1"/>
                </a:solidFill>
              </a:rPr>
              <a:t>operativa</a:t>
            </a:r>
            <a:endParaRPr lang="en-US" sz="2400" b="1" dirty="0">
              <a:solidFill>
                <a:schemeClr val="accent1"/>
              </a:solidFill>
            </a:endParaRPr>
          </a:p>
          <a:p>
            <a:pPr marL="230188" indent="-230188" algn="l" rtl="0">
              <a:lnSpc>
                <a:spcPct val="110000"/>
              </a:lnSpc>
              <a:buFontTx/>
              <a:buChar char="•"/>
            </a:pPr>
            <a:r>
              <a:rPr lang="en-US" sz="2400" b="1" dirty="0" err="1">
                <a:solidFill>
                  <a:schemeClr val="accent1"/>
                </a:solidFill>
              </a:rPr>
              <a:t>Una</a:t>
            </a:r>
            <a:r>
              <a:rPr lang="en-US" sz="2400" b="1" dirty="0">
                <a:solidFill>
                  <a:schemeClr val="accent1"/>
                </a:solidFill>
              </a:rPr>
              <a:t> </a:t>
            </a:r>
            <a:r>
              <a:rPr lang="en-US" sz="2400" b="1" dirty="0" err="1">
                <a:solidFill>
                  <a:schemeClr val="accent1"/>
                </a:solidFill>
              </a:rPr>
              <a:t>falla</a:t>
            </a:r>
            <a:r>
              <a:rPr lang="en-US" sz="2400" b="1" dirty="0">
                <a:solidFill>
                  <a:schemeClr val="accent1"/>
                </a:solidFill>
              </a:rPr>
              <a:t> del </a:t>
            </a:r>
            <a:r>
              <a:rPr lang="en-US" sz="2400" b="1" dirty="0" err="1" smtClean="0">
                <a:solidFill>
                  <a:schemeClr val="accent1"/>
                </a:solidFill>
              </a:rPr>
              <a:t>barra</a:t>
            </a:r>
            <a:r>
              <a:rPr lang="en-US" sz="2400" b="1" dirty="0" smtClean="0">
                <a:solidFill>
                  <a:schemeClr val="accent1"/>
                </a:solidFill>
              </a:rPr>
              <a:t> </a:t>
            </a:r>
            <a:r>
              <a:rPr lang="en-US" sz="2400" b="1" dirty="0" err="1">
                <a:solidFill>
                  <a:schemeClr val="accent1"/>
                </a:solidFill>
              </a:rPr>
              <a:t>requiere</a:t>
            </a:r>
            <a:r>
              <a:rPr lang="en-US" sz="2400" b="1" dirty="0">
                <a:solidFill>
                  <a:schemeClr val="accent1"/>
                </a:solidFill>
              </a:rPr>
              <a:t> </a:t>
            </a:r>
            <a:r>
              <a:rPr lang="en-US" sz="2400" b="1" dirty="0" err="1">
                <a:solidFill>
                  <a:schemeClr val="accent1"/>
                </a:solidFill>
              </a:rPr>
              <a:t>disparar</a:t>
            </a:r>
            <a:r>
              <a:rPr lang="en-US" sz="2400" b="1" dirty="0">
                <a:solidFill>
                  <a:schemeClr val="accent1"/>
                </a:solidFill>
              </a:rPr>
              <a:t> </a:t>
            </a:r>
            <a:r>
              <a:rPr lang="en-US" sz="2400" b="1" dirty="0" err="1">
                <a:solidFill>
                  <a:schemeClr val="accent1"/>
                </a:solidFill>
              </a:rPr>
              <a:t>todos</a:t>
            </a:r>
            <a:r>
              <a:rPr lang="en-US" sz="2400" b="1" dirty="0">
                <a:solidFill>
                  <a:schemeClr val="accent1"/>
                </a:solidFill>
              </a:rPr>
              <a:t> los </a:t>
            </a:r>
            <a:r>
              <a:rPr lang="en-US" sz="2400" b="1" dirty="0" err="1" smtClean="0">
                <a:solidFill>
                  <a:schemeClr val="accent1"/>
                </a:solidFill>
              </a:rPr>
              <a:t>interruptores</a:t>
            </a:r>
            <a:endParaRPr lang="en-US" sz="2400" b="1" dirty="0">
              <a:solidFill>
                <a:schemeClr val="accent1"/>
              </a:solidFill>
            </a:endParaRPr>
          </a:p>
          <a:p>
            <a:pPr marL="230188" indent="-230188" algn="l" rtl="0">
              <a:lnSpc>
                <a:spcPct val="110000"/>
              </a:lnSpc>
              <a:buFontTx/>
              <a:buChar char="•"/>
            </a:pPr>
            <a:r>
              <a:rPr lang="en-US" sz="2400" b="1" dirty="0" err="1" smtClean="0">
                <a:solidFill>
                  <a:schemeClr val="accent1"/>
                </a:solidFill>
              </a:rPr>
              <a:t>Barra</a:t>
            </a:r>
            <a:r>
              <a:rPr lang="en-US" sz="2400" b="1" dirty="0" smtClean="0">
                <a:solidFill>
                  <a:schemeClr val="accent1"/>
                </a:solidFill>
              </a:rPr>
              <a:t> </a:t>
            </a:r>
            <a:r>
              <a:rPr lang="en-US" sz="2400" b="1" dirty="0">
                <a:solidFill>
                  <a:schemeClr val="accent1"/>
                </a:solidFill>
              </a:rPr>
              <a:t>de </a:t>
            </a:r>
            <a:r>
              <a:rPr lang="en-US" sz="2400" b="1" dirty="0" err="1">
                <a:solidFill>
                  <a:schemeClr val="accent1"/>
                </a:solidFill>
              </a:rPr>
              <a:t>transferencia</a:t>
            </a:r>
            <a:r>
              <a:rPr lang="en-US" sz="2400" b="1" dirty="0">
                <a:solidFill>
                  <a:schemeClr val="accent1"/>
                </a:solidFill>
              </a:rPr>
              <a:t> </a:t>
            </a:r>
            <a:r>
              <a:rPr lang="en-US" sz="2400" b="1" dirty="0" err="1">
                <a:solidFill>
                  <a:schemeClr val="accent1"/>
                </a:solidFill>
              </a:rPr>
              <a:t>para</a:t>
            </a:r>
            <a:r>
              <a:rPr lang="en-US" sz="2400" b="1" dirty="0">
                <a:solidFill>
                  <a:schemeClr val="accent1"/>
                </a:solidFill>
              </a:rPr>
              <a:t> </a:t>
            </a:r>
            <a:r>
              <a:rPr lang="en-US" sz="2400" b="1" dirty="0" err="1">
                <a:solidFill>
                  <a:schemeClr val="accent1"/>
                </a:solidFill>
              </a:rPr>
              <a:t>mantenimiento</a:t>
            </a:r>
            <a:r>
              <a:rPr lang="en-US" sz="2400" b="1" dirty="0">
                <a:solidFill>
                  <a:schemeClr val="accent1"/>
                </a:solidFill>
              </a:rPr>
              <a:t> de </a:t>
            </a:r>
            <a:r>
              <a:rPr lang="en-US" sz="2400" b="1" dirty="0" err="1">
                <a:solidFill>
                  <a:schemeClr val="accent1"/>
                </a:solidFill>
              </a:rPr>
              <a:t>interruptores</a:t>
            </a:r>
            <a:r>
              <a:rPr lang="en-US" sz="2400" b="1" dirty="0">
                <a:solidFill>
                  <a:schemeClr val="accent1"/>
                </a:solidFill>
              </a:rPr>
              <a:t>.</a:t>
            </a:r>
          </a:p>
          <a:p>
            <a:pPr marL="230188" indent="-230188" algn="l" rtl="0">
              <a:lnSpc>
                <a:spcPct val="110000"/>
              </a:lnSpc>
              <a:buFontTx/>
              <a:buChar char="•"/>
            </a:pPr>
            <a:endParaRPr lang="en-US" sz="2000" dirty="0">
              <a:solidFill>
                <a:schemeClr val="hlink"/>
              </a:solidFill>
            </a:endParaRPr>
          </a:p>
        </p:txBody>
      </p:sp>
      <p:sp>
        <p:nvSpPr>
          <p:cNvPr id="281617" name="Rectangle 17"/>
          <p:cNvSpPr>
            <a:spLocks noChangeArrowheads="1"/>
          </p:cNvSpPr>
          <p:nvPr/>
        </p:nvSpPr>
        <p:spPr bwMode="auto">
          <a:xfrm>
            <a:off x="381000" y="457200"/>
            <a:ext cx="7848600" cy="838200"/>
          </a:xfrm>
          <a:prstGeom prst="rect">
            <a:avLst/>
          </a:prstGeom>
          <a:noFill/>
          <a:ln w="9525">
            <a:noFill/>
            <a:miter lim="800000"/>
            <a:headEnd/>
            <a:tailEnd/>
          </a:ln>
          <a:effectLst/>
        </p:spPr>
        <p:txBody>
          <a:bodyPr lIns="0" tIns="0" rIns="0" bIns="0"/>
          <a:lstStyle/>
          <a:p>
            <a:pPr algn="l" rtl="0" eaLnBrk="1" hangingPunct="1">
              <a:lnSpc>
                <a:spcPct val="95000"/>
              </a:lnSpc>
            </a:pPr>
            <a:r>
              <a:rPr lang="en-US" sz="3600" b="1" dirty="0" smtClean="0"/>
              <a:t>Barras </a:t>
            </a:r>
            <a:r>
              <a:rPr lang="en-US" sz="3600" b="1" dirty="0" err="1"/>
              <a:t>principales</a:t>
            </a:r>
            <a:r>
              <a:rPr lang="en-US" sz="3600" b="1" dirty="0"/>
              <a:t> y de </a:t>
            </a:r>
            <a:r>
              <a:rPr lang="en-US" sz="3600" b="1" dirty="0" err="1"/>
              <a:t>transferencia</a:t>
            </a:r>
            <a:r>
              <a:rPr lang="en-US" sz="3600" b="1"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281615"/>
                                        </p:tgtEl>
                                        <p:attrNameLst>
                                          <p:attrName>style.visibility</p:attrName>
                                        </p:attrNameLst>
                                      </p:cBhvr>
                                      <p:to>
                                        <p:strVal val="visible"/>
                                      </p:to>
                                    </p:set>
                                    <p:animEffect transition="in" filter="blinds(horizontal)">
                                      <p:cBhvr>
                                        <p:cTn id="7" dur="500"/>
                                        <p:tgtEl>
                                          <p:spTgt spid="281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1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82978" name="Object 2"/>
          <p:cNvGraphicFramePr>
            <a:graphicFrameLocks noChangeAspect="1"/>
          </p:cNvGraphicFramePr>
          <p:nvPr/>
        </p:nvGraphicFramePr>
        <p:xfrm>
          <a:off x="1676400" y="1219200"/>
          <a:ext cx="5791200" cy="3213100"/>
        </p:xfrm>
        <a:graphic>
          <a:graphicData uri="http://schemas.openxmlformats.org/drawingml/2006/compatibility">
            <com:legacyDrawing xmlns:com="http://schemas.openxmlformats.org/drawingml/2006/compatibility" spid="_x0000_s382978"/>
          </a:graphicData>
        </a:graphic>
      </p:graphicFrame>
      <p:sp>
        <p:nvSpPr>
          <p:cNvPr id="382979" name="Text Box 3"/>
          <p:cNvSpPr txBox="1">
            <a:spLocks noChangeArrowheads="1"/>
          </p:cNvSpPr>
          <p:nvPr/>
        </p:nvSpPr>
        <p:spPr bwMode="auto">
          <a:xfrm>
            <a:off x="1333500" y="4648200"/>
            <a:ext cx="6477000" cy="1717393"/>
          </a:xfrm>
          <a:prstGeom prst="rect">
            <a:avLst/>
          </a:prstGeom>
          <a:noFill/>
          <a:ln w="9525">
            <a:noFill/>
            <a:miter lim="800000"/>
            <a:headEnd/>
            <a:tailEnd/>
          </a:ln>
          <a:effectLst/>
        </p:spPr>
        <p:txBody>
          <a:bodyPr>
            <a:spAutoFit/>
          </a:bodyPr>
          <a:lstStyle/>
          <a:p>
            <a:pPr marL="230188" indent="-230188" algn="l" rtl="0">
              <a:lnSpc>
                <a:spcPct val="110000"/>
              </a:lnSpc>
              <a:buFontTx/>
              <a:buChar char="•"/>
            </a:pPr>
            <a:r>
              <a:rPr lang="en-US" sz="2400" b="1" dirty="0" err="1">
                <a:solidFill>
                  <a:schemeClr val="accent1"/>
                </a:solidFill>
              </a:rPr>
              <a:t>Muy</a:t>
            </a:r>
            <a:r>
              <a:rPr lang="en-US" sz="2400" b="1" dirty="0">
                <a:solidFill>
                  <a:schemeClr val="accent1"/>
                </a:solidFill>
              </a:rPr>
              <a:t> </a:t>
            </a:r>
            <a:r>
              <a:rPr lang="en-US" sz="2400" b="1" dirty="0" err="1">
                <a:solidFill>
                  <a:schemeClr val="accent1"/>
                </a:solidFill>
              </a:rPr>
              <a:t>alta</a:t>
            </a:r>
            <a:r>
              <a:rPr lang="en-US" sz="2400" b="1" dirty="0">
                <a:solidFill>
                  <a:schemeClr val="accent1"/>
                </a:solidFill>
              </a:rPr>
              <a:t> </a:t>
            </a:r>
            <a:r>
              <a:rPr lang="en-US" sz="2400" b="1" dirty="0" err="1">
                <a:solidFill>
                  <a:schemeClr val="accent1"/>
                </a:solidFill>
              </a:rPr>
              <a:t>flexibilidad</a:t>
            </a:r>
            <a:r>
              <a:rPr lang="en-US" sz="2400" b="1" dirty="0">
                <a:solidFill>
                  <a:schemeClr val="accent1"/>
                </a:solidFill>
              </a:rPr>
              <a:t> </a:t>
            </a:r>
            <a:r>
              <a:rPr lang="en-US" sz="2400" b="1" dirty="0" err="1">
                <a:solidFill>
                  <a:schemeClr val="accent1"/>
                </a:solidFill>
              </a:rPr>
              <a:t>operativa</a:t>
            </a:r>
            <a:endParaRPr lang="en-US" sz="2400" b="1" dirty="0">
              <a:solidFill>
                <a:schemeClr val="accent1"/>
              </a:solidFill>
            </a:endParaRPr>
          </a:p>
          <a:p>
            <a:pPr marL="230188" indent="-230188" algn="l" rtl="0">
              <a:lnSpc>
                <a:spcPct val="110000"/>
              </a:lnSpc>
              <a:buFontTx/>
              <a:buChar char="•"/>
            </a:pPr>
            <a:r>
              <a:rPr lang="en-US" sz="2400" b="1" dirty="0" err="1" smtClean="0">
                <a:solidFill>
                  <a:schemeClr val="accent1"/>
                </a:solidFill>
              </a:rPr>
              <a:t>Barra</a:t>
            </a:r>
            <a:r>
              <a:rPr lang="en-US" sz="2400" b="1" dirty="0" smtClean="0">
                <a:solidFill>
                  <a:schemeClr val="accent1"/>
                </a:solidFill>
              </a:rPr>
              <a:t> </a:t>
            </a:r>
            <a:r>
              <a:rPr lang="en-US" sz="2400" b="1" dirty="0">
                <a:solidFill>
                  <a:schemeClr val="accent1"/>
                </a:solidFill>
              </a:rPr>
              <a:t>de </a:t>
            </a:r>
            <a:r>
              <a:rPr lang="en-US" sz="2400" b="1" dirty="0" err="1">
                <a:solidFill>
                  <a:schemeClr val="accent1"/>
                </a:solidFill>
              </a:rPr>
              <a:t>transferencia</a:t>
            </a:r>
            <a:r>
              <a:rPr lang="en-US" sz="2400" b="1" dirty="0">
                <a:solidFill>
                  <a:schemeClr val="accent1"/>
                </a:solidFill>
              </a:rPr>
              <a:t> </a:t>
            </a:r>
            <a:r>
              <a:rPr lang="en-US" sz="2400" b="1" dirty="0" err="1">
                <a:solidFill>
                  <a:schemeClr val="accent1"/>
                </a:solidFill>
              </a:rPr>
              <a:t>para</a:t>
            </a:r>
            <a:r>
              <a:rPr lang="en-US" sz="2400" b="1" dirty="0">
                <a:solidFill>
                  <a:schemeClr val="accent1"/>
                </a:solidFill>
              </a:rPr>
              <a:t> </a:t>
            </a:r>
            <a:r>
              <a:rPr lang="en-US" sz="2400" b="1" dirty="0" err="1">
                <a:solidFill>
                  <a:schemeClr val="accent1"/>
                </a:solidFill>
              </a:rPr>
              <a:t>mantenimiento</a:t>
            </a:r>
            <a:r>
              <a:rPr lang="en-US" sz="2400" b="1" dirty="0">
                <a:solidFill>
                  <a:schemeClr val="accent1"/>
                </a:solidFill>
              </a:rPr>
              <a:t> de </a:t>
            </a:r>
            <a:r>
              <a:rPr lang="en-US" sz="2400" b="1" dirty="0" err="1">
                <a:solidFill>
                  <a:schemeClr val="accent1"/>
                </a:solidFill>
              </a:rPr>
              <a:t>interruptores</a:t>
            </a:r>
            <a:r>
              <a:rPr lang="en-US" sz="2400" b="1" dirty="0">
                <a:solidFill>
                  <a:schemeClr val="accent1"/>
                </a:solidFill>
              </a:rPr>
              <a:t>.</a:t>
            </a:r>
          </a:p>
          <a:p>
            <a:pPr marL="230188" indent="-230188" algn="l" rtl="0">
              <a:lnSpc>
                <a:spcPct val="110000"/>
              </a:lnSpc>
              <a:buFontTx/>
              <a:buChar char="•"/>
            </a:pPr>
            <a:endParaRPr lang="en-US" sz="2400" b="1" dirty="0">
              <a:solidFill>
                <a:schemeClr val="accent1"/>
              </a:solidFill>
            </a:endParaRPr>
          </a:p>
        </p:txBody>
      </p:sp>
      <p:sp>
        <p:nvSpPr>
          <p:cNvPr id="382985" name="Rectangle 9"/>
          <p:cNvSpPr>
            <a:spLocks noChangeArrowheads="1"/>
          </p:cNvSpPr>
          <p:nvPr/>
        </p:nvSpPr>
        <p:spPr bwMode="auto">
          <a:xfrm>
            <a:off x="0" y="228600"/>
            <a:ext cx="8904288" cy="641350"/>
          </a:xfrm>
          <a:prstGeom prst="rect">
            <a:avLst/>
          </a:prstGeom>
          <a:noFill/>
          <a:ln w="9525">
            <a:noFill/>
            <a:miter lim="800000"/>
            <a:headEnd/>
            <a:tailEnd/>
          </a:ln>
          <a:effectLst/>
        </p:spPr>
        <p:txBody>
          <a:bodyPr wrap="none">
            <a:spAutoFit/>
          </a:bodyPr>
          <a:lstStyle/>
          <a:p>
            <a:pPr algn="l" rtl="0"/>
            <a:r>
              <a:rPr lang="en-US" sz="3600" b="1"/>
              <a:t>Barra doble – interruptor simple con barra de transferencia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1000"/>
                                  </p:stCondLst>
                                  <p:childTnLst>
                                    <p:set>
                                      <p:cBhvr>
                                        <p:cTn id="6" dur="1" fill="hold">
                                          <p:stCondLst>
                                            <p:cond delay="0"/>
                                          </p:stCondLst>
                                        </p:cTn>
                                        <p:tgtEl>
                                          <p:spTgt spid="382979"/>
                                        </p:tgtEl>
                                        <p:attrNameLst>
                                          <p:attrName>style.visibility</p:attrName>
                                        </p:attrNameLst>
                                      </p:cBhvr>
                                      <p:to>
                                        <p:strVal val="visible"/>
                                      </p:to>
                                    </p:set>
                                    <p:animEffect transition="in" filter="blinds(vertical)">
                                      <p:cBhvr>
                                        <p:cTn id="7" dur="500"/>
                                        <p:tgtEl>
                                          <p:spTgt spid="382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12352" name="Object 1024"/>
          <p:cNvGraphicFramePr>
            <a:graphicFrameLocks noChangeAspect="1"/>
          </p:cNvGraphicFramePr>
          <p:nvPr/>
        </p:nvGraphicFramePr>
        <p:xfrm>
          <a:off x="1657350" y="838200"/>
          <a:ext cx="5791200" cy="3325813"/>
        </p:xfrm>
        <a:graphic>
          <a:graphicData uri="http://schemas.openxmlformats.org/drawingml/2006/compatibility">
            <com:legacyDrawing xmlns:com="http://schemas.openxmlformats.org/drawingml/2006/compatibility" spid="_x0000_s612352"/>
          </a:graphicData>
        </a:graphic>
      </p:graphicFrame>
      <p:sp>
        <p:nvSpPr>
          <p:cNvPr id="283651" name="Text Box 1027"/>
          <p:cNvSpPr txBox="1">
            <a:spLocks noChangeArrowheads="1"/>
          </p:cNvSpPr>
          <p:nvPr/>
        </p:nvSpPr>
        <p:spPr bwMode="auto">
          <a:xfrm>
            <a:off x="609600" y="4572000"/>
            <a:ext cx="8153400" cy="2123658"/>
          </a:xfrm>
          <a:prstGeom prst="rect">
            <a:avLst/>
          </a:prstGeom>
          <a:noFill/>
          <a:ln w="9525">
            <a:noFill/>
            <a:miter lim="800000"/>
            <a:headEnd/>
            <a:tailEnd/>
          </a:ln>
          <a:effectLst/>
        </p:spPr>
        <p:txBody>
          <a:bodyPr>
            <a:spAutoFit/>
          </a:bodyPr>
          <a:lstStyle/>
          <a:p>
            <a:pPr marL="230188" indent="-230188" algn="l" rtl="0">
              <a:lnSpc>
                <a:spcPct val="110000"/>
              </a:lnSpc>
              <a:buFontTx/>
              <a:buChar char="•"/>
            </a:pPr>
            <a:r>
              <a:rPr lang="en-US" sz="2400" b="1" dirty="0">
                <a:solidFill>
                  <a:schemeClr val="accent1"/>
                </a:solidFill>
              </a:rPr>
              <a:t>Alta </a:t>
            </a:r>
            <a:r>
              <a:rPr lang="en-US" sz="2400" b="1" dirty="0" err="1">
                <a:solidFill>
                  <a:schemeClr val="accent1"/>
                </a:solidFill>
              </a:rPr>
              <a:t>flexibilidad</a:t>
            </a:r>
            <a:r>
              <a:rPr lang="en-US" sz="2400" b="1" dirty="0">
                <a:solidFill>
                  <a:schemeClr val="accent1"/>
                </a:solidFill>
              </a:rPr>
              <a:t> </a:t>
            </a:r>
            <a:r>
              <a:rPr lang="en-US" sz="2400" b="1" dirty="0" err="1">
                <a:solidFill>
                  <a:schemeClr val="accent1"/>
                </a:solidFill>
              </a:rPr>
              <a:t>operativa</a:t>
            </a:r>
            <a:endParaRPr lang="en-US" sz="2400" b="1" dirty="0">
              <a:solidFill>
                <a:schemeClr val="accent1"/>
              </a:solidFill>
            </a:endParaRPr>
          </a:p>
          <a:p>
            <a:pPr marL="230188" indent="-230188" algn="l" rtl="0">
              <a:lnSpc>
                <a:spcPct val="110000"/>
              </a:lnSpc>
              <a:buFontTx/>
              <a:buChar char="•"/>
            </a:pPr>
            <a:r>
              <a:rPr lang="en-US" sz="2400" b="1" dirty="0">
                <a:solidFill>
                  <a:schemeClr val="accent1"/>
                </a:solidFill>
              </a:rPr>
              <a:t>La </a:t>
            </a:r>
            <a:r>
              <a:rPr lang="en-US" sz="2400" b="1" dirty="0" err="1">
                <a:solidFill>
                  <a:schemeClr val="accent1"/>
                </a:solidFill>
              </a:rPr>
              <a:t>protección</a:t>
            </a:r>
            <a:r>
              <a:rPr lang="en-US" sz="2400" b="1" dirty="0">
                <a:solidFill>
                  <a:schemeClr val="accent1"/>
                </a:solidFill>
              </a:rPr>
              <a:t> de </a:t>
            </a:r>
            <a:r>
              <a:rPr lang="en-US" sz="2400" b="1" dirty="0" err="1">
                <a:solidFill>
                  <a:schemeClr val="accent1"/>
                </a:solidFill>
              </a:rPr>
              <a:t>línea</a:t>
            </a:r>
            <a:r>
              <a:rPr lang="en-US" sz="2400" b="1" dirty="0">
                <a:solidFill>
                  <a:schemeClr val="accent1"/>
                </a:solidFill>
              </a:rPr>
              <a:t> </a:t>
            </a:r>
            <a:r>
              <a:rPr lang="en-US" sz="2400" b="1" dirty="0" err="1">
                <a:solidFill>
                  <a:schemeClr val="accent1"/>
                </a:solidFill>
              </a:rPr>
              <a:t>cubre</a:t>
            </a:r>
            <a:r>
              <a:rPr lang="en-US" sz="2400" b="1" dirty="0">
                <a:solidFill>
                  <a:schemeClr val="accent1"/>
                </a:solidFill>
              </a:rPr>
              <a:t> la </a:t>
            </a:r>
            <a:r>
              <a:rPr lang="en-US" sz="2400" b="1" dirty="0" err="1">
                <a:solidFill>
                  <a:schemeClr val="accent1"/>
                </a:solidFill>
              </a:rPr>
              <a:t>sección</a:t>
            </a:r>
            <a:r>
              <a:rPr lang="en-US" sz="2400" b="1" dirty="0">
                <a:solidFill>
                  <a:schemeClr val="accent1"/>
                </a:solidFill>
              </a:rPr>
              <a:t> de </a:t>
            </a:r>
            <a:r>
              <a:rPr lang="en-US" sz="2400" b="1" dirty="0" err="1" smtClean="0">
                <a:solidFill>
                  <a:schemeClr val="accent1"/>
                </a:solidFill>
              </a:rPr>
              <a:t>barra</a:t>
            </a:r>
            <a:r>
              <a:rPr lang="en-US" sz="2400" b="1" dirty="0" smtClean="0">
                <a:solidFill>
                  <a:schemeClr val="accent1"/>
                </a:solidFill>
              </a:rPr>
              <a:t> </a:t>
            </a:r>
            <a:r>
              <a:rPr lang="en-US" sz="2400" b="1" dirty="0">
                <a:solidFill>
                  <a:schemeClr val="accent1"/>
                </a:solidFill>
              </a:rPr>
              <a:t>entre dos CT</a:t>
            </a:r>
          </a:p>
          <a:p>
            <a:pPr marL="230188" indent="-230188" algn="l" rtl="0">
              <a:lnSpc>
                <a:spcPct val="110000"/>
              </a:lnSpc>
              <a:buFontTx/>
              <a:buChar char="•"/>
            </a:pPr>
            <a:r>
              <a:rPr lang="en-US" sz="2400" b="1" dirty="0" err="1">
                <a:solidFill>
                  <a:schemeClr val="accent1"/>
                </a:solidFill>
              </a:rPr>
              <a:t>Una</a:t>
            </a:r>
            <a:r>
              <a:rPr lang="en-US" sz="2400" b="1" dirty="0">
                <a:solidFill>
                  <a:schemeClr val="accent1"/>
                </a:solidFill>
              </a:rPr>
              <a:t> </a:t>
            </a:r>
            <a:r>
              <a:rPr lang="en-US" sz="2400" b="1" dirty="0" err="1">
                <a:solidFill>
                  <a:schemeClr val="accent1"/>
                </a:solidFill>
              </a:rPr>
              <a:t>falla</a:t>
            </a:r>
            <a:r>
              <a:rPr lang="en-US" sz="2400" b="1" dirty="0">
                <a:solidFill>
                  <a:schemeClr val="accent1"/>
                </a:solidFill>
              </a:rPr>
              <a:t> en un </a:t>
            </a:r>
            <a:r>
              <a:rPr lang="en-US" sz="2400" b="1" dirty="0" err="1" smtClean="0">
                <a:solidFill>
                  <a:schemeClr val="accent1"/>
                </a:solidFill>
              </a:rPr>
              <a:t>barra</a:t>
            </a:r>
            <a:r>
              <a:rPr lang="en-US" sz="2400" b="1" dirty="0" smtClean="0">
                <a:solidFill>
                  <a:schemeClr val="accent1"/>
                </a:solidFill>
              </a:rPr>
              <a:t> </a:t>
            </a:r>
            <a:r>
              <a:rPr lang="en-US" sz="2400" b="1" dirty="0">
                <a:solidFill>
                  <a:schemeClr val="accent1"/>
                </a:solidFill>
              </a:rPr>
              <a:t>no </a:t>
            </a:r>
            <a:r>
              <a:rPr lang="en-US" sz="2400" b="1" dirty="0" err="1">
                <a:solidFill>
                  <a:schemeClr val="accent1"/>
                </a:solidFill>
              </a:rPr>
              <a:t>afecta</a:t>
            </a:r>
            <a:r>
              <a:rPr lang="en-US" sz="2400" b="1" dirty="0">
                <a:solidFill>
                  <a:schemeClr val="accent1"/>
                </a:solidFill>
              </a:rPr>
              <a:t> la </a:t>
            </a:r>
            <a:r>
              <a:rPr lang="en-US" sz="2400" b="1" dirty="0" err="1">
                <a:solidFill>
                  <a:schemeClr val="accent1"/>
                </a:solidFill>
              </a:rPr>
              <a:t>alimentación</a:t>
            </a:r>
            <a:r>
              <a:rPr lang="en-US" sz="2400" b="1" dirty="0">
                <a:solidFill>
                  <a:schemeClr val="accent1"/>
                </a:solidFill>
              </a:rPr>
              <a:t> de los </a:t>
            </a:r>
            <a:r>
              <a:rPr lang="en-US" sz="2400" b="1" dirty="0" err="1">
                <a:solidFill>
                  <a:schemeClr val="accent1"/>
                </a:solidFill>
              </a:rPr>
              <a:t>circuitos</a:t>
            </a:r>
            <a:endParaRPr lang="en-US" sz="2400" b="1" dirty="0">
              <a:solidFill>
                <a:schemeClr val="accent1"/>
              </a:solidFill>
            </a:endParaRPr>
          </a:p>
        </p:txBody>
      </p:sp>
      <p:sp>
        <p:nvSpPr>
          <p:cNvPr id="283656" name="Rectangle 1032"/>
          <p:cNvSpPr>
            <a:spLocks noChangeArrowheads="1"/>
          </p:cNvSpPr>
          <p:nvPr/>
        </p:nvSpPr>
        <p:spPr bwMode="auto">
          <a:xfrm>
            <a:off x="381000" y="228600"/>
            <a:ext cx="6477158" cy="646331"/>
          </a:xfrm>
          <a:prstGeom prst="rect">
            <a:avLst/>
          </a:prstGeom>
          <a:noFill/>
          <a:ln w="9525">
            <a:noFill/>
            <a:miter lim="800000"/>
            <a:headEnd/>
            <a:tailEnd/>
          </a:ln>
          <a:effectLst/>
        </p:spPr>
        <p:txBody>
          <a:bodyPr wrap="none">
            <a:spAutoFit/>
          </a:bodyPr>
          <a:lstStyle/>
          <a:p>
            <a:pPr algn="l" rtl="0"/>
            <a:r>
              <a:rPr lang="en-US" sz="3600" b="1" dirty="0" err="1"/>
              <a:t>Doble</a:t>
            </a:r>
            <a:r>
              <a:rPr lang="en-US" sz="3600" b="1" dirty="0"/>
              <a:t> </a:t>
            </a:r>
            <a:r>
              <a:rPr lang="en-US" sz="3600" b="1" dirty="0" err="1" smtClean="0"/>
              <a:t>barra</a:t>
            </a:r>
            <a:r>
              <a:rPr lang="en-US" sz="3600" b="1" dirty="0" smtClean="0"/>
              <a:t> </a:t>
            </a:r>
            <a:r>
              <a:rPr lang="en-US" sz="3600" b="1" dirty="0"/>
              <a:t>- </a:t>
            </a:r>
            <a:r>
              <a:rPr lang="en-US" sz="3600" b="1" dirty="0" err="1"/>
              <a:t>doble</a:t>
            </a:r>
            <a:r>
              <a:rPr lang="en-US" sz="3600" b="1" dirty="0"/>
              <a:t> </a:t>
            </a:r>
            <a:r>
              <a:rPr lang="en-US" sz="3600" b="1" dirty="0" err="1" smtClean="0"/>
              <a:t>interruptor</a:t>
            </a: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283651"/>
                                        </p:tgtEl>
                                        <p:attrNameLst>
                                          <p:attrName>style.visibility</p:attrName>
                                        </p:attrNameLst>
                                      </p:cBhvr>
                                      <p:to>
                                        <p:strVal val="visible"/>
                                      </p:to>
                                    </p:set>
                                    <p:animEffect transition="in" filter="blinds(horizontal)">
                                      <p:cBhvr>
                                        <p:cTn id="7" dur="500"/>
                                        <p:tgtEl>
                                          <p:spTgt spid="283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1"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85029" name="Object 5"/>
          <p:cNvGraphicFramePr>
            <a:graphicFrameLocks noChangeAspect="1"/>
          </p:cNvGraphicFramePr>
          <p:nvPr/>
        </p:nvGraphicFramePr>
        <p:xfrm>
          <a:off x="1919288" y="838200"/>
          <a:ext cx="5334000" cy="3613150"/>
        </p:xfrm>
        <a:graphic>
          <a:graphicData uri="http://schemas.openxmlformats.org/drawingml/2006/compatibility">
            <com:legacyDrawing xmlns:com="http://schemas.openxmlformats.org/drawingml/2006/compatibility" spid="_x0000_s385029"/>
          </a:graphicData>
        </a:graphic>
      </p:graphicFrame>
      <p:sp>
        <p:nvSpPr>
          <p:cNvPr id="385030" name="Text Box 6"/>
          <p:cNvSpPr txBox="1">
            <a:spLocks noChangeArrowheads="1"/>
          </p:cNvSpPr>
          <p:nvPr/>
        </p:nvSpPr>
        <p:spPr bwMode="auto">
          <a:xfrm>
            <a:off x="685800" y="4343400"/>
            <a:ext cx="8001000" cy="2123658"/>
          </a:xfrm>
          <a:prstGeom prst="rect">
            <a:avLst/>
          </a:prstGeom>
          <a:noFill/>
          <a:ln w="9525">
            <a:noFill/>
            <a:miter lim="800000"/>
            <a:headEnd/>
            <a:tailEnd/>
          </a:ln>
          <a:effectLst/>
        </p:spPr>
        <p:txBody>
          <a:bodyPr>
            <a:spAutoFit/>
          </a:bodyPr>
          <a:lstStyle/>
          <a:p>
            <a:pPr marL="230188" indent="-230188" algn="l" rtl="0">
              <a:lnSpc>
                <a:spcPct val="110000"/>
              </a:lnSpc>
              <a:buFontTx/>
              <a:buChar char="•"/>
            </a:pPr>
            <a:r>
              <a:rPr lang="en-US" sz="2400" b="1" dirty="0" err="1">
                <a:solidFill>
                  <a:schemeClr val="accent1"/>
                </a:solidFill>
              </a:rPr>
              <a:t>Utilizado</a:t>
            </a:r>
            <a:r>
              <a:rPr lang="en-US" sz="2400" b="1" dirty="0">
                <a:solidFill>
                  <a:schemeClr val="accent1"/>
                </a:solidFill>
              </a:rPr>
              <a:t> en </a:t>
            </a:r>
            <a:r>
              <a:rPr lang="en-US" sz="2400" b="1" dirty="0" err="1">
                <a:solidFill>
                  <a:schemeClr val="accent1"/>
                </a:solidFill>
              </a:rPr>
              <a:t>niveles</a:t>
            </a:r>
            <a:r>
              <a:rPr lang="en-US" sz="2400" b="1" dirty="0">
                <a:solidFill>
                  <a:schemeClr val="accent1"/>
                </a:solidFill>
              </a:rPr>
              <a:t> de </a:t>
            </a:r>
            <a:r>
              <a:rPr lang="en-US" sz="2400" b="1" dirty="0" err="1">
                <a:solidFill>
                  <a:schemeClr val="accent1"/>
                </a:solidFill>
              </a:rPr>
              <a:t>voltaje</a:t>
            </a:r>
            <a:r>
              <a:rPr lang="en-US" sz="2400" b="1" dirty="0">
                <a:solidFill>
                  <a:schemeClr val="accent1"/>
                </a:solidFill>
              </a:rPr>
              <a:t> </a:t>
            </a:r>
            <a:r>
              <a:rPr lang="en-US" sz="2400" b="1" dirty="0" err="1">
                <a:solidFill>
                  <a:schemeClr val="accent1"/>
                </a:solidFill>
              </a:rPr>
              <a:t>más</a:t>
            </a:r>
            <a:r>
              <a:rPr lang="en-US" sz="2400" b="1" dirty="0">
                <a:solidFill>
                  <a:schemeClr val="accent1"/>
                </a:solidFill>
              </a:rPr>
              <a:t> altos.</a:t>
            </a:r>
          </a:p>
          <a:p>
            <a:pPr marL="230188" indent="-230188" algn="l" rtl="0">
              <a:lnSpc>
                <a:spcPct val="110000"/>
              </a:lnSpc>
              <a:buFontTx/>
              <a:buChar char="•"/>
            </a:pPr>
            <a:r>
              <a:rPr lang="en-US" sz="2400" b="1" dirty="0" err="1">
                <a:solidFill>
                  <a:schemeClr val="accent1"/>
                </a:solidFill>
              </a:rPr>
              <a:t>Más</a:t>
            </a:r>
            <a:r>
              <a:rPr lang="en-US" sz="2400" b="1" dirty="0">
                <a:solidFill>
                  <a:schemeClr val="accent1"/>
                </a:solidFill>
              </a:rPr>
              <a:t> </a:t>
            </a:r>
            <a:r>
              <a:rPr lang="en-US" sz="2400" b="1" dirty="0" err="1">
                <a:solidFill>
                  <a:schemeClr val="accent1"/>
                </a:solidFill>
              </a:rPr>
              <a:t>flexibilidad</a:t>
            </a:r>
            <a:r>
              <a:rPr lang="en-US" sz="2400" b="1" dirty="0">
                <a:solidFill>
                  <a:schemeClr val="accent1"/>
                </a:solidFill>
              </a:rPr>
              <a:t> </a:t>
            </a:r>
            <a:r>
              <a:rPr lang="en-US" sz="2400" b="1" dirty="0" err="1">
                <a:solidFill>
                  <a:schemeClr val="accent1"/>
                </a:solidFill>
              </a:rPr>
              <a:t>operativa</a:t>
            </a:r>
            <a:endParaRPr lang="en-US" sz="2400" b="1" dirty="0">
              <a:solidFill>
                <a:schemeClr val="accent1"/>
              </a:solidFill>
            </a:endParaRPr>
          </a:p>
          <a:p>
            <a:pPr marL="230188" indent="-230188" algn="l" rtl="0">
              <a:lnSpc>
                <a:spcPct val="110000"/>
              </a:lnSpc>
              <a:buFontTx/>
              <a:buChar char="•"/>
            </a:pPr>
            <a:r>
              <a:rPr lang="en-US" sz="2400" b="1" dirty="0" err="1">
                <a:solidFill>
                  <a:schemeClr val="accent1"/>
                </a:solidFill>
              </a:rPr>
              <a:t>Requiere</a:t>
            </a:r>
            <a:r>
              <a:rPr lang="en-US" sz="2400" b="1" dirty="0">
                <a:solidFill>
                  <a:schemeClr val="accent1"/>
                </a:solidFill>
              </a:rPr>
              <a:t> </a:t>
            </a:r>
            <a:r>
              <a:rPr lang="en-US" sz="2400" b="1" dirty="0" err="1">
                <a:solidFill>
                  <a:schemeClr val="accent1"/>
                </a:solidFill>
              </a:rPr>
              <a:t>más</a:t>
            </a:r>
            <a:r>
              <a:rPr lang="en-US" sz="2400" b="1" dirty="0">
                <a:solidFill>
                  <a:schemeClr val="accent1"/>
                </a:solidFill>
              </a:rPr>
              <a:t> </a:t>
            </a:r>
            <a:r>
              <a:rPr lang="en-US" sz="2400" b="1" dirty="0" err="1">
                <a:solidFill>
                  <a:schemeClr val="accent1"/>
                </a:solidFill>
              </a:rPr>
              <a:t>interruptores</a:t>
            </a:r>
            <a:endParaRPr lang="en-US" sz="2400" b="1" dirty="0">
              <a:solidFill>
                <a:schemeClr val="accent1"/>
              </a:solidFill>
            </a:endParaRPr>
          </a:p>
          <a:p>
            <a:pPr marL="230188" indent="-230188" algn="l" rtl="0">
              <a:lnSpc>
                <a:spcPct val="110000"/>
              </a:lnSpc>
              <a:buFontTx/>
              <a:buChar char="•"/>
            </a:pPr>
            <a:r>
              <a:rPr lang="en-US" sz="2400" b="1" dirty="0" err="1">
                <a:solidFill>
                  <a:schemeClr val="accent1"/>
                </a:solidFill>
              </a:rPr>
              <a:t>Secciones</a:t>
            </a:r>
            <a:r>
              <a:rPr lang="en-US" sz="2400" b="1" dirty="0">
                <a:solidFill>
                  <a:schemeClr val="accent1"/>
                </a:solidFill>
              </a:rPr>
              <a:t> </a:t>
            </a:r>
            <a:r>
              <a:rPr lang="en-US" sz="2400" b="1" dirty="0" err="1">
                <a:solidFill>
                  <a:schemeClr val="accent1"/>
                </a:solidFill>
              </a:rPr>
              <a:t>intermedias</a:t>
            </a:r>
            <a:r>
              <a:rPr lang="en-US" sz="2400" b="1" dirty="0">
                <a:solidFill>
                  <a:schemeClr val="accent1"/>
                </a:solidFill>
              </a:rPr>
              <a:t> del </a:t>
            </a:r>
            <a:r>
              <a:rPr lang="en-US" sz="2400" b="1" dirty="0" err="1" smtClean="0">
                <a:solidFill>
                  <a:schemeClr val="accent1"/>
                </a:solidFill>
              </a:rPr>
              <a:t>barra</a:t>
            </a:r>
            <a:r>
              <a:rPr lang="en-US" sz="2400" b="1" dirty="0" smtClean="0">
                <a:solidFill>
                  <a:schemeClr val="accent1"/>
                </a:solidFill>
              </a:rPr>
              <a:t> </a:t>
            </a:r>
            <a:r>
              <a:rPr lang="en-US" sz="2400" b="1" dirty="0" err="1">
                <a:solidFill>
                  <a:schemeClr val="accent1"/>
                </a:solidFill>
              </a:rPr>
              <a:t>cubiertas</a:t>
            </a:r>
            <a:r>
              <a:rPr lang="en-US" sz="2400" b="1" dirty="0">
                <a:solidFill>
                  <a:schemeClr val="accent1"/>
                </a:solidFill>
              </a:rPr>
              <a:t> </a:t>
            </a:r>
            <a:r>
              <a:rPr lang="en-US" sz="2400" b="1" dirty="0" err="1">
                <a:solidFill>
                  <a:schemeClr val="accent1"/>
                </a:solidFill>
              </a:rPr>
              <a:t>por</a:t>
            </a:r>
            <a:r>
              <a:rPr lang="en-US" sz="2400" b="1" dirty="0">
                <a:solidFill>
                  <a:schemeClr val="accent1"/>
                </a:solidFill>
              </a:rPr>
              <a:t> </a:t>
            </a:r>
            <a:r>
              <a:rPr lang="en-US" sz="2400" b="1" dirty="0" err="1">
                <a:solidFill>
                  <a:schemeClr val="accent1"/>
                </a:solidFill>
              </a:rPr>
              <a:t>líneas</a:t>
            </a:r>
            <a:r>
              <a:rPr lang="en-US" sz="2400" b="1" dirty="0">
                <a:solidFill>
                  <a:schemeClr val="accent1"/>
                </a:solidFill>
              </a:rPr>
              <a:t> u </a:t>
            </a:r>
            <a:r>
              <a:rPr lang="en-US" sz="2400" b="1" dirty="0" err="1">
                <a:solidFill>
                  <a:schemeClr val="accent1"/>
                </a:solidFill>
              </a:rPr>
              <a:t>otros</a:t>
            </a:r>
            <a:r>
              <a:rPr lang="en-US" sz="2400" b="1" dirty="0">
                <a:solidFill>
                  <a:schemeClr val="accent1"/>
                </a:solidFill>
              </a:rPr>
              <a:t> </a:t>
            </a:r>
            <a:r>
              <a:rPr lang="en-US" sz="2400" b="1" dirty="0" err="1">
                <a:solidFill>
                  <a:schemeClr val="accent1"/>
                </a:solidFill>
              </a:rPr>
              <a:t>equipos</a:t>
            </a:r>
            <a:r>
              <a:rPr lang="en-US" sz="2400" b="1" dirty="0">
                <a:solidFill>
                  <a:schemeClr val="accent1"/>
                </a:solidFill>
              </a:rPr>
              <a:t> de </a:t>
            </a:r>
            <a:r>
              <a:rPr lang="en-US" sz="2400" b="1" dirty="0" err="1">
                <a:solidFill>
                  <a:schemeClr val="accent1"/>
                </a:solidFill>
              </a:rPr>
              <a:t>protección</a:t>
            </a:r>
            <a:r>
              <a:rPr lang="en-US" sz="2400" b="1" dirty="0">
                <a:solidFill>
                  <a:schemeClr val="accent1"/>
                </a:solidFill>
              </a:rPr>
              <a:t>.</a:t>
            </a:r>
          </a:p>
        </p:txBody>
      </p:sp>
      <p:sp>
        <p:nvSpPr>
          <p:cNvPr id="385033" name="Rectangle 9"/>
          <p:cNvSpPr>
            <a:spLocks noChangeArrowheads="1"/>
          </p:cNvSpPr>
          <p:nvPr/>
        </p:nvSpPr>
        <p:spPr bwMode="auto">
          <a:xfrm>
            <a:off x="457200" y="158750"/>
            <a:ext cx="5163914" cy="646331"/>
          </a:xfrm>
          <a:prstGeom prst="rect">
            <a:avLst/>
          </a:prstGeom>
          <a:noFill/>
          <a:ln w="9525">
            <a:noFill/>
            <a:miter lim="800000"/>
            <a:headEnd/>
            <a:tailEnd/>
          </a:ln>
          <a:effectLst/>
        </p:spPr>
        <p:txBody>
          <a:bodyPr wrap="none">
            <a:spAutoFit/>
          </a:bodyPr>
          <a:lstStyle/>
          <a:p>
            <a:pPr algn="l" rtl="0"/>
            <a:r>
              <a:rPr lang="en-US" sz="3600" b="1" dirty="0" err="1" smtClean="0"/>
              <a:t>Barra</a:t>
            </a:r>
            <a:r>
              <a:rPr lang="en-US" sz="3600" b="1" dirty="0" smtClean="0"/>
              <a:t> </a:t>
            </a:r>
            <a:r>
              <a:rPr lang="en-US" sz="3600" b="1" dirty="0" err="1"/>
              <a:t>rompedor</a:t>
            </a:r>
            <a:r>
              <a:rPr lang="en-US" sz="3600" b="1" dirty="0"/>
              <a:t> y </a:t>
            </a:r>
            <a:r>
              <a:rPr lang="en-US" sz="3600" b="1" dirty="0" err="1"/>
              <a:t>medio</a:t>
            </a: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1000"/>
                                  </p:stCondLst>
                                  <p:childTnLst>
                                    <p:set>
                                      <p:cBhvr>
                                        <p:cTn id="6" dur="1" fill="hold">
                                          <p:stCondLst>
                                            <p:cond delay="0"/>
                                          </p:stCondLst>
                                        </p:cTn>
                                        <p:tgtEl>
                                          <p:spTgt spid="385030"/>
                                        </p:tgtEl>
                                        <p:attrNameLst>
                                          <p:attrName>style.visibility</p:attrName>
                                        </p:attrNameLst>
                                      </p:cBhvr>
                                      <p:to>
                                        <p:strVal val="visible"/>
                                      </p:to>
                                    </p:set>
                                    <p:animEffect transition="in" filter="blinds(horizontal)">
                                      <p:cBhvr>
                                        <p:cTn id="7" dur="500"/>
                                        <p:tgtEl>
                                          <p:spTgt spid="385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3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2633" name="Text Box 9"/>
          <p:cNvSpPr txBox="1">
            <a:spLocks noChangeArrowheads="1"/>
          </p:cNvSpPr>
          <p:nvPr/>
        </p:nvSpPr>
        <p:spPr bwMode="auto">
          <a:xfrm>
            <a:off x="990600" y="4572000"/>
            <a:ext cx="7924800" cy="2160591"/>
          </a:xfrm>
          <a:prstGeom prst="rect">
            <a:avLst/>
          </a:prstGeom>
          <a:noFill/>
          <a:ln w="9525">
            <a:noFill/>
            <a:miter lim="800000"/>
            <a:headEnd/>
            <a:tailEnd/>
          </a:ln>
          <a:effectLst/>
        </p:spPr>
        <p:txBody>
          <a:bodyPr>
            <a:spAutoFit/>
          </a:bodyPr>
          <a:lstStyle/>
          <a:p>
            <a:pPr marL="230188" indent="-230188" algn="l" rtl="0">
              <a:lnSpc>
                <a:spcPct val="140000"/>
              </a:lnSpc>
              <a:buFontTx/>
              <a:buChar char="•"/>
            </a:pPr>
            <a:r>
              <a:rPr lang="en-US" sz="2400" b="1" dirty="0" err="1">
                <a:solidFill>
                  <a:schemeClr val="accent1"/>
                </a:solidFill>
              </a:rPr>
              <a:t>Niveles</a:t>
            </a:r>
            <a:r>
              <a:rPr lang="en-US" sz="2400" b="1" dirty="0">
                <a:solidFill>
                  <a:schemeClr val="accent1"/>
                </a:solidFill>
              </a:rPr>
              <a:t> de </a:t>
            </a:r>
            <a:r>
              <a:rPr lang="en-US" sz="2400" b="1" dirty="0" err="1">
                <a:solidFill>
                  <a:schemeClr val="accent1"/>
                </a:solidFill>
              </a:rPr>
              <a:t>voltaje</a:t>
            </a:r>
            <a:r>
              <a:rPr lang="en-US" sz="2400" b="1" dirty="0">
                <a:solidFill>
                  <a:schemeClr val="accent1"/>
                </a:solidFill>
              </a:rPr>
              <a:t> </a:t>
            </a:r>
            <a:r>
              <a:rPr lang="en-US" sz="2400" b="1" dirty="0" err="1">
                <a:solidFill>
                  <a:schemeClr val="accent1"/>
                </a:solidFill>
              </a:rPr>
              <a:t>más</a:t>
            </a:r>
            <a:r>
              <a:rPr lang="en-US" sz="2400" b="1" dirty="0">
                <a:solidFill>
                  <a:schemeClr val="accent1"/>
                </a:solidFill>
              </a:rPr>
              <a:t> altos</a:t>
            </a:r>
          </a:p>
          <a:p>
            <a:pPr marL="230188" indent="-230188" algn="l" rtl="0">
              <a:lnSpc>
                <a:spcPct val="140000"/>
              </a:lnSpc>
              <a:buFontTx/>
              <a:buChar char="•"/>
            </a:pPr>
            <a:r>
              <a:rPr lang="en-US" sz="2400" b="1" dirty="0">
                <a:solidFill>
                  <a:schemeClr val="accent1"/>
                </a:solidFill>
              </a:rPr>
              <a:t>Alta </a:t>
            </a:r>
            <a:r>
              <a:rPr lang="en-US" sz="2400" b="1" dirty="0" err="1">
                <a:solidFill>
                  <a:schemeClr val="accent1"/>
                </a:solidFill>
              </a:rPr>
              <a:t>flexibilidad</a:t>
            </a:r>
            <a:r>
              <a:rPr lang="en-US" sz="2400" b="1" dirty="0">
                <a:solidFill>
                  <a:schemeClr val="accent1"/>
                </a:solidFill>
              </a:rPr>
              <a:t> </a:t>
            </a:r>
            <a:r>
              <a:rPr lang="en-US" sz="2400" b="1" dirty="0" err="1">
                <a:solidFill>
                  <a:schemeClr val="accent1"/>
                </a:solidFill>
              </a:rPr>
              <a:t>operativa</a:t>
            </a:r>
            <a:r>
              <a:rPr lang="en-US" sz="2400" b="1" dirty="0">
                <a:solidFill>
                  <a:schemeClr val="accent1"/>
                </a:solidFill>
              </a:rPr>
              <a:t> con </a:t>
            </a:r>
            <a:r>
              <a:rPr lang="en-US" sz="2400" b="1" dirty="0" err="1">
                <a:solidFill>
                  <a:schemeClr val="accent1"/>
                </a:solidFill>
              </a:rPr>
              <a:t>interruptores</a:t>
            </a:r>
            <a:r>
              <a:rPr lang="en-US" sz="2400" b="1" dirty="0">
                <a:solidFill>
                  <a:schemeClr val="accent1"/>
                </a:solidFill>
              </a:rPr>
              <a:t> </a:t>
            </a:r>
            <a:r>
              <a:rPr lang="en-US" sz="2400" b="1" dirty="0" err="1">
                <a:solidFill>
                  <a:schemeClr val="accent1"/>
                </a:solidFill>
              </a:rPr>
              <a:t>mínimos</a:t>
            </a:r>
            <a:endParaRPr lang="en-US" sz="2400" b="1" dirty="0">
              <a:solidFill>
                <a:schemeClr val="accent1"/>
              </a:solidFill>
            </a:endParaRPr>
          </a:p>
          <a:p>
            <a:pPr marL="230188" indent="-230188" algn="l" rtl="0">
              <a:lnSpc>
                <a:spcPct val="140000"/>
              </a:lnSpc>
              <a:buFontTx/>
              <a:buChar char="•"/>
            </a:pPr>
            <a:r>
              <a:rPr lang="en-US" sz="2400" b="1" dirty="0">
                <a:solidFill>
                  <a:schemeClr val="accent1"/>
                </a:solidFill>
              </a:rPr>
              <a:t>No se </a:t>
            </a:r>
            <a:r>
              <a:rPr lang="en-US" sz="2400" b="1" dirty="0" err="1">
                <a:solidFill>
                  <a:schemeClr val="accent1"/>
                </a:solidFill>
              </a:rPr>
              <a:t>requiere</a:t>
            </a:r>
            <a:r>
              <a:rPr lang="en-US" sz="2400" b="1" dirty="0">
                <a:solidFill>
                  <a:schemeClr val="accent1"/>
                </a:solidFill>
              </a:rPr>
              <a:t> </a:t>
            </a:r>
            <a:r>
              <a:rPr lang="en-US" sz="2400" b="1" dirty="0" err="1">
                <a:solidFill>
                  <a:schemeClr val="accent1"/>
                </a:solidFill>
              </a:rPr>
              <a:t>protección</a:t>
            </a:r>
            <a:r>
              <a:rPr lang="en-US" sz="2400" b="1" dirty="0">
                <a:solidFill>
                  <a:schemeClr val="accent1"/>
                </a:solidFill>
              </a:rPr>
              <a:t> de </a:t>
            </a:r>
            <a:r>
              <a:rPr lang="en-US" sz="2400" b="1" dirty="0" err="1" smtClean="0">
                <a:solidFill>
                  <a:schemeClr val="accent1"/>
                </a:solidFill>
              </a:rPr>
              <a:t>barra</a:t>
            </a:r>
            <a:r>
              <a:rPr lang="en-US" sz="2400" b="1" dirty="0" smtClean="0">
                <a:solidFill>
                  <a:schemeClr val="accent1"/>
                </a:solidFill>
              </a:rPr>
              <a:t> </a:t>
            </a:r>
            <a:r>
              <a:rPr lang="en-US" sz="2400" b="1" dirty="0" err="1">
                <a:solidFill>
                  <a:schemeClr val="accent1"/>
                </a:solidFill>
              </a:rPr>
              <a:t>separada</a:t>
            </a:r>
            <a:r>
              <a:rPr lang="en-US" sz="2400" b="1" dirty="0">
                <a:solidFill>
                  <a:schemeClr val="accent1"/>
                </a:solidFill>
              </a:rPr>
              <a:t> en </a:t>
            </a:r>
            <a:r>
              <a:rPr lang="en-US" sz="2400" b="1" dirty="0" err="1">
                <a:solidFill>
                  <a:schemeClr val="accent1"/>
                </a:solidFill>
              </a:rPr>
              <a:t>las</a:t>
            </a:r>
            <a:r>
              <a:rPr lang="en-US" sz="2400" b="1" dirty="0">
                <a:solidFill>
                  <a:schemeClr val="accent1"/>
                </a:solidFill>
              </a:rPr>
              <a:t> </a:t>
            </a:r>
            <a:r>
              <a:rPr lang="en-US" sz="2400" b="1" dirty="0" err="1">
                <a:solidFill>
                  <a:schemeClr val="accent1"/>
                </a:solidFill>
              </a:rPr>
              <a:t>posiciones</a:t>
            </a:r>
            <a:r>
              <a:rPr lang="en-US" sz="2400" b="1" dirty="0">
                <a:solidFill>
                  <a:schemeClr val="accent1"/>
                </a:solidFill>
              </a:rPr>
              <a:t> de la </a:t>
            </a:r>
            <a:r>
              <a:rPr lang="en-US" sz="2400" b="1" dirty="0" err="1">
                <a:solidFill>
                  <a:schemeClr val="accent1"/>
                </a:solidFill>
              </a:rPr>
              <a:t>línea</a:t>
            </a:r>
            <a:endParaRPr lang="en-US" sz="2400" b="1" dirty="0">
              <a:solidFill>
                <a:schemeClr val="accent1"/>
              </a:solidFill>
            </a:endParaRPr>
          </a:p>
        </p:txBody>
      </p:sp>
      <p:graphicFrame>
        <p:nvGraphicFramePr>
          <p:cNvPr id="613376" name="Object 1024"/>
          <p:cNvGraphicFramePr>
            <a:graphicFrameLocks noChangeAspect="1"/>
          </p:cNvGraphicFramePr>
          <p:nvPr/>
        </p:nvGraphicFramePr>
        <p:xfrm>
          <a:off x="2400300" y="914400"/>
          <a:ext cx="4343400" cy="3676650"/>
        </p:xfrm>
        <a:graphic>
          <a:graphicData uri="http://schemas.openxmlformats.org/drawingml/2006/compatibility">
            <com:legacyDrawing xmlns:com="http://schemas.openxmlformats.org/drawingml/2006/compatibility" spid="_x0000_s613376"/>
          </a:graphicData>
        </a:graphic>
      </p:graphicFrame>
      <p:sp>
        <p:nvSpPr>
          <p:cNvPr id="282639" name="Rectangle 15"/>
          <p:cNvSpPr>
            <a:spLocks noChangeArrowheads="1"/>
          </p:cNvSpPr>
          <p:nvPr/>
        </p:nvSpPr>
        <p:spPr bwMode="auto">
          <a:xfrm>
            <a:off x="533400" y="390525"/>
            <a:ext cx="3153427" cy="646331"/>
          </a:xfrm>
          <a:prstGeom prst="rect">
            <a:avLst/>
          </a:prstGeom>
          <a:noFill/>
          <a:ln w="9525">
            <a:noFill/>
            <a:miter lim="800000"/>
            <a:headEnd/>
            <a:tailEnd/>
          </a:ln>
          <a:effectLst/>
        </p:spPr>
        <p:txBody>
          <a:bodyPr wrap="none">
            <a:spAutoFit/>
          </a:bodyPr>
          <a:lstStyle/>
          <a:p>
            <a:pPr algn="l" rtl="0"/>
            <a:r>
              <a:rPr lang="en-US" sz="3600" b="1" dirty="0" err="1" smtClean="0"/>
              <a:t>Barra</a:t>
            </a:r>
            <a:r>
              <a:rPr lang="en-US" sz="3600" b="1" dirty="0" smtClean="0"/>
              <a:t> en </a:t>
            </a:r>
            <a:r>
              <a:rPr lang="en-US" sz="3600" b="1" dirty="0" err="1" smtClean="0"/>
              <a:t>anillo</a:t>
            </a: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613376"/>
                                        </p:tgtEl>
                                        <p:attrNameLst>
                                          <p:attrName>style.visibility</p:attrName>
                                        </p:attrNameLst>
                                      </p:cBhvr>
                                      <p:to>
                                        <p:strVal val="visible"/>
                                      </p:to>
                                    </p:set>
                                    <p:anim calcmode="lin" valueType="num">
                                      <p:cBhvr>
                                        <p:cTn id="7" dur="500" fill="hold"/>
                                        <p:tgtEl>
                                          <p:spTgt spid="613376"/>
                                        </p:tgtEl>
                                        <p:attrNameLst>
                                          <p:attrName>ppt_w</p:attrName>
                                        </p:attrNameLst>
                                      </p:cBhvr>
                                      <p:tavLst>
                                        <p:tav tm="0">
                                          <p:val>
                                            <p:fltVal val="0"/>
                                          </p:val>
                                        </p:tav>
                                        <p:tav tm="100000">
                                          <p:val>
                                            <p:strVal val="#ppt_w"/>
                                          </p:val>
                                        </p:tav>
                                      </p:tavLst>
                                    </p:anim>
                                    <p:anim calcmode="lin" valueType="num">
                                      <p:cBhvr>
                                        <p:cTn id="8" dur="500" fill="hold"/>
                                        <p:tgtEl>
                                          <p:spTgt spid="613376"/>
                                        </p:tgtEl>
                                        <p:attrNameLst>
                                          <p:attrName>ppt_h</p:attrName>
                                        </p:attrNameLst>
                                      </p:cBhvr>
                                      <p:tavLst>
                                        <p:tav tm="0">
                                          <p:val>
                                            <p:fltVal val="0"/>
                                          </p:val>
                                        </p:tav>
                                        <p:tav tm="100000">
                                          <p:val>
                                            <p:strVal val="#ppt_h"/>
                                          </p:val>
                                        </p:tav>
                                      </p:tavLst>
                                    </p:anim>
                                    <p:anim calcmode="lin" valueType="num">
                                      <p:cBhvr>
                                        <p:cTn id="9" dur="500" fill="hold"/>
                                        <p:tgtEl>
                                          <p:spTgt spid="613376"/>
                                        </p:tgtEl>
                                        <p:attrNameLst>
                                          <p:attrName>ppt_x</p:attrName>
                                        </p:attrNameLst>
                                      </p:cBhvr>
                                      <p:tavLst>
                                        <p:tav tm="0">
                                          <p:val>
                                            <p:fltVal val="0.5"/>
                                          </p:val>
                                        </p:tav>
                                        <p:tav tm="100000">
                                          <p:val>
                                            <p:strVal val="#ppt_x"/>
                                          </p:val>
                                        </p:tav>
                                      </p:tavLst>
                                    </p:anim>
                                    <p:anim calcmode="lin" valueType="num">
                                      <p:cBhvr>
                                        <p:cTn id="10" dur="500" fill="hold"/>
                                        <p:tgtEl>
                                          <p:spTgt spid="613376"/>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3" presetClass="entr" presetSubtype="5" fill="hold" grpId="0" nodeType="afterEffect">
                                  <p:stCondLst>
                                    <p:cond delay="1000"/>
                                  </p:stCondLst>
                                  <p:childTnLst>
                                    <p:set>
                                      <p:cBhvr>
                                        <p:cTn id="13" dur="1" fill="hold">
                                          <p:stCondLst>
                                            <p:cond delay="0"/>
                                          </p:stCondLst>
                                        </p:cTn>
                                        <p:tgtEl>
                                          <p:spTgt spid="282633"/>
                                        </p:tgtEl>
                                        <p:attrNameLst>
                                          <p:attrName>style.visibility</p:attrName>
                                        </p:attrNameLst>
                                      </p:cBhvr>
                                      <p:to>
                                        <p:strVal val="visible"/>
                                      </p:to>
                                    </p:set>
                                    <p:animEffect transition="in" filter="blinds(vertical)">
                                      <p:cBhvr>
                                        <p:cTn id="14" dur="500"/>
                                        <p:tgtEl>
                                          <p:spTgt spid="282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3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4674" name="Rectangle 2"/>
          <p:cNvSpPr>
            <a:spLocks noChangeArrowheads="1"/>
          </p:cNvSpPr>
          <p:nvPr/>
        </p:nvSpPr>
        <p:spPr bwMode="auto">
          <a:xfrm>
            <a:off x="457200" y="228600"/>
            <a:ext cx="6115064" cy="646331"/>
          </a:xfrm>
          <a:prstGeom prst="rect">
            <a:avLst/>
          </a:prstGeom>
          <a:noFill/>
          <a:ln w="9525">
            <a:noFill/>
            <a:miter lim="800000"/>
            <a:headEnd/>
            <a:tailEnd/>
          </a:ln>
          <a:effectLst/>
        </p:spPr>
        <p:txBody>
          <a:bodyPr wrap="square">
            <a:spAutoFit/>
          </a:bodyPr>
          <a:lstStyle/>
          <a:p>
            <a:pPr algn="l" rtl="0"/>
            <a:r>
              <a:rPr lang="en-US" sz="3600" b="1" dirty="0" err="1"/>
              <a:t>Componentes</a:t>
            </a:r>
            <a:r>
              <a:rPr lang="en-US" sz="3600" b="1" dirty="0"/>
              <a:t> de </a:t>
            </a:r>
            <a:r>
              <a:rPr lang="en-US" sz="3600" b="1" dirty="0" err="1" smtClean="0"/>
              <a:t>barra</a:t>
            </a:r>
            <a:endParaRPr lang="en-US" sz="3600" b="1" dirty="0"/>
          </a:p>
        </p:txBody>
      </p:sp>
      <p:pic>
        <p:nvPicPr>
          <p:cNvPr id="284675" name="Picture 3"/>
          <p:cNvPicPr>
            <a:picLocks noChangeAspect="1" noChangeArrowheads="1"/>
          </p:cNvPicPr>
          <p:nvPr/>
        </p:nvPicPr>
        <p:blipFill>
          <a:blip r:embed="rId4"/>
          <a:srcRect/>
          <a:stretch>
            <a:fillRect/>
          </a:stretch>
        </p:blipFill>
        <p:spPr bwMode="auto">
          <a:xfrm>
            <a:off x="6400800" y="1219200"/>
            <a:ext cx="2667000" cy="2362200"/>
          </a:xfrm>
          <a:prstGeom prst="rect">
            <a:avLst/>
          </a:prstGeom>
          <a:noFill/>
          <a:ln w="9525">
            <a:noFill/>
            <a:miter lim="800000"/>
            <a:headEnd/>
            <a:tailEnd/>
          </a:ln>
          <a:effectLst/>
        </p:spPr>
      </p:pic>
      <p:pic>
        <p:nvPicPr>
          <p:cNvPr id="284676" name="Picture 4"/>
          <p:cNvPicPr>
            <a:picLocks noChangeAspect="1" noChangeArrowheads="1"/>
          </p:cNvPicPr>
          <p:nvPr/>
        </p:nvPicPr>
        <p:blipFill>
          <a:blip r:embed="rId5"/>
          <a:srcRect/>
          <a:stretch>
            <a:fillRect/>
          </a:stretch>
        </p:blipFill>
        <p:spPr bwMode="auto">
          <a:xfrm>
            <a:off x="3962400" y="838200"/>
            <a:ext cx="2171700" cy="3200400"/>
          </a:xfrm>
          <a:prstGeom prst="rect">
            <a:avLst/>
          </a:prstGeom>
          <a:noFill/>
          <a:ln w="9525">
            <a:noFill/>
            <a:miter lim="800000"/>
            <a:headEnd/>
            <a:tailEnd/>
          </a:ln>
          <a:effectLst/>
        </p:spPr>
      </p:pic>
      <p:sp>
        <p:nvSpPr>
          <p:cNvPr id="284677" name="Rectangle 5"/>
          <p:cNvSpPr>
            <a:spLocks noChangeArrowheads="1"/>
          </p:cNvSpPr>
          <p:nvPr/>
        </p:nvSpPr>
        <p:spPr bwMode="auto">
          <a:xfrm>
            <a:off x="5943600" y="536575"/>
            <a:ext cx="1436688" cy="457200"/>
          </a:xfrm>
          <a:prstGeom prst="rect">
            <a:avLst/>
          </a:prstGeom>
          <a:noFill/>
          <a:ln w="9525">
            <a:noFill/>
            <a:miter lim="800000"/>
            <a:headEnd/>
            <a:tailEnd/>
          </a:ln>
          <a:effectLst/>
        </p:spPr>
        <p:txBody>
          <a:bodyPr wrap="none">
            <a:spAutoFit/>
          </a:bodyPr>
          <a:lstStyle/>
          <a:p>
            <a:pPr algn="l" rtl="0"/>
            <a:r>
              <a:rPr lang="en-US" sz="2400" b="1" dirty="0" err="1"/>
              <a:t>interruptores</a:t>
            </a:r>
            <a:endParaRPr lang="en-US" sz="2400" b="1" dirty="0"/>
          </a:p>
        </p:txBody>
      </p:sp>
      <p:pic>
        <p:nvPicPr>
          <p:cNvPr id="284678" name="Picture 6"/>
          <p:cNvPicPr>
            <a:picLocks noChangeAspect="1" noChangeArrowheads="1"/>
          </p:cNvPicPr>
          <p:nvPr/>
        </p:nvPicPr>
        <p:blipFill>
          <a:blip r:embed="rId6"/>
          <a:srcRect/>
          <a:stretch>
            <a:fillRect/>
          </a:stretch>
        </p:blipFill>
        <p:spPr bwMode="auto">
          <a:xfrm>
            <a:off x="5257800" y="4114800"/>
            <a:ext cx="3048000" cy="2235200"/>
          </a:xfrm>
          <a:prstGeom prst="rect">
            <a:avLst/>
          </a:prstGeom>
          <a:noFill/>
          <a:ln w="9525">
            <a:noFill/>
            <a:miter lim="800000"/>
            <a:headEnd/>
            <a:tailEnd/>
          </a:ln>
          <a:effectLst/>
        </p:spPr>
      </p:pic>
      <p:grpSp>
        <p:nvGrpSpPr>
          <p:cNvPr id="284683" name="Group 11"/>
          <p:cNvGrpSpPr>
            <a:grpSpLocks/>
          </p:cNvGrpSpPr>
          <p:nvPr/>
        </p:nvGrpSpPr>
        <p:grpSpPr bwMode="auto">
          <a:xfrm>
            <a:off x="5486400" y="6400800"/>
            <a:ext cx="2819400" cy="304800"/>
            <a:chOff x="0" y="0"/>
            <a:chExt cx="3122" cy="192"/>
          </a:xfrm>
        </p:grpSpPr>
        <p:sp>
          <p:nvSpPr>
            <p:cNvPr id="284679" name="Rectangle 7"/>
            <p:cNvSpPr>
              <a:spLocks noChangeArrowheads="1"/>
            </p:cNvSpPr>
            <p:nvPr/>
          </p:nvSpPr>
          <p:spPr bwMode="auto">
            <a:xfrm>
              <a:off x="0" y="0"/>
              <a:ext cx="3122" cy="0"/>
            </a:xfrm>
            <a:prstGeom prst="rect">
              <a:avLst/>
            </a:prstGeom>
            <a:noFill/>
            <a:ln w="9525">
              <a:noFill/>
              <a:miter lim="800000"/>
              <a:headEnd/>
              <a:tailEnd/>
            </a:ln>
            <a:effectLst/>
          </p:spPr>
          <p:txBody>
            <a:bodyPr>
              <a:spAutoFit/>
            </a:bodyPr>
            <a:lstStyle/>
            <a:p>
              <a:pPr algn="l" rtl="0"/>
              <a:endParaRPr lang="es-AR"/>
            </a:p>
          </p:txBody>
        </p:sp>
        <p:grpSp>
          <p:nvGrpSpPr>
            <p:cNvPr id="284682" name="Group 10"/>
            <p:cNvGrpSpPr>
              <a:grpSpLocks/>
            </p:cNvGrpSpPr>
            <p:nvPr/>
          </p:nvGrpSpPr>
          <p:grpSpPr bwMode="auto">
            <a:xfrm>
              <a:off x="0" y="0"/>
              <a:ext cx="3111" cy="192"/>
              <a:chOff x="0" y="0"/>
              <a:chExt cx="3111" cy="192"/>
            </a:xfrm>
          </p:grpSpPr>
          <p:sp>
            <p:nvSpPr>
              <p:cNvPr id="284680" name="Rectangle 8"/>
              <p:cNvSpPr>
                <a:spLocks noChangeArrowheads="1"/>
              </p:cNvSpPr>
              <p:nvPr/>
            </p:nvSpPr>
            <p:spPr bwMode="auto">
              <a:xfrm>
                <a:off x="0" y="0"/>
                <a:ext cx="3111" cy="0"/>
              </a:xfrm>
              <a:prstGeom prst="rect">
                <a:avLst/>
              </a:prstGeom>
              <a:noFill/>
              <a:ln w="9525">
                <a:noFill/>
                <a:miter lim="800000"/>
                <a:headEnd/>
                <a:tailEnd/>
              </a:ln>
              <a:effectLst/>
            </p:spPr>
            <p:txBody>
              <a:bodyPr>
                <a:spAutoFit/>
              </a:bodyPr>
              <a:lstStyle/>
              <a:p>
                <a:pPr algn="l" rtl="0"/>
                <a:endParaRPr lang="es-AR"/>
              </a:p>
            </p:txBody>
          </p:sp>
          <p:sp>
            <p:nvSpPr>
              <p:cNvPr id="284681" name="Rectangle 9"/>
              <p:cNvSpPr>
                <a:spLocks noChangeArrowheads="1"/>
              </p:cNvSpPr>
              <p:nvPr/>
            </p:nvSpPr>
            <p:spPr bwMode="auto">
              <a:xfrm>
                <a:off x="0" y="0"/>
                <a:ext cx="3111" cy="192"/>
              </a:xfrm>
              <a:prstGeom prst="rect">
                <a:avLst/>
              </a:prstGeom>
              <a:noFill/>
              <a:ln w="9525">
                <a:noFill/>
                <a:miter lim="800000"/>
                <a:headEnd/>
                <a:tailEnd/>
              </a:ln>
              <a:effectLst/>
            </p:spPr>
            <p:txBody>
              <a:bodyPr>
                <a:spAutoFit/>
              </a:bodyPr>
              <a:lstStyle/>
              <a:p>
                <a:pPr algn="l" rtl="0" eaLnBrk="1" hangingPunct="1"/>
                <a:r>
                  <a:rPr lang="en-US" sz="1400" b="1">
                    <a:solidFill>
                      <a:srgbClr val="666699"/>
                    </a:solidFill>
                    <a:cs typeface="Arial" pitchFamily="34" charset="0"/>
                  </a:rPr>
                  <a:t>SF6, EHV y HV - Sincronizador</a:t>
                </a:r>
                <a:endParaRPr lang="en-US" sz="2400" b="1"/>
              </a:p>
            </p:txBody>
          </p:sp>
        </p:grpSp>
      </p:grpSp>
      <p:grpSp>
        <p:nvGrpSpPr>
          <p:cNvPr id="284684" name="Group 12"/>
          <p:cNvGrpSpPr>
            <a:grpSpLocks/>
          </p:cNvGrpSpPr>
          <p:nvPr/>
        </p:nvGrpSpPr>
        <p:grpSpPr bwMode="auto">
          <a:xfrm>
            <a:off x="6019800" y="3657600"/>
            <a:ext cx="2819400" cy="381000"/>
            <a:chOff x="0" y="0"/>
            <a:chExt cx="3122" cy="192"/>
          </a:xfrm>
        </p:grpSpPr>
        <p:sp>
          <p:nvSpPr>
            <p:cNvPr id="284685" name="Rectangle 13"/>
            <p:cNvSpPr>
              <a:spLocks noChangeArrowheads="1"/>
            </p:cNvSpPr>
            <p:nvPr/>
          </p:nvSpPr>
          <p:spPr bwMode="auto">
            <a:xfrm>
              <a:off x="0" y="0"/>
              <a:ext cx="3122" cy="0"/>
            </a:xfrm>
            <a:prstGeom prst="rect">
              <a:avLst/>
            </a:prstGeom>
            <a:noFill/>
            <a:ln w="9525">
              <a:noFill/>
              <a:miter lim="800000"/>
              <a:headEnd/>
              <a:tailEnd/>
            </a:ln>
            <a:effectLst/>
          </p:spPr>
          <p:txBody>
            <a:bodyPr>
              <a:spAutoFit/>
            </a:bodyPr>
            <a:lstStyle/>
            <a:p>
              <a:pPr algn="l" rtl="0"/>
              <a:endParaRPr lang="es-AR"/>
            </a:p>
          </p:txBody>
        </p:sp>
        <p:grpSp>
          <p:nvGrpSpPr>
            <p:cNvPr id="284686" name="Group 14"/>
            <p:cNvGrpSpPr>
              <a:grpSpLocks/>
            </p:cNvGrpSpPr>
            <p:nvPr/>
          </p:nvGrpSpPr>
          <p:grpSpPr bwMode="auto">
            <a:xfrm>
              <a:off x="0" y="0"/>
              <a:ext cx="3111" cy="192"/>
              <a:chOff x="0" y="0"/>
              <a:chExt cx="3111" cy="192"/>
            </a:xfrm>
          </p:grpSpPr>
          <p:sp>
            <p:nvSpPr>
              <p:cNvPr id="284687" name="Rectangle 15"/>
              <p:cNvSpPr>
                <a:spLocks noChangeArrowheads="1"/>
              </p:cNvSpPr>
              <p:nvPr/>
            </p:nvSpPr>
            <p:spPr bwMode="auto">
              <a:xfrm>
                <a:off x="0" y="0"/>
                <a:ext cx="3111" cy="0"/>
              </a:xfrm>
              <a:prstGeom prst="rect">
                <a:avLst/>
              </a:prstGeom>
              <a:noFill/>
              <a:ln w="9525">
                <a:noFill/>
                <a:miter lim="800000"/>
                <a:headEnd/>
                <a:tailEnd/>
              </a:ln>
              <a:effectLst/>
            </p:spPr>
            <p:txBody>
              <a:bodyPr>
                <a:spAutoFit/>
              </a:bodyPr>
              <a:lstStyle/>
              <a:p>
                <a:pPr algn="l" rtl="0"/>
                <a:endParaRPr lang="es-AR"/>
              </a:p>
            </p:txBody>
          </p:sp>
          <p:sp>
            <p:nvSpPr>
              <p:cNvPr id="284688" name="Rectangle 16"/>
              <p:cNvSpPr>
                <a:spLocks noChangeArrowheads="1"/>
              </p:cNvSpPr>
              <p:nvPr/>
            </p:nvSpPr>
            <p:spPr bwMode="auto">
              <a:xfrm>
                <a:off x="0" y="38"/>
                <a:ext cx="3111" cy="154"/>
              </a:xfrm>
              <a:prstGeom prst="rect">
                <a:avLst/>
              </a:prstGeom>
              <a:noFill/>
              <a:ln w="9525">
                <a:noFill/>
                <a:miter lim="800000"/>
                <a:headEnd/>
                <a:tailEnd/>
              </a:ln>
              <a:effectLst/>
            </p:spPr>
            <p:txBody>
              <a:bodyPr>
                <a:spAutoFit/>
              </a:bodyPr>
              <a:lstStyle/>
              <a:p>
                <a:pPr algn="l" rtl="0" eaLnBrk="1" hangingPunct="1"/>
                <a:r>
                  <a:rPr lang="en-US" sz="1400" b="1" dirty="0" err="1" smtClean="0">
                    <a:solidFill>
                      <a:srgbClr val="666699"/>
                    </a:solidFill>
                    <a:cs typeface="Arial" pitchFamily="34" charset="0"/>
                  </a:rPr>
                  <a:t>Interruptores</a:t>
                </a:r>
                <a:r>
                  <a:rPr lang="en-US" sz="1400" b="1" dirty="0" smtClean="0">
                    <a:solidFill>
                      <a:srgbClr val="666699"/>
                    </a:solidFill>
                    <a:cs typeface="Arial" pitchFamily="34" charset="0"/>
                  </a:rPr>
                  <a:t> </a:t>
                </a:r>
                <a:r>
                  <a:rPr lang="en-US" sz="1400" b="1" dirty="0">
                    <a:solidFill>
                      <a:srgbClr val="666699"/>
                    </a:solidFill>
                    <a:cs typeface="Arial" pitchFamily="34" charset="0"/>
                  </a:rPr>
                  <a:t>de </a:t>
                </a:r>
                <a:r>
                  <a:rPr lang="en-US" sz="1400" b="1" dirty="0" err="1">
                    <a:solidFill>
                      <a:srgbClr val="666699"/>
                    </a:solidFill>
                    <a:cs typeface="Arial" pitchFamily="34" charset="0"/>
                  </a:rPr>
                  <a:t>baja</a:t>
                </a:r>
                <a:r>
                  <a:rPr lang="en-US" sz="1400" b="1" dirty="0">
                    <a:solidFill>
                      <a:srgbClr val="666699"/>
                    </a:solidFill>
                    <a:cs typeface="Arial" pitchFamily="34" charset="0"/>
                  </a:rPr>
                  <a:t> </a:t>
                </a:r>
                <a:r>
                  <a:rPr lang="en-US" sz="1400" b="1" dirty="0" err="1">
                    <a:solidFill>
                      <a:srgbClr val="666699"/>
                    </a:solidFill>
                    <a:cs typeface="Arial" pitchFamily="34" charset="0"/>
                  </a:rPr>
                  <a:t>tensión</a:t>
                </a:r>
                <a:endParaRPr lang="en-US" sz="2400" b="1" dirty="0"/>
              </a:p>
            </p:txBody>
          </p:sp>
        </p:grpSp>
      </p:grpSp>
      <p:graphicFrame>
        <p:nvGraphicFramePr>
          <p:cNvPr id="614400" name="Object 1024"/>
          <p:cNvGraphicFramePr>
            <a:graphicFrameLocks noChangeAspect="1"/>
          </p:cNvGraphicFramePr>
          <p:nvPr/>
        </p:nvGraphicFramePr>
        <p:xfrm>
          <a:off x="304800" y="914400"/>
          <a:ext cx="2727325" cy="5449888"/>
        </p:xfrm>
        <a:graphic>
          <a:graphicData uri="http://schemas.openxmlformats.org/drawingml/2006/compatibility">
            <com:legacyDrawing xmlns:com="http://schemas.openxmlformats.org/drawingml/2006/compatibility" spid="_x0000_s614400"/>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15424" name="Object 1024"/>
          <p:cNvGraphicFramePr>
            <a:graphicFrameLocks noChangeAspect="1"/>
          </p:cNvGraphicFramePr>
          <p:nvPr/>
        </p:nvGraphicFramePr>
        <p:xfrm>
          <a:off x="3200400" y="1447800"/>
          <a:ext cx="5562600" cy="4889500"/>
        </p:xfrm>
        <a:graphic>
          <a:graphicData uri="http://schemas.openxmlformats.org/drawingml/2006/compatibility">
            <com:legacyDrawing xmlns:com="http://schemas.openxmlformats.org/drawingml/2006/compatibility" spid="_x0000_s615424"/>
          </a:graphicData>
        </a:graphic>
      </p:graphicFrame>
      <p:sp>
        <p:nvSpPr>
          <p:cNvPr id="286724" name="Rectangle 1028"/>
          <p:cNvSpPr>
            <a:spLocks noChangeArrowheads="1"/>
          </p:cNvSpPr>
          <p:nvPr/>
        </p:nvSpPr>
        <p:spPr bwMode="auto">
          <a:xfrm>
            <a:off x="214282" y="228600"/>
            <a:ext cx="8704293" cy="1569660"/>
          </a:xfrm>
          <a:prstGeom prst="rect">
            <a:avLst/>
          </a:prstGeom>
          <a:noFill/>
          <a:ln w="9525">
            <a:noFill/>
            <a:miter lim="800000"/>
            <a:headEnd/>
            <a:tailEnd/>
          </a:ln>
          <a:effectLst/>
        </p:spPr>
        <p:txBody>
          <a:bodyPr wrap="square">
            <a:spAutoFit/>
          </a:bodyPr>
          <a:lstStyle/>
          <a:p>
            <a:pPr algn="ctr" rtl="0"/>
            <a:r>
              <a:rPr lang="en-US" sz="3600" b="1" dirty="0" err="1"/>
              <a:t>Desconectar</a:t>
            </a:r>
            <a:r>
              <a:rPr lang="en-US" sz="3600" b="1" dirty="0"/>
              <a:t> </a:t>
            </a:r>
            <a:r>
              <a:rPr lang="en-US" sz="3600" b="1" dirty="0" err="1"/>
              <a:t>interruptores</a:t>
            </a:r>
            <a:r>
              <a:rPr lang="en-US" sz="3600" b="1" dirty="0"/>
              <a:t> y </a:t>
            </a:r>
            <a:r>
              <a:rPr lang="en-US" sz="3600" b="1" dirty="0" err="1"/>
              <a:t>contactos</a:t>
            </a:r>
            <a:r>
              <a:rPr lang="en-US" sz="3600" b="1" dirty="0"/>
              <a:t> </a:t>
            </a:r>
            <a:r>
              <a:rPr lang="en-US" sz="3600" b="1" dirty="0" err="1"/>
              <a:t>auxiliares</a:t>
            </a:r>
            <a:endParaRPr lang="en-US" sz="3600" b="1" dirty="0"/>
          </a:p>
          <a:p>
            <a:pPr algn="l" rtl="0"/>
            <a:endParaRPr lang="en-US" sz="2400" b="1" dirty="0"/>
          </a:p>
        </p:txBody>
      </p:sp>
      <p:graphicFrame>
        <p:nvGraphicFramePr>
          <p:cNvPr id="615425" name="Object 1025"/>
          <p:cNvGraphicFramePr>
            <a:graphicFrameLocks noChangeAspect="1"/>
          </p:cNvGraphicFramePr>
          <p:nvPr/>
        </p:nvGraphicFramePr>
        <p:xfrm>
          <a:off x="304800" y="914400"/>
          <a:ext cx="2727325" cy="5449888"/>
        </p:xfrm>
        <a:graphic>
          <a:graphicData uri="http://schemas.openxmlformats.org/drawingml/2006/compatibility">
            <com:legacyDrawing xmlns:com="http://schemas.openxmlformats.org/drawingml/2006/compatibility" spid="_x0000_s61542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16448" name="Object 1024"/>
          <p:cNvGraphicFramePr>
            <a:graphicFrameLocks noChangeAspect="1"/>
          </p:cNvGraphicFramePr>
          <p:nvPr/>
        </p:nvGraphicFramePr>
        <p:xfrm>
          <a:off x="304800" y="914400"/>
          <a:ext cx="2727325" cy="5449888"/>
        </p:xfrm>
        <a:graphic>
          <a:graphicData uri="http://schemas.openxmlformats.org/drawingml/2006/compatibility">
            <com:legacyDrawing xmlns:com="http://schemas.openxmlformats.org/drawingml/2006/compatibility" spid="_x0000_s616448"/>
          </a:graphicData>
        </a:graphic>
      </p:graphicFrame>
      <p:sp>
        <p:nvSpPr>
          <p:cNvPr id="285735" name="Rectangle 1063"/>
          <p:cNvSpPr>
            <a:spLocks noChangeArrowheads="1"/>
          </p:cNvSpPr>
          <p:nvPr/>
        </p:nvSpPr>
        <p:spPr bwMode="auto">
          <a:xfrm>
            <a:off x="381000" y="228600"/>
            <a:ext cx="8477280" cy="646331"/>
          </a:xfrm>
          <a:prstGeom prst="rect">
            <a:avLst/>
          </a:prstGeom>
          <a:noFill/>
          <a:ln w="9525">
            <a:noFill/>
            <a:miter lim="800000"/>
            <a:headEnd/>
            <a:tailEnd/>
          </a:ln>
          <a:effectLst/>
        </p:spPr>
        <p:txBody>
          <a:bodyPr wrap="square">
            <a:spAutoFit/>
          </a:bodyPr>
          <a:lstStyle/>
          <a:p>
            <a:pPr algn="l" rtl="0"/>
            <a:r>
              <a:rPr lang="en-US" sz="3600" b="1" dirty="0" err="1" smtClean="0"/>
              <a:t>Transformadores</a:t>
            </a:r>
            <a:r>
              <a:rPr lang="en-US" sz="3600" b="1" dirty="0" smtClean="0"/>
              <a:t> de </a:t>
            </a:r>
            <a:r>
              <a:rPr lang="en-US" sz="3600" b="1" dirty="0" err="1" smtClean="0"/>
              <a:t>Corriente</a:t>
            </a:r>
            <a:r>
              <a:rPr lang="en-US" sz="2400" dirty="0" smtClean="0"/>
              <a:t> </a:t>
            </a:r>
            <a:endParaRPr lang="en-US" sz="2400" dirty="0"/>
          </a:p>
        </p:txBody>
      </p:sp>
      <p:pic>
        <p:nvPicPr>
          <p:cNvPr id="285736" name="Picture 1064"/>
          <p:cNvPicPr>
            <a:picLocks noChangeAspect="1" noChangeArrowheads="1"/>
          </p:cNvPicPr>
          <p:nvPr/>
        </p:nvPicPr>
        <p:blipFill>
          <a:blip r:embed="rId4"/>
          <a:srcRect/>
          <a:stretch>
            <a:fillRect/>
          </a:stretch>
        </p:blipFill>
        <p:spPr bwMode="auto">
          <a:xfrm>
            <a:off x="3581400" y="1676400"/>
            <a:ext cx="1025525" cy="2547938"/>
          </a:xfrm>
          <a:prstGeom prst="rect">
            <a:avLst/>
          </a:prstGeom>
          <a:noFill/>
          <a:ln w="9525">
            <a:noFill/>
            <a:miter lim="800000"/>
            <a:headEnd/>
            <a:tailEnd/>
          </a:ln>
          <a:effectLst/>
        </p:spPr>
      </p:pic>
      <p:pic>
        <p:nvPicPr>
          <p:cNvPr id="285737" name="Picture 1065"/>
          <p:cNvPicPr>
            <a:picLocks noChangeAspect="1" noChangeArrowheads="1"/>
          </p:cNvPicPr>
          <p:nvPr/>
        </p:nvPicPr>
        <p:blipFill>
          <a:blip r:embed="rId5"/>
          <a:srcRect/>
          <a:stretch>
            <a:fillRect/>
          </a:stretch>
        </p:blipFill>
        <p:spPr bwMode="auto">
          <a:xfrm>
            <a:off x="6858000" y="990600"/>
            <a:ext cx="1020763" cy="2619375"/>
          </a:xfrm>
          <a:prstGeom prst="rect">
            <a:avLst/>
          </a:prstGeom>
          <a:noFill/>
          <a:ln w="9525">
            <a:noFill/>
            <a:miter lim="800000"/>
            <a:headEnd/>
            <a:tailEnd/>
          </a:ln>
          <a:effectLst/>
        </p:spPr>
      </p:pic>
      <p:grpSp>
        <p:nvGrpSpPr>
          <p:cNvPr id="285738" name="Group 1066"/>
          <p:cNvGrpSpPr>
            <a:grpSpLocks/>
          </p:cNvGrpSpPr>
          <p:nvPr/>
        </p:nvGrpSpPr>
        <p:grpSpPr bwMode="auto">
          <a:xfrm>
            <a:off x="2971800" y="4114800"/>
            <a:ext cx="2819400" cy="593725"/>
            <a:chOff x="0" y="0"/>
            <a:chExt cx="3122" cy="299"/>
          </a:xfrm>
        </p:grpSpPr>
        <p:sp>
          <p:nvSpPr>
            <p:cNvPr id="285739" name="Rectangle 1067"/>
            <p:cNvSpPr>
              <a:spLocks noChangeArrowheads="1"/>
            </p:cNvSpPr>
            <p:nvPr/>
          </p:nvSpPr>
          <p:spPr bwMode="auto">
            <a:xfrm>
              <a:off x="0" y="0"/>
              <a:ext cx="3122" cy="0"/>
            </a:xfrm>
            <a:prstGeom prst="rect">
              <a:avLst/>
            </a:prstGeom>
            <a:noFill/>
            <a:ln w="9525">
              <a:noFill/>
              <a:miter lim="800000"/>
              <a:headEnd/>
              <a:tailEnd/>
            </a:ln>
            <a:effectLst/>
          </p:spPr>
          <p:txBody>
            <a:bodyPr>
              <a:spAutoFit/>
            </a:bodyPr>
            <a:lstStyle/>
            <a:p>
              <a:pPr algn="l" rtl="0"/>
              <a:endParaRPr lang="es-AR"/>
            </a:p>
          </p:txBody>
        </p:sp>
        <p:grpSp>
          <p:nvGrpSpPr>
            <p:cNvPr id="285740" name="Group 1068"/>
            <p:cNvGrpSpPr>
              <a:grpSpLocks/>
            </p:cNvGrpSpPr>
            <p:nvPr/>
          </p:nvGrpSpPr>
          <p:grpSpPr bwMode="auto">
            <a:xfrm>
              <a:off x="0" y="0"/>
              <a:ext cx="3111" cy="299"/>
              <a:chOff x="0" y="0"/>
              <a:chExt cx="3111" cy="299"/>
            </a:xfrm>
          </p:grpSpPr>
          <p:sp>
            <p:nvSpPr>
              <p:cNvPr id="285741" name="Rectangle 1069"/>
              <p:cNvSpPr>
                <a:spLocks noChangeArrowheads="1"/>
              </p:cNvSpPr>
              <p:nvPr/>
            </p:nvSpPr>
            <p:spPr bwMode="auto">
              <a:xfrm>
                <a:off x="0" y="0"/>
                <a:ext cx="3111" cy="0"/>
              </a:xfrm>
              <a:prstGeom prst="rect">
                <a:avLst/>
              </a:prstGeom>
              <a:noFill/>
              <a:ln w="9525">
                <a:noFill/>
                <a:miter lim="800000"/>
                <a:headEnd/>
                <a:tailEnd/>
              </a:ln>
              <a:effectLst/>
            </p:spPr>
            <p:txBody>
              <a:bodyPr>
                <a:spAutoFit/>
              </a:bodyPr>
              <a:lstStyle/>
              <a:p>
                <a:pPr algn="l" rtl="0"/>
                <a:endParaRPr lang="es-AR"/>
              </a:p>
            </p:txBody>
          </p:sp>
          <p:sp>
            <p:nvSpPr>
              <p:cNvPr id="285742" name="Rectangle 1070"/>
              <p:cNvSpPr>
                <a:spLocks noChangeArrowheads="1"/>
              </p:cNvSpPr>
              <p:nvPr/>
            </p:nvSpPr>
            <p:spPr bwMode="auto">
              <a:xfrm>
                <a:off x="0" y="38"/>
                <a:ext cx="3111" cy="261"/>
              </a:xfrm>
              <a:prstGeom prst="rect">
                <a:avLst/>
              </a:prstGeom>
              <a:noFill/>
              <a:ln w="9525">
                <a:noFill/>
                <a:miter lim="800000"/>
                <a:headEnd/>
                <a:tailEnd/>
              </a:ln>
              <a:effectLst/>
            </p:spPr>
            <p:txBody>
              <a:bodyPr>
                <a:spAutoFit/>
              </a:bodyPr>
              <a:lstStyle/>
              <a:p>
                <a:pPr algn="l" rtl="0" eaLnBrk="1" hangingPunct="1"/>
                <a:r>
                  <a:rPr lang="en-US" sz="1400" b="1">
                    <a:solidFill>
                      <a:srgbClr val="666699"/>
                    </a:solidFill>
                    <a:cs typeface="Arial" pitchFamily="34" charset="0"/>
                  </a:rPr>
                  <a:t>Transformador de corriente aislado en aceite (35kV hasta 800kV)</a:t>
                </a:r>
                <a:endParaRPr lang="en-US" sz="2400"/>
              </a:p>
            </p:txBody>
          </p:sp>
        </p:grpSp>
      </p:grpSp>
      <p:grpSp>
        <p:nvGrpSpPr>
          <p:cNvPr id="285743" name="Group 1071"/>
          <p:cNvGrpSpPr>
            <a:grpSpLocks/>
          </p:cNvGrpSpPr>
          <p:nvPr/>
        </p:nvGrpSpPr>
        <p:grpSpPr bwMode="auto">
          <a:xfrm>
            <a:off x="6096000" y="3505200"/>
            <a:ext cx="2819400" cy="593725"/>
            <a:chOff x="0" y="0"/>
            <a:chExt cx="3122" cy="299"/>
          </a:xfrm>
        </p:grpSpPr>
        <p:sp>
          <p:nvSpPr>
            <p:cNvPr id="285744" name="Rectangle 1072"/>
            <p:cNvSpPr>
              <a:spLocks noChangeArrowheads="1"/>
            </p:cNvSpPr>
            <p:nvPr/>
          </p:nvSpPr>
          <p:spPr bwMode="auto">
            <a:xfrm>
              <a:off x="0" y="0"/>
              <a:ext cx="3122" cy="0"/>
            </a:xfrm>
            <a:prstGeom prst="rect">
              <a:avLst/>
            </a:prstGeom>
            <a:noFill/>
            <a:ln w="9525">
              <a:noFill/>
              <a:miter lim="800000"/>
              <a:headEnd/>
              <a:tailEnd/>
            </a:ln>
            <a:effectLst/>
          </p:spPr>
          <p:txBody>
            <a:bodyPr>
              <a:spAutoFit/>
            </a:bodyPr>
            <a:lstStyle/>
            <a:p>
              <a:pPr algn="l" rtl="0"/>
              <a:endParaRPr lang="es-AR"/>
            </a:p>
          </p:txBody>
        </p:sp>
        <p:grpSp>
          <p:nvGrpSpPr>
            <p:cNvPr id="285745" name="Group 1073"/>
            <p:cNvGrpSpPr>
              <a:grpSpLocks/>
            </p:cNvGrpSpPr>
            <p:nvPr/>
          </p:nvGrpSpPr>
          <p:grpSpPr bwMode="auto">
            <a:xfrm>
              <a:off x="0" y="0"/>
              <a:ext cx="3111" cy="299"/>
              <a:chOff x="0" y="0"/>
              <a:chExt cx="3111" cy="299"/>
            </a:xfrm>
          </p:grpSpPr>
          <p:sp>
            <p:nvSpPr>
              <p:cNvPr id="285746" name="Rectangle 1074"/>
              <p:cNvSpPr>
                <a:spLocks noChangeArrowheads="1"/>
              </p:cNvSpPr>
              <p:nvPr/>
            </p:nvSpPr>
            <p:spPr bwMode="auto">
              <a:xfrm>
                <a:off x="0" y="0"/>
                <a:ext cx="3111" cy="0"/>
              </a:xfrm>
              <a:prstGeom prst="rect">
                <a:avLst/>
              </a:prstGeom>
              <a:noFill/>
              <a:ln w="9525">
                <a:noFill/>
                <a:miter lim="800000"/>
                <a:headEnd/>
                <a:tailEnd/>
              </a:ln>
              <a:effectLst/>
            </p:spPr>
            <p:txBody>
              <a:bodyPr>
                <a:spAutoFit/>
              </a:bodyPr>
              <a:lstStyle/>
              <a:p>
                <a:pPr algn="l" rtl="0"/>
                <a:endParaRPr lang="es-AR"/>
              </a:p>
            </p:txBody>
          </p:sp>
          <p:sp>
            <p:nvSpPr>
              <p:cNvPr id="285747" name="Rectangle 1075"/>
              <p:cNvSpPr>
                <a:spLocks noChangeArrowheads="1"/>
              </p:cNvSpPr>
              <p:nvPr/>
            </p:nvSpPr>
            <p:spPr bwMode="auto">
              <a:xfrm>
                <a:off x="0" y="38"/>
                <a:ext cx="3111" cy="261"/>
              </a:xfrm>
              <a:prstGeom prst="rect">
                <a:avLst/>
              </a:prstGeom>
              <a:noFill/>
              <a:ln w="9525">
                <a:noFill/>
                <a:miter lim="800000"/>
                <a:headEnd/>
                <a:tailEnd/>
              </a:ln>
              <a:effectLst/>
            </p:spPr>
            <p:txBody>
              <a:bodyPr>
                <a:spAutoFit/>
              </a:bodyPr>
              <a:lstStyle/>
              <a:p>
                <a:pPr algn="l" rtl="0" eaLnBrk="1" hangingPunct="1"/>
                <a:r>
                  <a:rPr lang="en-US" sz="1400" b="1">
                    <a:solidFill>
                      <a:srgbClr val="666699"/>
                    </a:solidFill>
                    <a:cs typeface="Arial" pitchFamily="34" charset="0"/>
                  </a:rPr>
                  <a:t>Transformador de corriente aislado en gas (SF6)</a:t>
                </a:r>
                <a:endParaRPr lang="en-US" sz="2400"/>
              </a:p>
            </p:txBody>
          </p:sp>
        </p:grpSp>
      </p:grpSp>
      <p:pic>
        <p:nvPicPr>
          <p:cNvPr id="285748" name="Picture 1076"/>
          <p:cNvPicPr>
            <a:picLocks noChangeAspect="1" noChangeArrowheads="1"/>
          </p:cNvPicPr>
          <p:nvPr/>
        </p:nvPicPr>
        <p:blipFill>
          <a:blip r:embed="rId6"/>
          <a:srcRect/>
          <a:stretch>
            <a:fillRect/>
          </a:stretch>
        </p:blipFill>
        <p:spPr bwMode="auto">
          <a:xfrm>
            <a:off x="6324600" y="4321175"/>
            <a:ext cx="2600325" cy="2355850"/>
          </a:xfrm>
          <a:prstGeom prst="rect">
            <a:avLst/>
          </a:prstGeom>
          <a:noFill/>
          <a:ln w="9525">
            <a:noFill/>
            <a:miter lim="800000"/>
            <a:headEnd/>
            <a:tailEnd/>
          </a:ln>
          <a:effectLst/>
        </p:spPr>
      </p:pic>
      <p:grpSp>
        <p:nvGrpSpPr>
          <p:cNvPr id="285749" name="Group 1077"/>
          <p:cNvGrpSpPr>
            <a:grpSpLocks/>
          </p:cNvGrpSpPr>
          <p:nvPr/>
        </p:nvGrpSpPr>
        <p:grpSpPr bwMode="auto">
          <a:xfrm>
            <a:off x="3962400" y="5943600"/>
            <a:ext cx="2209800" cy="593725"/>
            <a:chOff x="0" y="0"/>
            <a:chExt cx="3122" cy="299"/>
          </a:xfrm>
        </p:grpSpPr>
        <p:sp>
          <p:nvSpPr>
            <p:cNvPr id="285750" name="Rectangle 1078"/>
            <p:cNvSpPr>
              <a:spLocks noChangeArrowheads="1"/>
            </p:cNvSpPr>
            <p:nvPr/>
          </p:nvSpPr>
          <p:spPr bwMode="auto">
            <a:xfrm>
              <a:off x="0" y="0"/>
              <a:ext cx="3122" cy="0"/>
            </a:xfrm>
            <a:prstGeom prst="rect">
              <a:avLst/>
            </a:prstGeom>
            <a:noFill/>
            <a:ln w="9525">
              <a:noFill/>
              <a:miter lim="800000"/>
              <a:headEnd/>
              <a:tailEnd/>
            </a:ln>
            <a:effectLst/>
          </p:spPr>
          <p:txBody>
            <a:bodyPr>
              <a:spAutoFit/>
            </a:bodyPr>
            <a:lstStyle/>
            <a:p>
              <a:pPr algn="l" rtl="0"/>
              <a:endParaRPr lang="es-AR"/>
            </a:p>
          </p:txBody>
        </p:sp>
        <p:grpSp>
          <p:nvGrpSpPr>
            <p:cNvPr id="285751" name="Group 1079"/>
            <p:cNvGrpSpPr>
              <a:grpSpLocks/>
            </p:cNvGrpSpPr>
            <p:nvPr/>
          </p:nvGrpSpPr>
          <p:grpSpPr bwMode="auto">
            <a:xfrm>
              <a:off x="0" y="0"/>
              <a:ext cx="3111" cy="299"/>
              <a:chOff x="0" y="0"/>
              <a:chExt cx="3111" cy="299"/>
            </a:xfrm>
          </p:grpSpPr>
          <p:sp>
            <p:nvSpPr>
              <p:cNvPr id="285752" name="Rectangle 1080"/>
              <p:cNvSpPr>
                <a:spLocks noChangeArrowheads="1"/>
              </p:cNvSpPr>
              <p:nvPr/>
            </p:nvSpPr>
            <p:spPr bwMode="auto">
              <a:xfrm>
                <a:off x="0" y="0"/>
                <a:ext cx="3111" cy="0"/>
              </a:xfrm>
              <a:prstGeom prst="rect">
                <a:avLst/>
              </a:prstGeom>
              <a:noFill/>
              <a:ln w="9525">
                <a:noFill/>
                <a:miter lim="800000"/>
                <a:headEnd/>
                <a:tailEnd/>
              </a:ln>
              <a:effectLst/>
            </p:spPr>
            <p:txBody>
              <a:bodyPr>
                <a:spAutoFit/>
              </a:bodyPr>
              <a:lstStyle/>
              <a:p>
                <a:pPr algn="l" rtl="0"/>
                <a:endParaRPr lang="es-AR"/>
              </a:p>
            </p:txBody>
          </p:sp>
          <p:sp>
            <p:nvSpPr>
              <p:cNvPr id="285753" name="Rectangle 1081"/>
              <p:cNvSpPr>
                <a:spLocks noChangeArrowheads="1"/>
              </p:cNvSpPr>
              <p:nvPr/>
            </p:nvSpPr>
            <p:spPr bwMode="auto">
              <a:xfrm>
                <a:off x="0" y="38"/>
                <a:ext cx="3111" cy="261"/>
              </a:xfrm>
              <a:prstGeom prst="rect">
                <a:avLst/>
              </a:prstGeom>
              <a:noFill/>
              <a:ln w="9525">
                <a:noFill/>
                <a:miter lim="800000"/>
                <a:headEnd/>
                <a:tailEnd/>
              </a:ln>
              <a:effectLst/>
            </p:spPr>
            <p:txBody>
              <a:bodyPr>
                <a:spAutoFit/>
              </a:bodyPr>
              <a:lstStyle/>
              <a:p>
                <a:pPr algn="l" rtl="0" eaLnBrk="1" hangingPunct="1"/>
                <a:r>
                  <a:rPr lang="en-US" sz="1400" b="1">
                    <a:solidFill>
                      <a:srgbClr val="666699"/>
                    </a:solidFill>
                    <a:cs typeface="Arial" pitchFamily="34" charset="0"/>
                  </a:rPr>
                  <a:t>Tipo de casquillo (dispositivo de distribución de media tensión)</a:t>
                </a:r>
                <a:endParaRPr lang="en-US" sz="2400"/>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305" name="Rectangle 9"/>
          <p:cNvSpPr>
            <a:spLocks noGrp="1" noChangeArrowheads="1"/>
          </p:cNvSpPr>
          <p:nvPr>
            <p:ph type="title"/>
          </p:nvPr>
        </p:nvSpPr>
        <p:spPr/>
        <p:txBody>
          <a:bodyPr/>
          <a:lstStyle/>
          <a:p>
            <a:pPr algn="l" rtl="0"/>
            <a:r>
              <a:rPr lang="en-US"/>
              <a:t>Requisitos de protección</a:t>
            </a:r>
          </a:p>
        </p:txBody>
      </p:sp>
      <p:sp>
        <p:nvSpPr>
          <p:cNvPr id="55306" name="Rectangle 10"/>
          <p:cNvSpPr>
            <a:spLocks noGrp="1" noChangeArrowheads="1"/>
          </p:cNvSpPr>
          <p:nvPr>
            <p:ph type="body" idx="1"/>
          </p:nvPr>
        </p:nvSpPr>
        <p:spPr>
          <a:xfrm>
            <a:off x="357158" y="1000108"/>
            <a:ext cx="8420100" cy="4495800"/>
          </a:xfrm>
        </p:spPr>
        <p:txBody>
          <a:bodyPr/>
          <a:lstStyle/>
          <a:p>
            <a:pPr algn="just" rtl="0"/>
            <a:r>
              <a:rPr lang="en-US" sz="2400" dirty="0" err="1"/>
              <a:t>Altas</a:t>
            </a:r>
            <a:r>
              <a:rPr lang="en-US" sz="2400" dirty="0"/>
              <a:t> </a:t>
            </a:r>
            <a:r>
              <a:rPr lang="en-US" sz="2400" dirty="0" err="1"/>
              <a:t>corrientes</a:t>
            </a:r>
            <a:r>
              <a:rPr lang="en-US" sz="2400" dirty="0"/>
              <a:t> de </a:t>
            </a:r>
            <a:r>
              <a:rPr lang="en-US" sz="2400" dirty="0" err="1"/>
              <a:t>falla</a:t>
            </a:r>
            <a:r>
              <a:rPr lang="en-US" sz="2400" dirty="0"/>
              <a:t> de </a:t>
            </a:r>
            <a:r>
              <a:rPr lang="en-US" sz="2400" dirty="0" err="1" smtClean="0"/>
              <a:t>barra</a:t>
            </a:r>
            <a:r>
              <a:rPr lang="en-US" sz="2400" dirty="0" smtClean="0"/>
              <a:t> </a:t>
            </a:r>
            <a:r>
              <a:rPr lang="en-US" sz="2400" dirty="0" err="1"/>
              <a:t>debido</a:t>
            </a:r>
            <a:r>
              <a:rPr lang="en-US" sz="2400" dirty="0"/>
              <a:t> a </a:t>
            </a:r>
            <a:r>
              <a:rPr lang="en-US" sz="2400" dirty="0" err="1"/>
              <a:t>una</a:t>
            </a:r>
            <a:r>
              <a:rPr lang="en-US" sz="2400" dirty="0"/>
              <a:t> </a:t>
            </a:r>
            <a:r>
              <a:rPr lang="en-US" sz="2400" dirty="0" err="1"/>
              <a:t>gran</a:t>
            </a:r>
            <a:r>
              <a:rPr lang="en-US" sz="2400" dirty="0"/>
              <a:t> </a:t>
            </a:r>
            <a:r>
              <a:rPr lang="en-US" sz="2400" dirty="0" err="1"/>
              <a:t>cantidad</a:t>
            </a:r>
            <a:r>
              <a:rPr lang="en-US" sz="2400" dirty="0"/>
              <a:t> de </a:t>
            </a:r>
            <a:r>
              <a:rPr lang="en-US" sz="2400" dirty="0" err="1"/>
              <a:t>circuitos</a:t>
            </a:r>
            <a:r>
              <a:rPr lang="en-US" sz="2400" dirty="0"/>
              <a:t> </a:t>
            </a:r>
            <a:r>
              <a:rPr lang="en-US" sz="2400" dirty="0" err="1"/>
              <a:t>conectados</a:t>
            </a:r>
            <a:r>
              <a:rPr lang="en-US" sz="2400" dirty="0"/>
              <a:t>:</a:t>
            </a:r>
          </a:p>
          <a:p>
            <a:pPr lvl="1" algn="just" rtl="0"/>
            <a:r>
              <a:rPr lang="en-US" sz="2000" b="1" dirty="0"/>
              <a:t>La </a:t>
            </a:r>
            <a:r>
              <a:rPr lang="en-US" sz="2000" b="1" dirty="0" err="1"/>
              <a:t>saturación</a:t>
            </a:r>
            <a:r>
              <a:rPr lang="en-US" sz="2000" b="1" dirty="0"/>
              <a:t> de los TI a </a:t>
            </a:r>
            <a:r>
              <a:rPr lang="en-US" sz="2000" b="1" dirty="0" err="1"/>
              <a:t>menudo</a:t>
            </a:r>
            <a:r>
              <a:rPr lang="en-US" sz="2000" b="1" dirty="0"/>
              <a:t> se </a:t>
            </a:r>
            <a:r>
              <a:rPr lang="en-US" sz="2000" b="1" dirty="0" err="1"/>
              <a:t>convierte</a:t>
            </a:r>
            <a:r>
              <a:rPr lang="en-US" sz="2000" b="1" dirty="0"/>
              <a:t> en un </a:t>
            </a:r>
            <a:r>
              <a:rPr lang="en-US" sz="2000" b="1" dirty="0" err="1"/>
              <a:t>problema</a:t>
            </a:r>
            <a:r>
              <a:rPr lang="en-US" sz="2000" b="1" dirty="0"/>
              <a:t> </a:t>
            </a:r>
            <a:r>
              <a:rPr lang="en-US" sz="2000" b="1" dirty="0" err="1"/>
              <a:t>ya</a:t>
            </a:r>
            <a:r>
              <a:rPr lang="en-US" sz="2000" b="1" dirty="0"/>
              <a:t> </a:t>
            </a:r>
            <a:r>
              <a:rPr lang="en-US" sz="2000" b="1" dirty="0" err="1"/>
              <a:t>que</a:t>
            </a:r>
            <a:r>
              <a:rPr lang="en-US" sz="2000" b="1" dirty="0"/>
              <a:t> es </a:t>
            </a:r>
            <a:r>
              <a:rPr lang="en-US" sz="2000" b="1" dirty="0" err="1"/>
              <a:t>posible</a:t>
            </a:r>
            <a:r>
              <a:rPr lang="en-US" sz="2000" b="1" dirty="0"/>
              <a:t> </a:t>
            </a:r>
            <a:r>
              <a:rPr lang="en-US" sz="2000" b="1" dirty="0" err="1"/>
              <a:t>que</a:t>
            </a:r>
            <a:r>
              <a:rPr lang="en-US" sz="2000" b="1" dirty="0"/>
              <a:t> los TI no </a:t>
            </a:r>
            <a:r>
              <a:rPr lang="en-US" sz="2000" b="1" dirty="0" err="1"/>
              <a:t>tengan</a:t>
            </a:r>
            <a:r>
              <a:rPr lang="en-US" sz="2000" b="1" dirty="0"/>
              <a:t> la </a:t>
            </a:r>
            <a:r>
              <a:rPr lang="en-US" sz="2000" b="1" dirty="0" err="1"/>
              <a:t>capacidad</a:t>
            </a:r>
            <a:r>
              <a:rPr lang="en-US" sz="2000" b="1" dirty="0"/>
              <a:t> </a:t>
            </a:r>
            <a:r>
              <a:rPr lang="en-US" sz="2000" b="1" dirty="0" err="1"/>
              <a:t>suficiente</a:t>
            </a:r>
            <a:r>
              <a:rPr lang="en-US" sz="2000" b="1" dirty="0"/>
              <a:t> </a:t>
            </a:r>
            <a:r>
              <a:rPr lang="en-US" sz="2000" b="1" dirty="0" err="1"/>
              <a:t>para</a:t>
            </a:r>
            <a:r>
              <a:rPr lang="en-US" sz="2000" b="1" dirty="0"/>
              <a:t> el </a:t>
            </a:r>
            <a:r>
              <a:rPr lang="en-US" sz="2000" b="1" dirty="0" err="1"/>
              <a:t>peor</a:t>
            </a:r>
            <a:r>
              <a:rPr lang="en-US" sz="2000" b="1" dirty="0"/>
              <a:t> </a:t>
            </a:r>
            <a:r>
              <a:rPr lang="en-US" sz="2000" b="1" dirty="0" err="1"/>
              <a:t>caso</a:t>
            </a:r>
            <a:r>
              <a:rPr lang="en-US" sz="2000" b="1" dirty="0"/>
              <a:t> de </a:t>
            </a:r>
            <a:r>
              <a:rPr lang="en-US" sz="2000" b="1" dirty="0" err="1"/>
              <a:t>condición</a:t>
            </a:r>
            <a:r>
              <a:rPr lang="en-US" sz="2000" b="1" dirty="0"/>
              <a:t> de </a:t>
            </a:r>
            <a:r>
              <a:rPr lang="en-US" sz="2000" b="1" dirty="0" err="1"/>
              <a:t>falla</a:t>
            </a:r>
            <a:r>
              <a:rPr lang="en-US" sz="2000" b="1" dirty="0"/>
              <a:t>.</a:t>
            </a:r>
          </a:p>
          <a:p>
            <a:pPr lvl="1" algn="just" rtl="0"/>
            <a:r>
              <a:rPr lang="en-US" sz="2000" b="1" dirty="0"/>
              <a:t>Las </a:t>
            </a:r>
            <a:r>
              <a:rPr lang="en-US" sz="2000" b="1" dirty="0" err="1"/>
              <a:t>grandes</a:t>
            </a:r>
            <a:r>
              <a:rPr lang="en-US" sz="2000" b="1" dirty="0"/>
              <a:t> </a:t>
            </a:r>
            <a:r>
              <a:rPr lang="en-US" sz="2000" b="1" dirty="0" err="1"/>
              <a:t>fuerzas</a:t>
            </a:r>
            <a:r>
              <a:rPr lang="en-US" sz="2000" b="1" dirty="0"/>
              <a:t> </a:t>
            </a:r>
            <a:r>
              <a:rPr lang="en-US" sz="2000" b="1" dirty="0" err="1"/>
              <a:t>dinámicas</a:t>
            </a:r>
            <a:r>
              <a:rPr lang="en-US" sz="2000" b="1" dirty="0"/>
              <a:t> </a:t>
            </a:r>
            <a:r>
              <a:rPr lang="en-US" sz="2000" b="1" dirty="0" err="1"/>
              <a:t>asociadas</a:t>
            </a:r>
            <a:r>
              <a:rPr lang="en-US" sz="2000" b="1" dirty="0"/>
              <a:t> con </a:t>
            </a:r>
            <a:r>
              <a:rPr lang="en-US" sz="2000" b="1" dirty="0" err="1"/>
              <a:t>las</a:t>
            </a:r>
            <a:r>
              <a:rPr lang="en-US" sz="2000" b="1" dirty="0"/>
              <a:t> </a:t>
            </a:r>
            <a:r>
              <a:rPr lang="en-US" sz="2000" b="1" dirty="0" err="1"/>
              <a:t>fallas</a:t>
            </a:r>
            <a:r>
              <a:rPr lang="en-US" sz="2000" b="1" dirty="0"/>
              <a:t> del </a:t>
            </a:r>
            <a:r>
              <a:rPr lang="en-US" sz="2000" b="1" dirty="0" err="1" smtClean="0"/>
              <a:t>barra</a:t>
            </a:r>
            <a:r>
              <a:rPr lang="en-US" sz="2000" b="1" dirty="0" smtClean="0"/>
              <a:t> </a:t>
            </a:r>
            <a:r>
              <a:rPr lang="en-US" sz="2000" b="1" dirty="0" err="1"/>
              <a:t>requieren</a:t>
            </a:r>
            <a:r>
              <a:rPr lang="en-US" sz="2000" b="1" dirty="0"/>
              <a:t> </a:t>
            </a:r>
            <a:r>
              <a:rPr lang="en-US" sz="2000" b="1" dirty="0" err="1"/>
              <a:t>tiempos</a:t>
            </a:r>
            <a:r>
              <a:rPr lang="en-US" sz="2000" b="1" dirty="0"/>
              <a:t> de </a:t>
            </a:r>
            <a:r>
              <a:rPr lang="en-US" sz="2000" b="1" dirty="0" err="1"/>
              <a:t>eliminación</a:t>
            </a:r>
            <a:r>
              <a:rPr lang="en-US" sz="2000" b="1" dirty="0"/>
              <a:t> </a:t>
            </a:r>
            <a:r>
              <a:rPr lang="en-US" sz="2000" b="1" dirty="0" err="1"/>
              <a:t>rápidos</a:t>
            </a:r>
            <a:r>
              <a:rPr lang="en-US" sz="2000" b="1" dirty="0"/>
              <a:t> </a:t>
            </a:r>
            <a:r>
              <a:rPr lang="en-US" sz="2000" b="1" dirty="0" err="1"/>
              <a:t>para</a:t>
            </a:r>
            <a:r>
              <a:rPr lang="en-US" sz="2000" b="1" dirty="0"/>
              <a:t> </a:t>
            </a:r>
            <a:r>
              <a:rPr lang="en-US" sz="2000" b="1" dirty="0" err="1"/>
              <a:t>reducir</a:t>
            </a:r>
            <a:r>
              <a:rPr lang="en-US" sz="2000" b="1" dirty="0"/>
              <a:t> el </a:t>
            </a:r>
            <a:r>
              <a:rPr lang="en-US" sz="2000" b="1" dirty="0" err="1"/>
              <a:t>daño</a:t>
            </a:r>
            <a:r>
              <a:rPr lang="en-US" sz="2000" b="1" dirty="0"/>
              <a:t> al </a:t>
            </a:r>
            <a:r>
              <a:rPr lang="en-US" sz="2000" b="1" dirty="0" err="1"/>
              <a:t>equipo</a:t>
            </a:r>
            <a:r>
              <a:rPr lang="en-US" sz="2000" b="1" dirty="0"/>
              <a:t>.</a:t>
            </a:r>
          </a:p>
          <a:p>
            <a:pPr algn="just" rtl="0"/>
            <a:r>
              <a:rPr lang="en-US" sz="2400" dirty="0"/>
              <a:t>Un </a:t>
            </a:r>
            <a:r>
              <a:rPr lang="en-US" sz="2400" dirty="0" err="1"/>
              <a:t>viaje</a:t>
            </a:r>
            <a:r>
              <a:rPr lang="en-US" sz="2400" dirty="0"/>
              <a:t> </a:t>
            </a:r>
            <a:r>
              <a:rPr lang="en-US" sz="2400" dirty="0" err="1"/>
              <a:t>falso</a:t>
            </a:r>
            <a:r>
              <a:rPr lang="en-US" sz="2400" dirty="0"/>
              <a:t> con </a:t>
            </a:r>
            <a:r>
              <a:rPr lang="en-US" sz="2400" dirty="0" err="1"/>
              <a:t>protección</a:t>
            </a:r>
            <a:r>
              <a:rPr lang="en-US" sz="2400" dirty="0"/>
              <a:t> en el </a:t>
            </a:r>
            <a:r>
              <a:rPr lang="en-US" sz="2400" dirty="0" err="1" smtClean="0"/>
              <a:t>barra</a:t>
            </a:r>
            <a:r>
              <a:rPr lang="en-US" sz="2400" dirty="0" smtClean="0"/>
              <a:t> </a:t>
            </a:r>
            <a:r>
              <a:rPr lang="en-US" sz="2400" dirty="0" err="1"/>
              <a:t>puede</a:t>
            </a:r>
            <a:r>
              <a:rPr lang="en-US" sz="2400" dirty="0"/>
              <a:t> </a:t>
            </a:r>
            <a:r>
              <a:rPr lang="en-US" sz="2400" dirty="0" err="1" smtClean="0"/>
              <a:t>crear</a:t>
            </a:r>
            <a:r>
              <a:rPr lang="en-US" sz="2400" dirty="0" smtClean="0"/>
              <a:t> </a:t>
            </a:r>
            <a:r>
              <a:rPr lang="en-US" sz="2400" dirty="0" err="1" smtClean="0"/>
              <a:t>problemas</a:t>
            </a:r>
            <a:r>
              <a:rPr lang="en-US" sz="2400" dirty="0" smtClean="0"/>
              <a:t> </a:t>
            </a:r>
            <a:r>
              <a:rPr lang="en-US" sz="2400" dirty="0"/>
              <a:t>graves:</a:t>
            </a:r>
          </a:p>
          <a:p>
            <a:pPr lvl="1" algn="just" rtl="0"/>
            <a:r>
              <a:rPr lang="en-US" sz="2000" b="1" dirty="0" err="1"/>
              <a:t>interrupción</a:t>
            </a:r>
            <a:r>
              <a:rPr lang="en-US" sz="2000" b="1" dirty="0"/>
              <a:t> del </a:t>
            </a:r>
            <a:r>
              <a:rPr lang="en-US" sz="2000" b="1" dirty="0" err="1"/>
              <a:t>servicio</a:t>
            </a:r>
            <a:r>
              <a:rPr lang="en-US" sz="2000" b="1" dirty="0"/>
              <a:t> a un </a:t>
            </a:r>
            <a:r>
              <a:rPr lang="en-US" sz="2000" b="1" dirty="0" err="1"/>
              <a:t>gran</a:t>
            </a:r>
            <a:r>
              <a:rPr lang="en-US" sz="2000" b="1" dirty="0"/>
              <a:t> </a:t>
            </a:r>
            <a:r>
              <a:rPr lang="en-US" sz="2000" b="1" dirty="0" err="1"/>
              <a:t>número</a:t>
            </a:r>
            <a:r>
              <a:rPr lang="en-US" sz="2000" b="1" dirty="0"/>
              <a:t> de </a:t>
            </a:r>
            <a:r>
              <a:rPr lang="en-US" sz="2000" b="1" dirty="0" err="1"/>
              <a:t>circuitos</a:t>
            </a:r>
            <a:r>
              <a:rPr lang="en-US" sz="2000" b="1" dirty="0"/>
              <a:t> (</a:t>
            </a:r>
            <a:r>
              <a:rPr lang="en-US" sz="2000" b="1" dirty="0" err="1"/>
              <a:t>niveles</a:t>
            </a:r>
            <a:r>
              <a:rPr lang="en-US" sz="2000" b="1" dirty="0"/>
              <a:t> de </a:t>
            </a:r>
            <a:r>
              <a:rPr lang="en-US" sz="2000" b="1" dirty="0" err="1"/>
              <a:t>tensión</a:t>
            </a:r>
            <a:r>
              <a:rPr lang="en-US" sz="2000" b="1" dirty="0"/>
              <a:t> de </a:t>
            </a:r>
            <a:r>
              <a:rPr lang="en-US" sz="2000" b="1" dirty="0" err="1"/>
              <a:t>distribución</a:t>
            </a:r>
            <a:r>
              <a:rPr lang="en-US" sz="2000" b="1" dirty="0"/>
              <a:t> y </a:t>
            </a:r>
            <a:r>
              <a:rPr lang="en-US" sz="2000" b="1" dirty="0" err="1"/>
              <a:t>subtransmisión</a:t>
            </a:r>
            <a:r>
              <a:rPr lang="en-US" sz="2000" b="1" dirty="0"/>
              <a:t>)</a:t>
            </a:r>
          </a:p>
          <a:p>
            <a:pPr lvl="1" algn="just" rtl="0"/>
            <a:r>
              <a:rPr lang="en-US" sz="2000" b="1" dirty="0" err="1"/>
              <a:t>Problemas</a:t>
            </a:r>
            <a:r>
              <a:rPr lang="en-US" sz="2000" b="1" dirty="0"/>
              <a:t> de </a:t>
            </a:r>
            <a:r>
              <a:rPr lang="en-US" sz="2000" b="1" dirty="0" err="1"/>
              <a:t>estabilidad</a:t>
            </a:r>
            <a:r>
              <a:rPr lang="en-US" sz="2000" b="1" dirty="0"/>
              <a:t> en </a:t>
            </a:r>
            <a:r>
              <a:rPr lang="en-US" sz="2000" b="1" dirty="0" err="1"/>
              <a:t>todo</a:t>
            </a:r>
            <a:r>
              <a:rPr lang="en-US" sz="2000" b="1" dirty="0"/>
              <a:t> el </a:t>
            </a:r>
            <a:r>
              <a:rPr lang="en-US" sz="2000" b="1" dirty="0" err="1"/>
              <a:t>sistema</a:t>
            </a:r>
            <a:r>
              <a:rPr lang="en-US" sz="2000" b="1" dirty="0"/>
              <a:t> (</a:t>
            </a:r>
            <a:r>
              <a:rPr lang="en-US" sz="2000" b="1" dirty="0" err="1"/>
              <a:t>niveles</a:t>
            </a:r>
            <a:r>
              <a:rPr lang="en-US" sz="2000" b="1" dirty="0"/>
              <a:t> de </a:t>
            </a:r>
            <a:r>
              <a:rPr lang="en-US" sz="2000" b="1" dirty="0" err="1"/>
              <a:t>voltaje</a:t>
            </a:r>
            <a:r>
              <a:rPr lang="en-US" sz="2000" b="1" dirty="0"/>
              <a:t> de </a:t>
            </a:r>
            <a:r>
              <a:rPr lang="en-US" sz="2000" b="1" dirty="0" err="1"/>
              <a:t>transmisión</a:t>
            </a:r>
            <a:r>
              <a:rPr lang="en-US" sz="2000" b="1" dirty="0" smtClean="0"/>
              <a:t>).</a:t>
            </a:r>
          </a:p>
          <a:p>
            <a:pPr marL="0" lvl="1" indent="0" algn="just" rtl="0">
              <a:buNone/>
            </a:pPr>
            <a:r>
              <a:rPr lang="en-US" sz="2400" dirty="0" smtClean="0"/>
              <a:t>Dado </a:t>
            </a:r>
            <a:r>
              <a:rPr lang="en-US" sz="2400" dirty="0" err="1"/>
              <a:t>que</a:t>
            </a:r>
            <a:r>
              <a:rPr lang="en-US" sz="2400" dirty="0"/>
              <a:t> </a:t>
            </a:r>
            <a:r>
              <a:rPr lang="en-US" sz="2400" dirty="0" err="1"/>
              <a:t>tanto</a:t>
            </a:r>
            <a:r>
              <a:rPr lang="en-US" sz="2400" dirty="0"/>
              <a:t> la </a:t>
            </a:r>
            <a:r>
              <a:rPr lang="en-US" sz="2400" dirty="0" err="1"/>
              <a:t>confiabilidad</a:t>
            </a:r>
            <a:r>
              <a:rPr lang="en-US" sz="2400" dirty="0"/>
              <a:t> </a:t>
            </a:r>
            <a:r>
              <a:rPr lang="en-US" sz="2400" dirty="0" err="1"/>
              <a:t>como</a:t>
            </a:r>
            <a:r>
              <a:rPr lang="en-US" sz="2400" dirty="0"/>
              <a:t> la </a:t>
            </a:r>
            <a:r>
              <a:rPr lang="en-US" sz="2400" dirty="0" err="1"/>
              <a:t>seguridad</a:t>
            </a:r>
            <a:r>
              <a:rPr lang="en-US" sz="2400" dirty="0"/>
              <a:t> </a:t>
            </a:r>
            <a:r>
              <a:rPr lang="en-US" sz="2400" dirty="0" smtClean="0"/>
              <a:t>son </a:t>
            </a:r>
            <a:r>
              <a:rPr lang="en-US" sz="2400" dirty="0" err="1" smtClean="0"/>
              <a:t>importantes</a:t>
            </a:r>
            <a:r>
              <a:rPr lang="en-US" sz="2400" dirty="0"/>
              <a:t>, </a:t>
            </a:r>
            <a:r>
              <a:rPr lang="en-US" sz="2400" dirty="0" err="1"/>
              <a:t>siempre</a:t>
            </a:r>
            <a:r>
              <a:rPr lang="en-US" sz="2400" dirty="0"/>
              <a:t> se </a:t>
            </a:r>
            <a:r>
              <a:rPr lang="en-US" sz="2400" dirty="0" err="1"/>
              <a:t>da</a:t>
            </a:r>
            <a:r>
              <a:rPr lang="en-US" sz="2400" dirty="0"/>
              <a:t> </a:t>
            </a:r>
            <a:r>
              <a:rPr lang="en-US" sz="2400" dirty="0" err="1"/>
              <a:t>preferencia</a:t>
            </a:r>
            <a:r>
              <a:rPr lang="en-US" sz="2400" dirty="0"/>
              <a:t> a la </a:t>
            </a:r>
            <a:r>
              <a:rPr lang="en-US" sz="2400" dirty="0" err="1"/>
              <a:t>seguridad</a:t>
            </a:r>
            <a:r>
              <a:rPr lang="en-US" sz="2400" dirty="0"/>
              <a:t>.</a:t>
            </a:r>
          </a:p>
          <a:p>
            <a:pPr algn="l" rtl="0"/>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6" name="Rectangle 6"/>
          <p:cNvSpPr>
            <a:spLocks noGrp="1" noChangeArrowheads="1"/>
          </p:cNvSpPr>
          <p:nvPr>
            <p:ph type="title"/>
          </p:nvPr>
        </p:nvSpPr>
        <p:spPr/>
        <p:txBody>
          <a:bodyPr/>
          <a:lstStyle/>
          <a:p>
            <a:pPr algn="l" rtl="0"/>
            <a:r>
              <a:rPr lang="en-US" dirty="0" err="1"/>
              <a:t>Técnicas</a:t>
            </a:r>
            <a:r>
              <a:rPr lang="en-US" dirty="0"/>
              <a:t> de </a:t>
            </a:r>
            <a:r>
              <a:rPr lang="en-US" dirty="0" err="1"/>
              <a:t>protección</a:t>
            </a:r>
            <a:r>
              <a:rPr lang="en-US" dirty="0"/>
              <a:t> de </a:t>
            </a:r>
            <a:r>
              <a:rPr lang="en-US" dirty="0" smtClean="0"/>
              <a:t>barras</a:t>
            </a:r>
            <a:endParaRPr lang="en-US" dirty="0"/>
          </a:p>
        </p:txBody>
      </p:sp>
      <p:sp>
        <p:nvSpPr>
          <p:cNvPr id="56327" name="Rectangle 7"/>
          <p:cNvSpPr>
            <a:spLocks noGrp="1" noChangeArrowheads="1"/>
          </p:cNvSpPr>
          <p:nvPr>
            <p:ph type="body" idx="1"/>
          </p:nvPr>
        </p:nvSpPr>
        <p:spPr/>
        <p:txBody>
          <a:bodyPr/>
          <a:lstStyle/>
          <a:p>
            <a:pPr marL="533400" indent="-533400" algn="l" rtl="0">
              <a:buFontTx/>
              <a:buChar char="•"/>
            </a:pPr>
            <a:r>
              <a:rPr lang="en-US" dirty="0" err="1"/>
              <a:t>Esquemas</a:t>
            </a:r>
            <a:r>
              <a:rPr lang="en-US" dirty="0"/>
              <a:t> </a:t>
            </a:r>
            <a:r>
              <a:rPr lang="en-US" dirty="0" err="1"/>
              <a:t>entrelazados</a:t>
            </a:r>
            <a:endParaRPr lang="en-US" dirty="0"/>
          </a:p>
          <a:p>
            <a:pPr marL="533400" indent="-533400" algn="l" rtl="0">
              <a:buFontTx/>
              <a:buChar char="•"/>
            </a:pPr>
            <a:r>
              <a:rPr lang="en-US" dirty="0" err="1"/>
              <a:t>Diferencial</a:t>
            </a:r>
            <a:r>
              <a:rPr lang="en-US" dirty="0"/>
              <a:t> de </a:t>
            </a:r>
            <a:r>
              <a:rPr lang="en-US" dirty="0" err="1"/>
              <a:t>sobrecorriente</a:t>
            </a:r>
            <a:r>
              <a:rPr lang="en-US" dirty="0"/>
              <a:t> (“no </a:t>
            </a:r>
            <a:r>
              <a:rPr lang="en-US" dirty="0" err="1"/>
              <a:t>restringido</a:t>
            </a:r>
            <a:r>
              <a:rPr lang="en-US" dirty="0"/>
              <a:t>” o “</a:t>
            </a:r>
            <a:r>
              <a:rPr lang="en-US" dirty="0" err="1"/>
              <a:t>imparcial</a:t>
            </a:r>
            <a:r>
              <a:rPr lang="en-US" dirty="0"/>
              <a:t>”)</a:t>
            </a:r>
          </a:p>
          <a:p>
            <a:pPr marL="533400" indent="-533400" algn="l" rtl="0">
              <a:buFontTx/>
              <a:buChar char="•"/>
            </a:pPr>
            <a:r>
              <a:rPr lang="en-US" dirty="0" err="1"/>
              <a:t>Diferencial</a:t>
            </a:r>
            <a:r>
              <a:rPr lang="en-US" dirty="0"/>
              <a:t> </a:t>
            </a:r>
            <a:r>
              <a:rPr lang="en-US" dirty="0" err="1"/>
              <a:t>porcentual</a:t>
            </a:r>
            <a:r>
              <a:rPr lang="en-US" dirty="0"/>
              <a:t> de </a:t>
            </a:r>
            <a:r>
              <a:rPr lang="en-US" dirty="0" err="1"/>
              <a:t>sobrecorriente</a:t>
            </a:r>
            <a:r>
              <a:rPr lang="en-US" dirty="0"/>
              <a:t> (“</a:t>
            </a:r>
            <a:r>
              <a:rPr lang="en-US" dirty="0" err="1"/>
              <a:t>restringido</a:t>
            </a:r>
            <a:r>
              <a:rPr lang="en-US" dirty="0"/>
              <a:t>” o “</a:t>
            </a:r>
            <a:r>
              <a:rPr lang="en-US" dirty="0" err="1"/>
              <a:t>sesgado</a:t>
            </a:r>
            <a:r>
              <a:rPr lang="en-US" dirty="0"/>
              <a:t>”)</a:t>
            </a:r>
          </a:p>
          <a:p>
            <a:pPr marL="533400" indent="-533400" algn="l" rtl="0">
              <a:buFontTx/>
              <a:buChar char="•"/>
            </a:pPr>
            <a:r>
              <a:rPr lang="en-US" dirty="0" err="1"/>
              <a:t>Acopladores</a:t>
            </a:r>
            <a:r>
              <a:rPr lang="en-US" dirty="0"/>
              <a:t> </a:t>
            </a:r>
            <a:r>
              <a:rPr lang="en-US" dirty="0" err="1"/>
              <a:t>lineales</a:t>
            </a:r>
            <a:endParaRPr lang="en-US" dirty="0"/>
          </a:p>
          <a:p>
            <a:pPr marL="533400" indent="-533400" algn="l" rtl="0">
              <a:buFontTx/>
              <a:buChar char="•"/>
            </a:pPr>
            <a:r>
              <a:rPr lang="en-US" dirty="0" err="1"/>
              <a:t>Esquemas</a:t>
            </a:r>
            <a:r>
              <a:rPr lang="en-US" dirty="0"/>
              <a:t> </a:t>
            </a:r>
            <a:r>
              <a:rPr lang="en-US" dirty="0" err="1"/>
              <a:t>diferenciales</a:t>
            </a:r>
            <a:r>
              <a:rPr lang="en-US" dirty="0"/>
              <a:t> de </a:t>
            </a:r>
            <a:r>
              <a:rPr lang="en-US" dirty="0" err="1" smtClean="0"/>
              <a:t>barra</a:t>
            </a:r>
            <a:r>
              <a:rPr lang="en-US" dirty="0" smtClean="0"/>
              <a:t> </a:t>
            </a:r>
            <a:r>
              <a:rPr lang="en-US" dirty="0"/>
              <a:t>de </a:t>
            </a:r>
            <a:r>
              <a:rPr lang="en-US" dirty="0" err="1"/>
              <a:t>alta</a:t>
            </a:r>
            <a:r>
              <a:rPr lang="en-US" dirty="0"/>
              <a:t> </a:t>
            </a:r>
            <a:r>
              <a:rPr lang="en-US" dirty="0" err="1"/>
              <a:t>impedancia</a:t>
            </a:r>
            <a:r>
              <a:rPr lang="en-US" dirty="0"/>
              <a:t>.</a:t>
            </a:r>
          </a:p>
          <a:p>
            <a:pPr marL="533400" indent="-533400" algn="l" rtl="0">
              <a:buFontTx/>
              <a:buChar char="•"/>
            </a:pPr>
            <a:r>
              <a:rPr lang="en-US" dirty="0" err="1"/>
              <a:t>Esquemas</a:t>
            </a:r>
            <a:r>
              <a:rPr lang="en-US" dirty="0"/>
              <a:t> </a:t>
            </a:r>
            <a:r>
              <a:rPr lang="en-US" dirty="0" err="1"/>
              <a:t>diferenciales</a:t>
            </a:r>
            <a:r>
              <a:rPr lang="en-US" dirty="0"/>
              <a:t> de </a:t>
            </a:r>
            <a:r>
              <a:rPr lang="en-US" dirty="0" err="1" smtClean="0"/>
              <a:t>barra</a:t>
            </a:r>
            <a:r>
              <a:rPr lang="en-US" dirty="0" smtClean="0"/>
              <a:t> </a:t>
            </a:r>
            <a:r>
              <a:rPr lang="en-US" dirty="0"/>
              <a:t>de </a:t>
            </a:r>
            <a:r>
              <a:rPr lang="en-US" dirty="0" err="1"/>
              <a:t>baja</a:t>
            </a:r>
            <a:r>
              <a:rPr lang="en-US" dirty="0"/>
              <a:t> </a:t>
            </a:r>
            <a:r>
              <a:rPr lang="en-US" dirty="0" err="1"/>
              <a:t>impedancia</a:t>
            </a:r>
            <a:r>
              <a:rPr lang="en-US"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53" name="Rectangle 9"/>
          <p:cNvSpPr>
            <a:spLocks noGrp="1" noChangeArrowheads="1"/>
          </p:cNvSpPr>
          <p:nvPr>
            <p:ph type="title"/>
          </p:nvPr>
        </p:nvSpPr>
        <p:spPr/>
        <p:txBody>
          <a:bodyPr/>
          <a:lstStyle/>
          <a:p>
            <a:pPr algn="l" rtl="0"/>
            <a:r>
              <a:rPr lang="en-US"/>
              <a:t>Esquemas entrelazados</a:t>
            </a:r>
          </a:p>
        </p:txBody>
      </p:sp>
      <p:sp>
        <p:nvSpPr>
          <p:cNvPr id="57355" name="Rectangle 11"/>
          <p:cNvSpPr>
            <a:spLocks noGrp="1" noChangeArrowheads="1"/>
          </p:cNvSpPr>
          <p:nvPr>
            <p:ph type="body" sz="half" idx="2"/>
          </p:nvPr>
        </p:nvSpPr>
        <p:spPr>
          <a:xfrm>
            <a:off x="4343400" y="1143000"/>
            <a:ext cx="4459288" cy="4800600"/>
          </a:xfrm>
        </p:spPr>
        <p:txBody>
          <a:bodyPr/>
          <a:lstStyle/>
          <a:p>
            <a:pPr marL="381000" indent="-381000" algn="l" rtl="0">
              <a:lnSpc>
                <a:spcPct val="90000"/>
              </a:lnSpc>
              <a:buFontTx/>
              <a:buChar char="•"/>
            </a:pPr>
            <a:r>
              <a:rPr lang="en-US" sz="2400" dirty="0" err="1"/>
              <a:t>Esquema</a:t>
            </a:r>
            <a:r>
              <a:rPr lang="en-US" sz="2400" dirty="0"/>
              <a:t> de </a:t>
            </a:r>
            <a:r>
              <a:rPr lang="en-US" sz="2400" dirty="0" err="1"/>
              <a:t>bloqueo</a:t>
            </a:r>
            <a:r>
              <a:rPr lang="en-US" sz="2400" dirty="0"/>
              <a:t> </a:t>
            </a:r>
            <a:r>
              <a:rPr lang="en-US" sz="2400" dirty="0" err="1"/>
              <a:t>utilizado</a:t>
            </a:r>
            <a:r>
              <a:rPr lang="en-US" sz="2400" dirty="0"/>
              <a:t> </a:t>
            </a:r>
            <a:r>
              <a:rPr lang="en-US" sz="2400" dirty="0" err="1"/>
              <a:t>normalmente</a:t>
            </a:r>
            <a:endParaRPr lang="en-US" sz="2400" dirty="0"/>
          </a:p>
          <a:p>
            <a:pPr marL="381000" indent="-381000" algn="l" rtl="0">
              <a:lnSpc>
                <a:spcPct val="90000"/>
              </a:lnSpc>
              <a:buFontTx/>
              <a:buChar char="•"/>
            </a:pPr>
            <a:r>
              <a:rPr lang="en-US" sz="2400" dirty="0" err="1"/>
              <a:t>Requiere</a:t>
            </a:r>
            <a:r>
              <a:rPr lang="en-US" sz="2400" dirty="0"/>
              <a:t> </a:t>
            </a:r>
            <a:r>
              <a:rPr lang="en-US" sz="2400" dirty="0" err="1"/>
              <a:t>poco</a:t>
            </a:r>
            <a:r>
              <a:rPr lang="en-US" sz="2400" dirty="0"/>
              <a:t> </a:t>
            </a:r>
            <a:r>
              <a:rPr lang="en-US" sz="2400" dirty="0" err="1"/>
              <a:t>tiempo</a:t>
            </a:r>
            <a:r>
              <a:rPr lang="en-US" sz="2400" dirty="0"/>
              <a:t> de </a:t>
            </a:r>
            <a:r>
              <a:rPr lang="en-US" sz="2400" dirty="0" err="1"/>
              <a:t>coordinación</a:t>
            </a:r>
            <a:endParaRPr lang="en-US" sz="2400" dirty="0"/>
          </a:p>
          <a:p>
            <a:pPr marL="381000" indent="-381000" algn="l" rtl="0">
              <a:lnSpc>
                <a:spcPct val="90000"/>
              </a:lnSpc>
              <a:buFontTx/>
              <a:buChar char="•"/>
            </a:pPr>
            <a:r>
              <a:rPr lang="en-US" sz="2400" dirty="0"/>
              <a:t>Se </a:t>
            </a:r>
            <a:r>
              <a:rPr lang="en-US" sz="2400" dirty="0" err="1"/>
              <a:t>debe</a:t>
            </a:r>
            <a:r>
              <a:rPr lang="en-US" sz="2400" dirty="0"/>
              <a:t> </a:t>
            </a:r>
            <a:r>
              <a:rPr lang="en-US" sz="2400" dirty="0" err="1"/>
              <a:t>tener</a:t>
            </a:r>
            <a:r>
              <a:rPr lang="en-US" sz="2400" dirty="0"/>
              <a:t> </a:t>
            </a:r>
            <a:r>
              <a:rPr lang="en-US" sz="2400" dirty="0" err="1"/>
              <a:t>cuidado</a:t>
            </a:r>
            <a:r>
              <a:rPr lang="en-US" sz="2400" dirty="0"/>
              <a:t> con la </a:t>
            </a:r>
            <a:r>
              <a:rPr lang="en-US" sz="2400" dirty="0" err="1"/>
              <a:t>posible</a:t>
            </a:r>
            <a:r>
              <a:rPr lang="en-US" sz="2400" dirty="0"/>
              <a:t> </a:t>
            </a:r>
            <a:r>
              <a:rPr lang="en-US" sz="2400" dirty="0" err="1"/>
              <a:t>saturación</a:t>
            </a:r>
            <a:r>
              <a:rPr lang="en-US" sz="2400" dirty="0"/>
              <a:t> de los CT del </a:t>
            </a:r>
            <a:r>
              <a:rPr lang="en-US" sz="2400" dirty="0" err="1"/>
              <a:t>alimentador</a:t>
            </a:r>
            <a:r>
              <a:rPr lang="en-US" sz="2400" dirty="0"/>
              <a:t>.</a:t>
            </a:r>
          </a:p>
          <a:p>
            <a:pPr marL="381000" indent="-381000" algn="l" rtl="0">
              <a:lnSpc>
                <a:spcPct val="90000"/>
              </a:lnSpc>
              <a:buFontTx/>
              <a:buChar char="•"/>
            </a:pPr>
            <a:r>
              <a:rPr lang="en-US" sz="2400" dirty="0"/>
              <a:t>La </a:t>
            </a:r>
            <a:r>
              <a:rPr lang="en-US" sz="2400" dirty="0" err="1"/>
              <a:t>señal</a:t>
            </a:r>
            <a:r>
              <a:rPr lang="en-US" sz="2400" dirty="0"/>
              <a:t> de </a:t>
            </a:r>
            <a:r>
              <a:rPr lang="en-US" sz="2400" dirty="0" err="1"/>
              <a:t>bloqueo</a:t>
            </a:r>
            <a:r>
              <a:rPr lang="en-US" sz="2400" dirty="0"/>
              <a:t> </a:t>
            </a:r>
            <a:r>
              <a:rPr lang="en-US" sz="2400" dirty="0" err="1"/>
              <a:t>podría</a:t>
            </a:r>
            <a:r>
              <a:rPr lang="en-US" sz="2400" dirty="0"/>
              <a:t> </a:t>
            </a:r>
            <a:r>
              <a:rPr lang="en-US" sz="2400" dirty="0" err="1"/>
              <a:t>enviarse</a:t>
            </a:r>
            <a:r>
              <a:rPr lang="en-US" sz="2400" dirty="0"/>
              <a:t> a </a:t>
            </a:r>
            <a:r>
              <a:rPr lang="en-US" sz="2400" dirty="0" err="1"/>
              <a:t>través</a:t>
            </a:r>
            <a:r>
              <a:rPr lang="en-US" sz="2400" dirty="0"/>
              <a:t> de </a:t>
            </a:r>
            <a:r>
              <a:rPr lang="en-US" sz="2400" dirty="0" err="1"/>
              <a:t>puertos</a:t>
            </a:r>
            <a:r>
              <a:rPr lang="en-US" sz="2400" dirty="0"/>
              <a:t> de </a:t>
            </a:r>
            <a:r>
              <a:rPr lang="en-US" sz="2400" dirty="0" err="1"/>
              <a:t>comunicaciones</a:t>
            </a:r>
            <a:r>
              <a:rPr lang="en-US" sz="2400" dirty="0"/>
              <a:t> (peer-to-peer)</a:t>
            </a:r>
          </a:p>
          <a:p>
            <a:pPr marL="381000" indent="-381000" algn="l" rtl="0">
              <a:lnSpc>
                <a:spcPct val="90000"/>
              </a:lnSpc>
              <a:buFontTx/>
              <a:buChar char="•"/>
            </a:pPr>
            <a:r>
              <a:rPr lang="en-US" sz="2400" dirty="0" err="1"/>
              <a:t>Esta</a:t>
            </a:r>
            <a:r>
              <a:rPr lang="en-US" sz="2400" dirty="0"/>
              <a:t> </a:t>
            </a:r>
            <a:r>
              <a:rPr lang="en-US" sz="2400" dirty="0" err="1"/>
              <a:t>técnica</a:t>
            </a:r>
            <a:r>
              <a:rPr lang="en-US" sz="2400" dirty="0"/>
              <a:t> se </a:t>
            </a:r>
            <a:r>
              <a:rPr lang="en-US" sz="2400" dirty="0" err="1"/>
              <a:t>limita</a:t>
            </a:r>
            <a:r>
              <a:rPr lang="en-US" sz="2400" dirty="0"/>
              <a:t> a simples </a:t>
            </a:r>
            <a:r>
              <a:rPr lang="en-US" sz="2400" dirty="0" smtClean="0"/>
              <a:t>barras </a:t>
            </a:r>
            <a:r>
              <a:rPr lang="en-US" sz="2400" dirty="0"/>
              <a:t>de </a:t>
            </a:r>
            <a:r>
              <a:rPr lang="en-US" sz="2400" dirty="0" err="1"/>
              <a:t>distribución</a:t>
            </a:r>
            <a:r>
              <a:rPr lang="en-US" sz="2400" dirty="0"/>
              <a:t> de </a:t>
            </a:r>
            <a:r>
              <a:rPr lang="en-US" sz="2400" dirty="0" err="1"/>
              <a:t>una</a:t>
            </a:r>
            <a:r>
              <a:rPr lang="en-US" sz="2400" dirty="0"/>
              <a:t> </a:t>
            </a:r>
            <a:r>
              <a:rPr lang="en-US" sz="2400" dirty="0" err="1"/>
              <a:t>entrada</a:t>
            </a:r>
            <a:r>
              <a:rPr lang="en-US" sz="2400" dirty="0"/>
              <a:t>.</a:t>
            </a:r>
          </a:p>
        </p:txBody>
      </p:sp>
      <p:graphicFrame>
        <p:nvGraphicFramePr>
          <p:cNvPr id="57348" name="Object 4"/>
          <p:cNvGraphicFramePr>
            <a:graphicFrameLocks noChangeAspect="1"/>
          </p:cNvGraphicFramePr>
          <p:nvPr/>
        </p:nvGraphicFramePr>
        <p:xfrm>
          <a:off x="100013" y="1462088"/>
          <a:ext cx="3638550" cy="3259137"/>
        </p:xfrm>
        <a:graphic>
          <a:graphicData uri="http://schemas.openxmlformats.org/drawingml/2006/compatibility">
            <com:legacyDrawing xmlns:com="http://schemas.openxmlformats.org/drawingml/2006/compatibility" spid="_x0000_s57348"/>
          </a:graphicData>
        </a:graphic>
      </p:graphicFrame>
      <p:graphicFrame>
        <p:nvGraphicFramePr>
          <p:cNvPr id="57349" name="Object 5"/>
          <p:cNvGraphicFramePr>
            <a:graphicFrameLocks noChangeAspect="1"/>
          </p:cNvGraphicFramePr>
          <p:nvPr/>
        </p:nvGraphicFramePr>
        <p:xfrm>
          <a:off x="3276600" y="4038600"/>
          <a:ext cx="301625" cy="895350"/>
        </p:xfrm>
        <a:graphic>
          <a:graphicData uri="http://schemas.openxmlformats.org/drawingml/2006/compatibility">
            <com:legacyDrawing xmlns:com="http://schemas.openxmlformats.org/drawingml/2006/compatibility" spid="_x0000_s57349"/>
          </a:graphicData>
        </a:graphic>
      </p:graphicFrame>
      <p:graphicFrame>
        <p:nvGraphicFramePr>
          <p:cNvPr id="57350" name="Object 6"/>
          <p:cNvGraphicFramePr>
            <a:graphicFrameLocks noChangeAspect="1"/>
          </p:cNvGraphicFramePr>
          <p:nvPr/>
        </p:nvGraphicFramePr>
        <p:xfrm>
          <a:off x="1471613" y="2376488"/>
          <a:ext cx="1316037" cy="903287"/>
        </p:xfrm>
        <a:graphic>
          <a:graphicData uri="http://schemas.openxmlformats.org/drawingml/2006/compatibility">
            <com:legacyDrawing xmlns:com="http://schemas.openxmlformats.org/drawingml/2006/compatibility" spid="_x0000_s57350"/>
          </a:graphicData>
        </a:graphic>
      </p:graphicFrame>
      <p:graphicFrame>
        <p:nvGraphicFramePr>
          <p:cNvPr id="57351" name="Object 7"/>
          <p:cNvGraphicFramePr>
            <a:graphicFrameLocks noChangeAspect="1"/>
          </p:cNvGraphicFramePr>
          <p:nvPr/>
        </p:nvGraphicFramePr>
        <p:xfrm>
          <a:off x="100013" y="3443288"/>
          <a:ext cx="3721100" cy="904875"/>
        </p:xfrm>
        <a:graphic>
          <a:graphicData uri="http://schemas.openxmlformats.org/drawingml/2006/compatibility">
            <com:legacyDrawing xmlns:com="http://schemas.openxmlformats.org/drawingml/2006/compatibility" spid="_x0000_s57351"/>
          </a:graphicData>
        </a:graphic>
      </p:graphicFrame>
      <p:graphicFrame>
        <p:nvGraphicFramePr>
          <p:cNvPr id="57352" name="Object 8"/>
          <p:cNvGraphicFramePr>
            <a:graphicFrameLocks noChangeAspect="1"/>
          </p:cNvGraphicFramePr>
          <p:nvPr/>
        </p:nvGraphicFramePr>
        <p:xfrm>
          <a:off x="2767013" y="2452688"/>
          <a:ext cx="1663700" cy="1331912"/>
        </p:xfrm>
        <a:graphic>
          <a:graphicData uri="http://schemas.openxmlformats.org/drawingml/2006/compatibility">
            <com:legacyDrawing xmlns:com="http://schemas.openxmlformats.org/drawingml/2006/compatibility" spid="_x0000_s5735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73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73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73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7349"/>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4" name="explode.wav" builtIn="1"/>
                                        </p:tgtEl>
                                      </p:cMediaNode>
                                    </p:audio>
                                  </p:sub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499"/>
                                          </p:stCondLst>
                                        </p:cTn>
                                        <p:tgtEl>
                                          <p:spTgt spid="573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81000"/>
            <a:ext cx="7772400" cy="838200"/>
          </a:xfrm>
        </p:spPr>
        <p:txBody>
          <a:bodyPr/>
          <a:lstStyle/>
          <a:p>
            <a:pPr algn="l" rtl="0"/>
            <a:r>
              <a:rPr lang="en-US"/>
              <a:t>Diferencial de sobrecorriente (sin restricciones)</a:t>
            </a:r>
          </a:p>
        </p:txBody>
      </p:sp>
      <p:sp>
        <p:nvSpPr>
          <p:cNvPr id="58371" name="Rectangle 3"/>
          <p:cNvSpPr>
            <a:spLocks noGrp="1" noChangeArrowheads="1"/>
          </p:cNvSpPr>
          <p:nvPr>
            <p:ph type="body" sz="half" idx="2"/>
          </p:nvPr>
        </p:nvSpPr>
        <p:spPr>
          <a:xfrm>
            <a:off x="4648200" y="1295400"/>
            <a:ext cx="4154488" cy="4724400"/>
          </a:xfrm>
        </p:spPr>
        <p:txBody>
          <a:bodyPr/>
          <a:lstStyle/>
          <a:p>
            <a:pPr marL="381000" indent="-381000" algn="l" rtl="0">
              <a:buFontTx/>
              <a:buChar char="•"/>
            </a:pPr>
            <a:r>
              <a:rPr lang="en-US" sz="2000" dirty="0" err="1"/>
              <a:t>Señal</a:t>
            </a:r>
            <a:r>
              <a:rPr lang="en-US" sz="2000" dirty="0"/>
              <a:t> </a:t>
            </a:r>
            <a:r>
              <a:rPr lang="en-US" sz="2000" dirty="0" err="1"/>
              <a:t>diferencial</a:t>
            </a:r>
            <a:r>
              <a:rPr lang="en-US" sz="2000" dirty="0"/>
              <a:t> </a:t>
            </a:r>
            <a:r>
              <a:rPr lang="en-US" sz="2000" dirty="0" err="1"/>
              <a:t>formada</a:t>
            </a:r>
            <a:r>
              <a:rPr lang="en-US" sz="2000" dirty="0"/>
              <a:t> </a:t>
            </a:r>
            <a:r>
              <a:rPr lang="en-US" sz="2000" dirty="0" err="1"/>
              <a:t>por</a:t>
            </a:r>
            <a:r>
              <a:rPr lang="en-US" sz="2000" dirty="0"/>
              <a:t> la </a:t>
            </a:r>
            <a:r>
              <a:rPr lang="en-US" sz="2000" dirty="0" err="1"/>
              <a:t>suma</a:t>
            </a:r>
            <a:r>
              <a:rPr lang="en-US" sz="2000" dirty="0"/>
              <a:t> de </a:t>
            </a:r>
            <a:r>
              <a:rPr lang="en-US" sz="2000" dirty="0" err="1"/>
              <a:t>todas</a:t>
            </a:r>
            <a:r>
              <a:rPr lang="en-US" sz="2000" dirty="0"/>
              <a:t> </a:t>
            </a:r>
            <a:r>
              <a:rPr lang="en-US" sz="2000" dirty="0" err="1"/>
              <a:t>las</a:t>
            </a:r>
            <a:r>
              <a:rPr lang="en-US" sz="2000" dirty="0"/>
              <a:t> </a:t>
            </a:r>
            <a:r>
              <a:rPr lang="en-US" sz="2000" dirty="0" err="1"/>
              <a:t>corrientes</a:t>
            </a:r>
            <a:r>
              <a:rPr lang="en-US" sz="2000" dirty="0"/>
              <a:t> </a:t>
            </a:r>
            <a:r>
              <a:rPr lang="en-US" sz="2000" dirty="0" err="1"/>
              <a:t>que</a:t>
            </a:r>
            <a:r>
              <a:rPr lang="en-US" sz="2000" dirty="0"/>
              <a:t> </a:t>
            </a:r>
            <a:r>
              <a:rPr lang="en-US" sz="2000" dirty="0" err="1"/>
              <a:t>alimentan</a:t>
            </a:r>
            <a:r>
              <a:rPr lang="en-US" sz="2000" dirty="0"/>
              <a:t> el </a:t>
            </a:r>
            <a:r>
              <a:rPr lang="en-US" sz="2000" dirty="0" err="1" smtClean="0"/>
              <a:t>barra</a:t>
            </a:r>
            <a:r>
              <a:rPr lang="en-US" sz="2000" dirty="0" smtClean="0"/>
              <a:t>.</a:t>
            </a:r>
            <a:endParaRPr lang="en-US" sz="2000" dirty="0"/>
          </a:p>
          <a:p>
            <a:pPr marL="381000" indent="-381000" algn="l" rtl="0">
              <a:buFontTx/>
              <a:buChar char="•"/>
            </a:pPr>
            <a:r>
              <a:rPr lang="en-US" sz="2000" dirty="0"/>
              <a:t>Es </a:t>
            </a:r>
            <a:r>
              <a:rPr lang="en-US" sz="2000" dirty="0" err="1"/>
              <a:t>posible</a:t>
            </a:r>
            <a:r>
              <a:rPr lang="en-US" sz="2000" dirty="0"/>
              <a:t> </a:t>
            </a:r>
            <a:r>
              <a:rPr lang="en-US" sz="2000" dirty="0" err="1"/>
              <a:t>que</a:t>
            </a:r>
            <a:r>
              <a:rPr lang="en-US" sz="2000" dirty="0"/>
              <a:t> se </a:t>
            </a:r>
            <a:r>
              <a:rPr lang="en-US" sz="2000" dirty="0" err="1"/>
              <a:t>requiera</a:t>
            </a:r>
            <a:r>
              <a:rPr lang="en-US" sz="2000" dirty="0"/>
              <a:t> la </a:t>
            </a:r>
            <a:r>
              <a:rPr lang="en-US" sz="2000" dirty="0" err="1"/>
              <a:t>coincidencia</a:t>
            </a:r>
            <a:r>
              <a:rPr lang="en-US" sz="2000" dirty="0"/>
              <a:t> de la </a:t>
            </a:r>
            <a:r>
              <a:rPr lang="en-US" sz="2000" dirty="0" err="1"/>
              <a:t>relación</a:t>
            </a:r>
            <a:r>
              <a:rPr lang="en-US" sz="2000" dirty="0"/>
              <a:t> CT</a:t>
            </a:r>
          </a:p>
          <a:p>
            <a:pPr marL="381000" indent="-381000" algn="l" rtl="0">
              <a:buFontTx/>
              <a:buChar char="•"/>
            </a:pPr>
            <a:r>
              <a:rPr lang="en-US" sz="2000" dirty="0"/>
              <a:t>En </a:t>
            </a:r>
            <a:r>
              <a:rPr lang="en-US" sz="2000" dirty="0" err="1"/>
              <a:t>fallas</a:t>
            </a:r>
            <a:r>
              <a:rPr lang="en-US" sz="2000" dirty="0"/>
              <a:t> </a:t>
            </a:r>
            <a:r>
              <a:rPr lang="en-US" sz="2000" dirty="0" err="1"/>
              <a:t>externas</a:t>
            </a:r>
            <a:r>
              <a:rPr lang="en-US" sz="2000" dirty="0"/>
              <a:t>, los CT </a:t>
            </a:r>
            <a:r>
              <a:rPr lang="en-US" sz="2000" dirty="0" err="1"/>
              <a:t>saturados</a:t>
            </a:r>
            <a:r>
              <a:rPr lang="en-US" sz="2000" dirty="0"/>
              <a:t> </a:t>
            </a:r>
            <a:r>
              <a:rPr lang="en-US" sz="2000" dirty="0" err="1"/>
              <a:t>producen</a:t>
            </a:r>
            <a:r>
              <a:rPr lang="en-US" sz="2000" dirty="0"/>
              <a:t> </a:t>
            </a:r>
            <a:r>
              <a:rPr lang="en-US" sz="2000" dirty="0" err="1"/>
              <a:t>corriente</a:t>
            </a:r>
            <a:r>
              <a:rPr lang="en-US" sz="2000" dirty="0"/>
              <a:t> </a:t>
            </a:r>
            <a:r>
              <a:rPr lang="en-US" sz="2000" dirty="0" err="1"/>
              <a:t>diferencial</a:t>
            </a:r>
            <a:r>
              <a:rPr lang="en-US" sz="2000" dirty="0"/>
              <a:t> </a:t>
            </a:r>
            <a:r>
              <a:rPr lang="en-US" sz="2000" dirty="0" err="1"/>
              <a:t>espuria</a:t>
            </a:r>
            <a:endParaRPr lang="en-US" sz="2000" dirty="0"/>
          </a:p>
          <a:p>
            <a:pPr marL="381000" indent="-381000" algn="l" rtl="0">
              <a:buFontTx/>
              <a:buChar char="•"/>
            </a:pPr>
            <a:r>
              <a:rPr lang="en-US" sz="2000" dirty="0" err="1"/>
              <a:t>Retraso</a:t>
            </a:r>
            <a:r>
              <a:rPr lang="en-US" sz="2000" dirty="0"/>
              <a:t> de </a:t>
            </a:r>
            <a:r>
              <a:rPr lang="en-US" sz="2000" dirty="0" err="1"/>
              <a:t>tiempo</a:t>
            </a:r>
            <a:r>
              <a:rPr lang="en-US" sz="2000" dirty="0"/>
              <a:t> </a:t>
            </a:r>
            <a:r>
              <a:rPr lang="en-US" sz="2000" dirty="0" err="1"/>
              <a:t>utilizado</a:t>
            </a:r>
            <a:r>
              <a:rPr lang="en-US" sz="2000" dirty="0"/>
              <a:t> </a:t>
            </a:r>
            <a:r>
              <a:rPr lang="en-US" sz="2000" dirty="0" err="1"/>
              <a:t>para</a:t>
            </a:r>
            <a:r>
              <a:rPr lang="en-US" sz="2000" dirty="0"/>
              <a:t> </a:t>
            </a:r>
            <a:r>
              <a:rPr lang="en-US" sz="2000" dirty="0" err="1"/>
              <a:t>hacer</a:t>
            </a:r>
            <a:r>
              <a:rPr lang="en-US" sz="2000" dirty="0"/>
              <a:t> </a:t>
            </a:r>
            <a:r>
              <a:rPr lang="en-US" sz="2000" dirty="0" err="1"/>
              <a:t>frente</a:t>
            </a:r>
            <a:r>
              <a:rPr lang="en-US" sz="2000" dirty="0"/>
              <a:t> a la </a:t>
            </a:r>
            <a:r>
              <a:rPr lang="en-US" sz="2000" dirty="0" err="1"/>
              <a:t>saturación</a:t>
            </a:r>
            <a:r>
              <a:rPr lang="en-US" sz="2000" dirty="0"/>
              <a:t> de CT</a:t>
            </a:r>
          </a:p>
          <a:p>
            <a:pPr marL="381000" indent="-381000" algn="l" rtl="0">
              <a:buFontTx/>
              <a:buChar char="•"/>
            </a:pPr>
            <a:r>
              <a:rPr lang="en-US" sz="2000" dirty="0" err="1"/>
              <a:t>Función</a:t>
            </a:r>
            <a:r>
              <a:rPr lang="en-US" sz="2000" dirty="0"/>
              <a:t> OC </a:t>
            </a:r>
            <a:r>
              <a:rPr lang="en-US" sz="2000" dirty="0" err="1"/>
              <a:t>diferencial</a:t>
            </a:r>
            <a:r>
              <a:rPr lang="en-US" sz="2000" dirty="0"/>
              <a:t> </a:t>
            </a:r>
            <a:r>
              <a:rPr lang="en-US" sz="2000" dirty="0" err="1"/>
              <a:t>instantánea</a:t>
            </a:r>
            <a:r>
              <a:rPr lang="en-US" sz="2000" dirty="0"/>
              <a:t> </a:t>
            </a:r>
            <a:r>
              <a:rPr lang="en-US" sz="2000" dirty="0" err="1"/>
              <a:t>útil</a:t>
            </a:r>
            <a:r>
              <a:rPr lang="en-US" sz="2000" dirty="0"/>
              <a:t> en </a:t>
            </a:r>
            <a:r>
              <a:rPr lang="en-US" sz="2000" dirty="0" err="1"/>
              <a:t>relés</a:t>
            </a:r>
            <a:r>
              <a:rPr lang="en-US" sz="2000" dirty="0"/>
              <a:t> </a:t>
            </a:r>
            <a:r>
              <a:rPr lang="en-US" sz="2000" dirty="0" err="1"/>
              <a:t>integrados</a:t>
            </a:r>
            <a:r>
              <a:rPr lang="en-US" sz="2000" dirty="0"/>
              <a:t> </a:t>
            </a:r>
            <a:r>
              <a:rPr lang="en-US" sz="2000" dirty="0" err="1"/>
              <a:t>basados</a:t>
            </a:r>
            <a:r>
              <a:rPr lang="en-US" sz="2000" dirty="0"/>
              <a:t> ​​en </a:t>
            </a:r>
            <a:r>
              <a:rPr lang="en-US" sz="2000" dirty="0" err="1"/>
              <a:t>microprocesador</a:t>
            </a:r>
            <a:endParaRPr lang="en-US" sz="2000" dirty="0"/>
          </a:p>
        </p:txBody>
      </p:sp>
      <p:graphicFrame>
        <p:nvGraphicFramePr>
          <p:cNvPr id="58372" name="Object 4"/>
          <p:cNvGraphicFramePr>
            <a:graphicFrameLocks noChangeAspect="1"/>
          </p:cNvGraphicFramePr>
          <p:nvPr/>
        </p:nvGraphicFramePr>
        <p:xfrm>
          <a:off x="228600" y="1219200"/>
          <a:ext cx="3638550" cy="3259138"/>
        </p:xfrm>
        <a:graphic>
          <a:graphicData uri="http://schemas.openxmlformats.org/drawingml/2006/compatibility">
            <com:legacyDrawing xmlns:com="http://schemas.openxmlformats.org/drawingml/2006/compatibility" spid="_x0000_s58372"/>
          </a:graphicData>
        </a:graphic>
      </p:graphicFrame>
      <p:graphicFrame>
        <p:nvGraphicFramePr>
          <p:cNvPr id="58374" name="Object 6"/>
          <p:cNvGraphicFramePr>
            <a:graphicFrameLocks noChangeAspect="1"/>
          </p:cNvGraphicFramePr>
          <p:nvPr/>
        </p:nvGraphicFramePr>
        <p:xfrm>
          <a:off x="152400" y="2209800"/>
          <a:ext cx="4387850" cy="1854200"/>
        </p:xfrm>
        <a:graphic>
          <a:graphicData uri="http://schemas.openxmlformats.org/drawingml/2006/compatibility">
            <com:legacyDrawing xmlns:com="http://schemas.openxmlformats.org/drawingml/2006/compatibility" spid="_x0000_s5837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8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83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23" name="Line 11"/>
          <p:cNvSpPr>
            <a:spLocks noChangeShapeType="1"/>
          </p:cNvSpPr>
          <p:nvPr/>
        </p:nvSpPr>
        <p:spPr bwMode="auto">
          <a:xfrm>
            <a:off x="982663" y="4076700"/>
            <a:ext cx="4787900" cy="1588"/>
          </a:xfrm>
          <a:prstGeom prst="line">
            <a:avLst/>
          </a:prstGeom>
          <a:noFill/>
          <a:ln w="79375">
            <a:solidFill>
              <a:srgbClr val="0000FF"/>
            </a:solidFill>
            <a:round/>
            <a:headEnd/>
            <a:tailEnd/>
          </a:ln>
        </p:spPr>
        <p:txBody>
          <a:bodyPr/>
          <a:lstStyle/>
          <a:p>
            <a:pPr algn="l" rtl="0"/>
            <a:endParaRPr lang="es-AR"/>
          </a:p>
        </p:txBody>
      </p:sp>
      <p:sp>
        <p:nvSpPr>
          <p:cNvPr id="64547" name="Line 35"/>
          <p:cNvSpPr>
            <a:spLocks noChangeShapeType="1"/>
          </p:cNvSpPr>
          <p:nvPr/>
        </p:nvSpPr>
        <p:spPr bwMode="auto">
          <a:xfrm flipV="1">
            <a:off x="1447800" y="4038600"/>
            <a:ext cx="0" cy="2484438"/>
          </a:xfrm>
          <a:prstGeom prst="line">
            <a:avLst/>
          </a:prstGeom>
          <a:noFill/>
          <a:ln w="47625">
            <a:solidFill>
              <a:srgbClr val="0000FF"/>
            </a:solidFill>
            <a:round/>
            <a:headEnd/>
            <a:tailEnd/>
          </a:ln>
        </p:spPr>
        <p:txBody>
          <a:bodyPr/>
          <a:lstStyle/>
          <a:p>
            <a:pPr algn="l" rtl="0"/>
            <a:endParaRPr lang="es-AR"/>
          </a:p>
        </p:txBody>
      </p:sp>
      <p:sp>
        <p:nvSpPr>
          <p:cNvPr id="64550" name="Line 38"/>
          <p:cNvSpPr>
            <a:spLocks noChangeShapeType="1"/>
          </p:cNvSpPr>
          <p:nvPr/>
        </p:nvSpPr>
        <p:spPr bwMode="auto">
          <a:xfrm flipV="1">
            <a:off x="2362200" y="4038600"/>
            <a:ext cx="0" cy="2484438"/>
          </a:xfrm>
          <a:prstGeom prst="line">
            <a:avLst/>
          </a:prstGeom>
          <a:noFill/>
          <a:ln w="47625">
            <a:solidFill>
              <a:srgbClr val="0000FF"/>
            </a:solidFill>
            <a:round/>
            <a:headEnd/>
            <a:tailEnd/>
          </a:ln>
        </p:spPr>
        <p:txBody>
          <a:bodyPr/>
          <a:lstStyle/>
          <a:p>
            <a:pPr algn="l" rtl="0"/>
            <a:endParaRPr lang="es-AR"/>
          </a:p>
        </p:txBody>
      </p:sp>
      <p:sp>
        <p:nvSpPr>
          <p:cNvPr id="64553" name="Line 41"/>
          <p:cNvSpPr>
            <a:spLocks noChangeShapeType="1"/>
          </p:cNvSpPr>
          <p:nvPr/>
        </p:nvSpPr>
        <p:spPr bwMode="auto">
          <a:xfrm flipV="1">
            <a:off x="3352800" y="4038600"/>
            <a:ext cx="0" cy="2484438"/>
          </a:xfrm>
          <a:prstGeom prst="line">
            <a:avLst/>
          </a:prstGeom>
          <a:noFill/>
          <a:ln w="47625">
            <a:solidFill>
              <a:srgbClr val="0000FF"/>
            </a:solidFill>
            <a:round/>
            <a:headEnd/>
            <a:tailEnd/>
          </a:ln>
        </p:spPr>
        <p:txBody>
          <a:bodyPr/>
          <a:lstStyle/>
          <a:p>
            <a:pPr algn="l" rtl="0"/>
            <a:endParaRPr lang="es-AR"/>
          </a:p>
        </p:txBody>
      </p:sp>
      <p:sp>
        <p:nvSpPr>
          <p:cNvPr id="64556" name="Line 44"/>
          <p:cNvSpPr>
            <a:spLocks noChangeShapeType="1"/>
          </p:cNvSpPr>
          <p:nvPr/>
        </p:nvSpPr>
        <p:spPr bwMode="auto">
          <a:xfrm flipV="1">
            <a:off x="4343400" y="4038600"/>
            <a:ext cx="0" cy="2484438"/>
          </a:xfrm>
          <a:prstGeom prst="line">
            <a:avLst/>
          </a:prstGeom>
          <a:noFill/>
          <a:ln w="47625">
            <a:solidFill>
              <a:srgbClr val="0000FF"/>
            </a:solidFill>
            <a:round/>
            <a:headEnd/>
            <a:tailEnd/>
          </a:ln>
        </p:spPr>
        <p:txBody>
          <a:bodyPr/>
          <a:lstStyle/>
          <a:p>
            <a:pPr algn="l" rtl="0"/>
            <a:endParaRPr lang="es-AR"/>
          </a:p>
        </p:txBody>
      </p:sp>
      <p:sp>
        <p:nvSpPr>
          <p:cNvPr id="64559" name="Line 47"/>
          <p:cNvSpPr>
            <a:spLocks noChangeShapeType="1"/>
          </p:cNvSpPr>
          <p:nvPr/>
        </p:nvSpPr>
        <p:spPr bwMode="auto">
          <a:xfrm flipV="1">
            <a:off x="5257800" y="4038600"/>
            <a:ext cx="0" cy="2484438"/>
          </a:xfrm>
          <a:prstGeom prst="line">
            <a:avLst/>
          </a:prstGeom>
          <a:noFill/>
          <a:ln w="47625">
            <a:solidFill>
              <a:srgbClr val="0000FF"/>
            </a:solidFill>
            <a:round/>
            <a:headEnd/>
            <a:tailEnd/>
          </a:ln>
        </p:spPr>
        <p:txBody>
          <a:bodyPr/>
          <a:lstStyle/>
          <a:p>
            <a:pPr algn="l" rtl="0"/>
            <a:endParaRPr lang="es-AR"/>
          </a:p>
        </p:txBody>
      </p:sp>
      <p:sp>
        <p:nvSpPr>
          <p:cNvPr id="64562" name="Freeform 50"/>
          <p:cNvSpPr>
            <a:spLocks/>
          </p:cNvSpPr>
          <p:nvPr/>
        </p:nvSpPr>
        <p:spPr bwMode="auto">
          <a:xfrm>
            <a:off x="1333500" y="4567238"/>
            <a:ext cx="176213" cy="376237"/>
          </a:xfrm>
          <a:custGeom>
            <a:avLst/>
            <a:gdLst/>
            <a:ahLst/>
            <a:cxnLst>
              <a:cxn ang="0">
                <a:pos x="111" y="0"/>
              </a:cxn>
              <a:cxn ang="0">
                <a:pos x="61" y="10"/>
              </a:cxn>
              <a:cxn ang="0">
                <a:pos x="10" y="64"/>
              </a:cxn>
              <a:cxn ang="0">
                <a:pos x="0" y="118"/>
              </a:cxn>
              <a:cxn ang="0">
                <a:pos x="10" y="183"/>
              </a:cxn>
              <a:cxn ang="0">
                <a:pos x="61" y="226"/>
              </a:cxn>
              <a:cxn ang="0">
                <a:pos x="111" y="237"/>
              </a:cxn>
            </a:cxnLst>
            <a:rect l="0" t="0" r="r" b="b"/>
            <a:pathLst>
              <a:path w="111" h="237">
                <a:moveTo>
                  <a:pt x="111" y="0"/>
                </a:moveTo>
                <a:lnTo>
                  <a:pt x="61" y="10"/>
                </a:lnTo>
                <a:lnTo>
                  <a:pt x="10" y="64"/>
                </a:lnTo>
                <a:lnTo>
                  <a:pt x="0" y="118"/>
                </a:lnTo>
                <a:lnTo>
                  <a:pt x="10" y="183"/>
                </a:lnTo>
                <a:lnTo>
                  <a:pt x="61" y="226"/>
                </a:lnTo>
                <a:lnTo>
                  <a:pt x="111" y="237"/>
                </a:lnTo>
              </a:path>
            </a:pathLst>
          </a:custGeom>
          <a:noFill/>
          <a:ln w="47625">
            <a:solidFill>
              <a:srgbClr val="FF0000"/>
            </a:solidFill>
            <a:prstDash val="solid"/>
            <a:round/>
            <a:headEnd/>
            <a:tailEnd/>
          </a:ln>
        </p:spPr>
        <p:txBody>
          <a:bodyPr/>
          <a:lstStyle/>
          <a:p>
            <a:pPr algn="l" rtl="0"/>
            <a:endParaRPr lang="es-AR"/>
          </a:p>
        </p:txBody>
      </p:sp>
      <p:sp>
        <p:nvSpPr>
          <p:cNvPr id="64563" name="Line 51"/>
          <p:cNvSpPr>
            <a:spLocks noChangeShapeType="1"/>
          </p:cNvSpPr>
          <p:nvPr/>
        </p:nvSpPr>
        <p:spPr bwMode="auto">
          <a:xfrm flipV="1">
            <a:off x="1509713" y="4429125"/>
            <a:ext cx="1587" cy="138113"/>
          </a:xfrm>
          <a:prstGeom prst="line">
            <a:avLst/>
          </a:prstGeom>
          <a:noFill/>
          <a:ln w="47625">
            <a:solidFill>
              <a:srgbClr val="FF0000"/>
            </a:solidFill>
            <a:round/>
            <a:headEnd/>
            <a:tailEnd/>
          </a:ln>
        </p:spPr>
        <p:txBody>
          <a:bodyPr/>
          <a:lstStyle/>
          <a:p>
            <a:pPr algn="l" rtl="0"/>
            <a:endParaRPr lang="es-AR"/>
          </a:p>
        </p:txBody>
      </p:sp>
      <p:sp>
        <p:nvSpPr>
          <p:cNvPr id="64564" name="Freeform 52"/>
          <p:cNvSpPr>
            <a:spLocks/>
          </p:cNvSpPr>
          <p:nvPr/>
        </p:nvSpPr>
        <p:spPr bwMode="auto">
          <a:xfrm>
            <a:off x="1333500" y="4943475"/>
            <a:ext cx="176213" cy="393700"/>
          </a:xfrm>
          <a:custGeom>
            <a:avLst/>
            <a:gdLst/>
            <a:ahLst/>
            <a:cxnLst>
              <a:cxn ang="0">
                <a:pos x="111" y="0"/>
              </a:cxn>
              <a:cxn ang="0">
                <a:pos x="61" y="21"/>
              </a:cxn>
              <a:cxn ang="0">
                <a:pos x="10" y="64"/>
              </a:cxn>
              <a:cxn ang="0">
                <a:pos x="0" y="129"/>
              </a:cxn>
              <a:cxn ang="0">
                <a:pos x="10" y="183"/>
              </a:cxn>
              <a:cxn ang="0">
                <a:pos x="61" y="226"/>
              </a:cxn>
              <a:cxn ang="0">
                <a:pos x="111" y="248"/>
              </a:cxn>
            </a:cxnLst>
            <a:rect l="0" t="0" r="r" b="b"/>
            <a:pathLst>
              <a:path w="111" h="248">
                <a:moveTo>
                  <a:pt x="111" y="0"/>
                </a:moveTo>
                <a:lnTo>
                  <a:pt x="61" y="21"/>
                </a:lnTo>
                <a:lnTo>
                  <a:pt x="10" y="64"/>
                </a:lnTo>
                <a:lnTo>
                  <a:pt x="0" y="129"/>
                </a:lnTo>
                <a:lnTo>
                  <a:pt x="10" y="183"/>
                </a:lnTo>
                <a:lnTo>
                  <a:pt x="61" y="226"/>
                </a:lnTo>
                <a:lnTo>
                  <a:pt x="111" y="248"/>
                </a:lnTo>
              </a:path>
            </a:pathLst>
          </a:custGeom>
          <a:noFill/>
          <a:ln w="47625">
            <a:solidFill>
              <a:srgbClr val="FF0000"/>
            </a:solidFill>
            <a:prstDash val="solid"/>
            <a:round/>
            <a:headEnd/>
            <a:tailEnd/>
          </a:ln>
        </p:spPr>
        <p:txBody>
          <a:bodyPr/>
          <a:lstStyle/>
          <a:p>
            <a:pPr algn="l" rtl="0"/>
            <a:endParaRPr lang="es-AR"/>
          </a:p>
        </p:txBody>
      </p:sp>
      <p:sp>
        <p:nvSpPr>
          <p:cNvPr id="64565" name="Freeform 53"/>
          <p:cNvSpPr>
            <a:spLocks/>
          </p:cNvSpPr>
          <p:nvPr/>
        </p:nvSpPr>
        <p:spPr bwMode="auto">
          <a:xfrm>
            <a:off x="2292350" y="4567238"/>
            <a:ext cx="176213" cy="376237"/>
          </a:xfrm>
          <a:custGeom>
            <a:avLst/>
            <a:gdLst/>
            <a:ahLst/>
            <a:cxnLst>
              <a:cxn ang="0">
                <a:pos x="111" y="0"/>
              </a:cxn>
              <a:cxn ang="0">
                <a:pos x="61" y="10"/>
              </a:cxn>
              <a:cxn ang="0">
                <a:pos x="10" y="64"/>
              </a:cxn>
              <a:cxn ang="0">
                <a:pos x="0" y="118"/>
              </a:cxn>
              <a:cxn ang="0">
                <a:pos x="10" y="183"/>
              </a:cxn>
              <a:cxn ang="0">
                <a:pos x="61" y="226"/>
              </a:cxn>
              <a:cxn ang="0">
                <a:pos x="111" y="237"/>
              </a:cxn>
            </a:cxnLst>
            <a:rect l="0" t="0" r="r" b="b"/>
            <a:pathLst>
              <a:path w="111" h="237">
                <a:moveTo>
                  <a:pt x="111" y="0"/>
                </a:moveTo>
                <a:lnTo>
                  <a:pt x="61" y="10"/>
                </a:lnTo>
                <a:lnTo>
                  <a:pt x="10" y="64"/>
                </a:lnTo>
                <a:lnTo>
                  <a:pt x="0" y="118"/>
                </a:lnTo>
                <a:lnTo>
                  <a:pt x="10" y="183"/>
                </a:lnTo>
                <a:lnTo>
                  <a:pt x="61" y="226"/>
                </a:lnTo>
                <a:lnTo>
                  <a:pt x="111" y="237"/>
                </a:lnTo>
              </a:path>
            </a:pathLst>
          </a:custGeom>
          <a:noFill/>
          <a:ln w="47625">
            <a:solidFill>
              <a:srgbClr val="FF0000"/>
            </a:solidFill>
            <a:prstDash val="solid"/>
            <a:round/>
            <a:headEnd/>
            <a:tailEnd/>
          </a:ln>
        </p:spPr>
        <p:txBody>
          <a:bodyPr/>
          <a:lstStyle/>
          <a:p>
            <a:pPr algn="l" rtl="0"/>
            <a:endParaRPr lang="es-AR"/>
          </a:p>
        </p:txBody>
      </p:sp>
      <p:sp>
        <p:nvSpPr>
          <p:cNvPr id="64566" name="Line 54"/>
          <p:cNvSpPr>
            <a:spLocks noChangeShapeType="1"/>
          </p:cNvSpPr>
          <p:nvPr/>
        </p:nvSpPr>
        <p:spPr bwMode="auto">
          <a:xfrm flipV="1">
            <a:off x="2468563" y="4429125"/>
            <a:ext cx="1587" cy="138113"/>
          </a:xfrm>
          <a:prstGeom prst="line">
            <a:avLst/>
          </a:prstGeom>
          <a:noFill/>
          <a:ln w="47625">
            <a:solidFill>
              <a:srgbClr val="FF0000"/>
            </a:solidFill>
            <a:round/>
            <a:headEnd/>
            <a:tailEnd/>
          </a:ln>
        </p:spPr>
        <p:txBody>
          <a:bodyPr/>
          <a:lstStyle/>
          <a:p>
            <a:pPr algn="l" rtl="0"/>
            <a:endParaRPr lang="es-AR"/>
          </a:p>
        </p:txBody>
      </p:sp>
      <p:sp>
        <p:nvSpPr>
          <p:cNvPr id="64567" name="Freeform 55"/>
          <p:cNvSpPr>
            <a:spLocks/>
          </p:cNvSpPr>
          <p:nvPr/>
        </p:nvSpPr>
        <p:spPr bwMode="auto">
          <a:xfrm>
            <a:off x="2292350" y="4943475"/>
            <a:ext cx="176213" cy="393700"/>
          </a:xfrm>
          <a:custGeom>
            <a:avLst/>
            <a:gdLst/>
            <a:ahLst/>
            <a:cxnLst>
              <a:cxn ang="0">
                <a:pos x="111" y="0"/>
              </a:cxn>
              <a:cxn ang="0">
                <a:pos x="61" y="21"/>
              </a:cxn>
              <a:cxn ang="0">
                <a:pos x="10" y="64"/>
              </a:cxn>
              <a:cxn ang="0">
                <a:pos x="0" y="129"/>
              </a:cxn>
              <a:cxn ang="0">
                <a:pos x="10" y="183"/>
              </a:cxn>
              <a:cxn ang="0">
                <a:pos x="61" y="226"/>
              </a:cxn>
              <a:cxn ang="0">
                <a:pos x="111" y="248"/>
              </a:cxn>
            </a:cxnLst>
            <a:rect l="0" t="0" r="r" b="b"/>
            <a:pathLst>
              <a:path w="111" h="248">
                <a:moveTo>
                  <a:pt x="111" y="0"/>
                </a:moveTo>
                <a:lnTo>
                  <a:pt x="61" y="21"/>
                </a:lnTo>
                <a:lnTo>
                  <a:pt x="10" y="64"/>
                </a:lnTo>
                <a:lnTo>
                  <a:pt x="0" y="129"/>
                </a:lnTo>
                <a:lnTo>
                  <a:pt x="10" y="183"/>
                </a:lnTo>
                <a:lnTo>
                  <a:pt x="61" y="226"/>
                </a:lnTo>
                <a:lnTo>
                  <a:pt x="111" y="248"/>
                </a:lnTo>
              </a:path>
            </a:pathLst>
          </a:custGeom>
          <a:noFill/>
          <a:ln w="47625">
            <a:solidFill>
              <a:srgbClr val="FF0000"/>
            </a:solidFill>
            <a:prstDash val="solid"/>
            <a:round/>
            <a:headEnd/>
            <a:tailEnd/>
          </a:ln>
        </p:spPr>
        <p:txBody>
          <a:bodyPr/>
          <a:lstStyle/>
          <a:p>
            <a:pPr algn="l" rtl="0"/>
            <a:endParaRPr lang="es-AR"/>
          </a:p>
        </p:txBody>
      </p:sp>
      <p:sp>
        <p:nvSpPr>
          <p:cNvPr id="64568" name="Freeform 56"/>
          <p:cNvSpPr>
            <a:spLocks/>
          </p:cNvSpPr>
          <p:nvPr/>
        </p:nvSpPr>
        <p:spPr bwMode="auto">
          <a:xfrm>
            <a:off x="4211638" y="4567238"/>
            <a:ext cx="174625" cy="376237"/>
          </a:xfrm>
          <a:custGeom>
            <a:avLst/>
            <a:gdLst/>
            <a:ahLst/>
            <a:cxnLst>
              <a:cxn ang="0">
                <a:pos x="110" y="0"/>
              </a:cxn>
              <a:cxn ang="0">
                <a:pos x="60" y="10"/>
              </a:cxn>
              <a:cxn ang="0">
                <a:pos x="10" y="64"/>
              </a:cxn>
              <a:cxn ang="0">
                <a:pos x="0" y="118"/>
              </a:cxn>
              <a:cxn ang="0">
                <a:pos x="10" y="183"/>
              </a:cxn>
              <a:cxn ang="0">
                <a:pos x="60" y="226"/>
              </a:cxn>
              <a:cxn ang="0">
                <a:pos x="110" y="237"/>
              </a:cxn>
            </a:cxnLst>
            <a:rect l="0" t="0" r="r" b="b"/>
            <a:pathLst>
              <a:path w="110" h="237">
                <a:moveTo>
                  <a:pt x="110" y="0"/>
                </a:moveTo>
                <a:lnTo>
                  <a:pt x="60" y="10"/>
                </a:lnTo>
                <a:lnTo>
                  <a:pt x="10" y="64"/>
                </a:lnTo>
                <a:lnTo>
                  <a:pt x="0" y="118"/>
                </a:lnTo>
                <a:lnTo>
                  <a:pt x="10" y="183"/>
                </a:lnTo>
                <a:lnTo>
                  <a:pt x="60" y="226"/>
                </a:lnTo>
                <a:lnTo>
                  <a:pt x="110" y="237"/>
                </a:lnTo>
              </a:path>
            </a:pathLst>
          </a:custGeom>
          <a:noFill/>
          <a:ln w="47625">
            <a:solidFill>
              <a:srgbClr val="FF0000"/>
            </a:solidFill>
            <a:prstDash val="solid"/>
            <a:round/>
            <a:headEnd/>
            <a:tailEnd/>
          </a:ln>
        </p:spPr>
        <p:txBody>
          <a:bodyPr/>
          <a:lstStyle/>
          <a:p>
            <a:pPr algn="l" rtl="0"/>
            <a:endParaRPr lang="es-AR"/>
          </a:p>
        </p:txBody>
      </p:sp>
      <p:sp>
        <p:nvSpPr>
          <p:cNvPr id="64569" name="Line 57"/>
          <p:cNvSpPr>
            <a:spLocks noChangeShapeType="1"/>
          </p:cNvSpPr>
          <p:nvPr/>
        </p:nvSpPr>
        <p:spPr bwMode="auto">
          <a:xfrm flipV="1">
            <a:off x="4386263" y="4429125"/>
            <a:ext cx="1587" cy="138113"/>
          </a:xfrm>
          <a:prstGeom prst="line">
            <a:avLst/>
          </a:prstGeom>
          <a:noFill/>
          <a:ln w="47625">
            <a:solidFill>
              <a:srgbClr val="FF0000"/>
            </a:solidFill>
            <a:round/>
            <a:headEnd/>
            <a:tailEnd/>
          </a:ln>
        </p:spPr>
        <p:txBody>
          <a:bodyPr/>
          <a:lstStyle/>
          <a:p>
            <a:pPr algn="l" rtl="0"/>
            <a:endParaRPr lang="es-AR"/>
          </a:p>
        </p:txBody>
      </p:sp>
      <p:sp>
        <p:nvSpPr>
          <p:cNvPr id="64570" name="Freeform 58"/>
          <p:cNvSpPr>
            <a:spLocks/>
          </p:cNvSpPr>
          <p:nvPr/>
        </p:nvSpPr>
        <p:spPr bwMode="auto">
          <a:xfrm>
            <a:off x="4211638" y="4943475"/>
            <a:ext cx="174625" cy="393700"/>
          </a:xfrm>
          <a:custGeom>
            <a:avLst/>
            <a:gdLst/>
            <a:ahLst/>
            <a:cxnLst>
              <a:cxn ang="0">
                <a:pos x="110" y="0"/>
              </a:cxn>
              <a:cxn ang="0">
                <a:pos x="60" y="21"/>
              </a:cxn>
              <a:cxn ang="0">
                <a:pos x="10" y="64"/>
              </a:cxn>
              <a:cxn ang="0">
                <a:pos x="0" y="129"/>
              </a:cxn>
              <a:cxn ang="0">
                <a:pos x="10" y="183"/>
              </a:cxn>
              <a:cxn ang="0">
                <a:pos x="60" y="226"/>
              </a:cxn>
              <a:cxn ang="0">
                <a:pos x="110" y="248"/>
              </a:cxn>
            </a:cxnLst>
            <a:rect l="0" t="0" r="r" b="b"/>
            <a:pathLst>
              <a:path w="110" h="248">
                <a:moveTo>
                  <a:pt x="110" y="0"/>
                </a:moveTo>
                <a:lnTo>
                  <a:pt x="60" y="21"/>
                </a:lnTo>
                <a:lnTo>
                  <a:pt x="10" y="64"/>
                </a:lnTo>
                <a:lnTo>
                  <a:pt x="0" y="129"/>
                </a:lnTo>
                <a:lnTo>
                  <a:pt x="10" y="183"/>
                </a:lnTo>
                <a:lnTo>
                  <a:pt x="60" y="226"/>
                </a:lnTo>
                <a:lnTo>
                  <a:pt x="110" y="248"/>
                </a:lnTo>
              </a:path>
            </a:pathLst>
          </a:custGeom>
          <a:noFill/>
          <a:ln w="47625">
            <a:solidFill>
              <a:srgbClr val="FF0000"/>
            </a:solidFill>
            <a:prstDash val="solid"/>
            <a:round/>
            <a:headEnd/>
            <a:tailEnd/>
          </a:ln>
        </p:spPr>
        <p:txBody>
          <a:bodyPr/>
          <a:lstStyle/>
          <a:p>
            <a:pPr algn="l" rtl="0"/>
            <a:endParaRPr lang="es-AR"/>
          </a:p>
        </p:txBody>
      </p:sp>
      <p:sp>
        <p:nvSpPr>
          <p:cNvPr id="64571" name="Freeform 59"/>
          <p:cNvSpPr>
            <a:spLocks/>
          </p:cNvSpPr>
          <p:nvPr/>
        </p:nvSpPr>
        <p:spPr bwMode="auto">
          <a:xfrm>
            <a:off x="5170488" y="4567238"/>
            <a:ext cx="174625" cy="376237"/>
          </a:xfrm>
          <a:custGeom>
            <a:avLst/>
            <a:gdLst/>
            <a:ahLst/>
            <a:cxnLst>
              <a:cxn ang="0">
                <a:pos x="110" y="0"/>
              </a:cxn>
              <a:cxn ang="0">
                <a:pos x="60" y="10"/>
              </a:cxn>
              <a:cxn ang="0">
                <a:pos x="10" y="64"/>
              </a:cxn>
              <a:cxn ang="0">
                <a:pos x="0" y="118"/>
              </a:cxn>
              <a:cxn ang="0">
                <a:pos x="10" y="183"/>
              </a:cxn>
              <a:cxn ang="0">
                <a:pos x="60" y="226"/>
              </a:cxn>
              <a:cxn ang="0">
                <a:pos x="110" y="237"/>
              </a:cxn>
            </a:cxnLst>
            <a:rect l="0" t="0" r="r" b="b"/>
            <a:pathLst>
              <a:path w="110" h="237">
                <a:moveTo>
                  <a:pt x="110" y="0"/>
                </a:moveTo>
                <a:lnTo>
                  <a:pt x="60" y="10"/>
                </a:lnTo>
                <a:lnTo>
                  <a:pt x="10" y="64"/>
                </a:lnTo>
                <a:lnTo>
                  <a:pt x="0" y="118"/>
                </a:lnTo>
                <a:lnTo>
                  <a:pt x="10" y="183"/>
                </a:lnTo>
                <a:lnTo>
                  <a:pt x="60" y="226"/>
                </a:lnTo>
                <a:lnTo>
                  <a:pt x="110" y="237"/>
                </a:lnTo>
              </a:path>
            </a:pathLst>
          </a:custGeom>
          <a:noFill/>
          <a:ln w="47625">
            <a:solidFill>
              <a:srgbClr val="FF0000"/>
            </a:solidFill>
            <a:prstDash val="solid"/>
            <a:round/>
            <a:headEnd/>
            <a:tailEnd/>
          </a:ln>
        </p:spPr>
        <p:txBody>
          <a:bodyPr/>
          <a:lstStyle/>
          <a:p>
            <a:pPr algn="l" rtl="0"/>
            <a:endParaRPr lang="es-AR"/>
          </a:p>
        </p:txBody>
      </p:sp>
      <p:sp>
        <p:nvSpPr>
          <p:cNvPr id="64572" name="Line 60"/>
          <p:cNvSpPr>
            <a:spLocks noChangeShapeType="1"/>
          </p:cNvSpPr>
          <p:nvPr/>
        </p:nvSpPr>
        <p:spPr bwMode="auto">
          <a:xfrm flipV="1">
            <a:off x="5345113" y="4429125"/>
            <a:ext cx="1587" cy="138113"/>
          </a:xfrm>
          <a:prstGeom prst="line">
            <a:avLst/>
          </a:prstGeom>
          <a:noFill/>
          <a:ln w="47625">
            <a:solidFill>
              <a:srgbClr val="FF0000"/>
            </a:solidFill>
            <a:round/>
            <a:headEnd/>
            <a:tailEnd/>
          </a:ln>
        </p:spPr>
        <p:txBody>
          <a:bodyPr/>
          <a:lstStyle/>
          <a:p>
            <a:pPr algn="l" rtl="0"/>
            <a:endParaRPr lang="es-AR"/>
          </a:p>
        </p:txBody>
      </p:sp>
      <p:sp>
        <p:nvSpPr>
          <p:cNvPr id="64573" name="Freeform 61"/>
          <p:cNvSpPr>
            <a:spLocks/>
          </p:cNvSpPr>
          <p:nvPr/>
        </p:nvSpPr>
        <p:spPr bwMode="auto">
          <a:xfrm>
            <a:off x="5170488" y="4943475"/>
            <a:ext cx="174625" cy="393700"/>
          </a:xfrm>
          <a:custGeom>
            <a:avLst/>
            <a:gdLst/>
            <a:ahLst/>
            <a:cxnLst>
              <a:cxn ang="0">
                <a:pos x="110" y="0"/>
              </a:cxn>
              <a:cxn ang="0">
                <a:pos x="60" y="21"/>
              </a:cxn>
              <a:cxn ang="0">
                <a:pos x="10" y="64"/>
              </a:cxn>
              <a:cxn ang="0">
                <a:pos x="0" y="129"/>
              </a:cxn>
              <a:cxn ang="0">
                <a:pos x="10" y="183"/>
              </a:cxn>
              <a:cxn ang="0">
                <a:pos x="60" y="226"/>
              </a:cxn>
              <a:cxn ang="0">
                <a:pos x="110" y="248"/>
              </a:cxn>
            </a:cxnLst>
            <a:rect l="0" t="0" r="r" b="b"/>
            <a:pathLst>
              <a:path w="110" h="248">
                <a:moveTo>
                  <a:pt x="110" y="0"/>
                </a:moveTo>
                <a:lnTo>
                  <a:pt x="60" y="21"/>
                </a:lnTo>
                <a:lnTo>
                  <a:pt x="10" y="64"/>
                </a:lnTo>
                <a:lnTo>
                  <a:pt x="0" y="129"/>
                </a:lnTo>
                <a:lnTo>
                  <a:pt x="10" y="183"/>
                </a:lnTo>
                <a:lnTo>
                  <a:pt x="60" y="226"/>
                </a:lnTo>
                <a:lnTo>
                  <a:pt x="110" y="248"/>
                </a:lnTo>
              </a:path>
            </a:pathLst>
          </a:custGeom>
          <a:noFill/>
          <a:ln w="47625">
            <a:solidFill>
              <a:srgbClr val="FF0000"/>
            </a:solidFill>
            <a:prstDash val="solid"/>
            <a:round/>
            <a:headEnd/>
            <a:tailEnd/>
          </a:ln>
        </p:spPr>
        <p:txBody>
          <a:bodyPr/>
          <a:lstStyle/>
          <a:p>
            <a:pPr algn="l" rtl="0"/>
            <a:endParaRPr lang="es-AR"/>
          </a:p>
        </p:txBody>
      </p:sp>
      <p:sp>
        <p:nvSpPr>
          <p:cNvPr id="64574" name="Freeform 62"/>
          <p:cNvSpPr>
            <a:spLocks/>
          </p:cNvSpPr>
          <p:nvPr/>
        </p:nvSpPr>
        <p:spPr bwMode="auto">
          <a:xfrm>
            <a:off x="3251200" y="4567238"/>
            <a:ext cx="176213" cy="376237"/>
          </a:xfrm>
          <a:custGeom>
            <a:avLst/>
            <a:gdLst/>
            <a:ahLst/>
            <a:cxnLst>
              <a:cxn ang="0">
                <a:pos x="111" y="0"/>
              </a:cxn>
              <a:cxn ang="0">
                <a:pos x="61" y="10"/>
              </a:cxn>
              <a:cxn ang="0">
                <a:pos x="10" y="64"/>
              </a:cxn>
              <a:cxn ang="0">
                <a:pos x="0" y="118"/>
              </a:cxn>
              <a:cxn ang="0">
                <a:pos x="10" y="183"/>
              </a:cxn>
              <a:cxn ang="0">
                <a:pos x="61" y="226"/>
              </a:cxn>
              <a:cxn ang="0">
                <a:pos x="111" y="237"/>
              </a:cxn>
            </a:cxnLst>
            <a:rect l="0" t="0" r="r" b="b"/>
            <a:pathLst>
              <a:path w="111" h="237">
                <a:moveTo>
                  <a:pt x="111" y="0"/>
                </a:moveTo>
                <a:lnTo>
                  <a:pt x="61" y="10"/>
                </a:lnTo>
                <a:lnTo>
                  <a:pt x="10" y="64"/>
                </a:lnTo>
                <a:lnTo>
                  <a:pt x="0" y="118"/>
                </a:lnTo>
                <a:lnTo>
                  <a:pt x="10" y="183"/>
                </a:lnTo>
                <a:lnTo>
                  <a:pt x="61" y="226"/>
                </a:lnTo>
                <a:lnTo>
                  <a:pt x="111" y="237"/>
                </a:lnTo>
              </a:path>
            </a:pathLst>
          </a:custGeom>
          <a:noFill/>
          <a:ln w="47625">
            <a:solidFill>
              <a:srgbClr val="FF0000"/>
            </a:solidFill>
            <a:prstDash val="solid"/>
            <a:round/>
            <a:headEnd/>
            <a:tailEnd/>
          </a:ln>
        </p:spPr>
        <p:txBody>
          <a:bodyPr/>
          <a:lstStyle/>
          <a:p>
            <a:pPr algn="l" rtl="0"/>
            <a:endParaRPr lang="es-AR"/>
          </a:p>
        </p:txBody>
      </p:sp>
      <p:sp>
        <p:nvSpPr>
          <p:cNvPr id="64575" name="Line 63"/>
          <p:cNvSpPr>
            <a:spLocks noChangeShapeType="1"/>
          </p:cNvSpPr>
          <p:nvPr/>
        </p:nvSpPr>
        <p:spPr bwMode="auto">
          <a:xfrm flipV="1">
            <a:off x="3427413" y="4429125"/>
            <a:ext cx="1587" cy="138113"/>
          </a:xfrm>
          <a:prstGeom prst="line">
            <a:avLst/>
          </a:prstGeom>
          <a:noFill/>
          <a:ln w="47625">
            <a:solidFill>
              <a:srgbClr val="FF0000"/>
            </a:solidFill>
            <a:round/>
            <a:headEnd/>
            <a:tailEnd/>
          </a:ln>
        </p:spPr>
        <p:txBody>
          <a:bodyPr/>
          <a:lstStyle/>
          <a:p>
            <a:pPr algn="l" rtl="0"/>
            <a:endParaRPr lang="es-AR"/>
          </a:p>
        </p:txBody>
      </p:sp>
      <p:sp>
        <p:nvSpPr>
          <p:cNvPr id="64576" name="Freeform 64"/>
          <p:cNvSpPr>
            <a:spLocks/>
          </p:cNvSpPr>
          <p:nvPr/>
        </p:nvSpPr>
        <p:spPr bwMode="auto">
          <a:xfrm>
            <a:off x="3251200" y="4943475"/>
            <a:ext cx="176213" cy="393700"/>
          </a:xfrm>
          <a:custGeom>
            <a:avLst/>
            <a:gdLst/>
            <a:ahLst/>
            <a:cxnLst>
              <a:cxn ang="0">
                <a:pos x="111" y="0"/>
              </a:cxn>
              <a:cxn ang="0">
                <a:pos x="61" y="21"/>
              </a:cxn>
              <a:cxn ang="0">
                <a:pos x="10" y="64"/>
              </a:cxn>
              <a:cxn ang="0">
                <a:pos x="0" y="129"/>
              </a:cxn>
              <a:cxn ang="0">
                <a:pos x="10" y="183"/>
              </a:cxn>
              <a:cxn ang="0">
                <a:pos x="61" y="226"/>
              </a:cxn>
              <a:cxn ang="0">
                <a:pos x="111" y="248"/>
              </a:cxn>
            </a:cxnLst>
            <a:rect l="0" t="0" r="r" b="b"/>
            <a:pathLst>
              <a:path w="111" h="248">
                <a:moveTo>
                  <a:pt x="111" y="0"/>
                </a:moveTo>
                <a:lnTo>
                  <a:pt x="61" y="21"/>
                </a:lnTo>
                <a:lnTo>
                  <a:pt x="10" y="64"/>
                </a:lnTo>
                <a:lnTo>
                  <a:pt x="0" y="129"/>
                </a:lnTo>
                <a:lnTo>
                  <a:pt x="10" y="183"/>
                </a:lnTo>
                <a:lnTo>
                  <a:pt x="61" y="226"/>
                </a:lnTo>
                <a:lnTo>
                  <a:pt x="111" y="248"/>
                </a:lnTo>
              </a:path>
            </a:pathLst>
          </a:custGeom>
          <a:noFill/>
          <a:ln w="47625">
            <a:solidFill>
              <a:srgbClr val="FF0000"/>
            </a:solidFill>
            <a:prstDash val="solid"/>
            <a:round/>
            <a:headEnd/>
            <a:tailEnd/>
          </a:ln>
        </p:spPr>
        <p:txBody>
          <a:bodyPr/>
          <a:lstStyle/>
          <a:p>
            <a:pPr algn="l" rtl="0"/>
            <a:endParaRPr lang="es-AR"/>
          </a:p>
        </p:txBody>
      </p:sp>
      <p:sp>
        <p:nvSpPr>
          <p:cNvPr id="64580" name="Line 68"/>
          <p:cNvSpPr>
            <a:spLocks noChangeShapeType="1"/>
          </p:cNvSpPr>
          <p:nvPr/>
        </p:nvSpPr>
        <p:spPr bwMode="auto">
          <a:xfrm flipV="1">
            <a:off x="3427413" y="5337175"/>
            <a:ext cx="1587" cy="119063"/>
          </a:xfrm>
          <a:prstGeom prst="line">
            <a:avLst/>
          </a:prstGeom>
          <a:noFill/>
          <a:ln w="47625">
            <a:solidFill>
              <a:srgbClr val="FF0000"/>
            </a:solidFill>
            <a:round/>
            <a:headEnd/>
            <a:tailEnd/>
          </a:ln>
        </p:spPr>
        <p:txBody>
          <a:bodyPr/>
          <a:lstStyle/>
          <a:p>
            <a:pPr algn="l" rtl="0"/>
            <a:endParaRPr lang="es-AR"/>
          </a:p>
        </p:txBody>
      </p:sp>
      <p:sp>
        <p:nvSpPr>
          <p:cNvPr id="64581" name="Line 69"/>
          <p:cNvSpPr>
            <a:spLocks noChangeShapeType="1"/>
          </p:cNvSpPr>
          <p:nvPr/>
        </p:nvSpPr>
        <p:spPr bwMode="auto">
          <a:xfrm>
            <a:off x="2468563" y="4429125"/>
            <a:ext cx="128587" cy="1588"/>
          </a:xfrm>
          <a:prstGeom prst="line">
            <a:avLst/>
          </a:prstGeom>
          <a:noFill/>
          <a:ln w="47625">
            <a:solidFill>
              <a:srgbClr val="FF0000"/>
            </a:solidFill>
            <a:round/>
            <a:headEnd/>
            <a:tailEnd/>
          </a:ln>
        </p:spPr>
        <p:txBody>
          <a:bodyPr/>
          <a:lstStyle/>
          <a:p>
            <a:pPr algn="l" rtl="0"/>
            <a:endParaRPr lang="es-AR"/>
          </a:p>
        </p:txBody>
      </p:sp>
      <p:sp>
        <p:nvSpPr>
          <p:cNvPr id="64582" name="Line 70"/>
          <p:cNvSpPr>
            <a:spLocks noChangeShapeType="1"/>
          </p:cNvSpPr>
          <p:nvPr/>
        </p:nvSpPr>
        <p:spPr bwMode="auto">
          <a:xfrm>
            <a:off x="3187700" y="5456238"/>
            <a:ext cx="239713" cy="1587"/>
          </a:xfrm>
          <a:prstGeom prst="line">
            <a:avLst/>
          </a:prstGeom>
          <a:noFill/>
          <a:ln w="47625">
            <a:solidFill>
              <a:srgbClr val="FF0000"/>
            </a:solidFill>
            <a:round/>
            <a:headEnd/>
            <a:tailEnd/>
          </a:ln>
        </p:spPr>
        <p:txBody>
          <a:bodyPr/>
          <a:lstStyle/>
          <a:p>
            <a:pPr algn="l" rtl="0"/>
            <a:endParaRPr lang="es-AR"/>
          </a:p>
        </p:txBody>
      </p:sp>
      <p:sp>
        <p:nvSpPr>
          <p:cNvPr id="64583" name="Line 71"/>
          <p:cNvSpPr>
            <a:spLocks noChangeShapeType="1"/>
          </p:cNvSpPr>
          <p:nvPr/>
        </p:nvSpPr>
        <p:spPr bwMode="auto">
          <a:xfrm>
            <a:off x="2597150" y="4429125"/>
            <a:ext cx="590550" cy="1027113"/>
          </a:xfrm>
          <a:prstGeom prst="line">
            <a:avLst/>
          </a:prstGeom>
          <a:noFill/>
          <a:ln w="47625">
            <a:solidFill>
              <a:srgbClr val="FF0000"/>
            </a:solidFill>
            <a:round/>
            <a:headEnd/>
            <a:tailEnd/>
          </a:ln>
        </p:spPr>
        <p:txBody>
          <a:bodyPr/>
          <a:lstStyle/>
          <a:p>
            <a:pPr algn="l" rtl="0"/>
            <a:endParaRPr lang="es-AR"/>
          </a:p>
        </p:txBody>
      </p:sp>
      <p:sp>
        <p:nvSpPr>
          <p:cNvPr id="64584" name="Line 72"/>
          <p:cNvSpPr>
            <a:spLocks noChangeShapeType="1"/>
          </p:cNvSpPr>
          <p:nvPr/>
        </p:nvSpPr>
        <p:spPr bwMode="auto">
          <a:xfrm flipV="1">
            <a:off x="4386263" y="5337175"/>
            <a:ext cx="1587" cy="119063"/>
          </a:xfrm>
          <a:prstGeom prst="line">
            <a:avLst/>
          </a:prstGeom>
          <a:noFill/>
          <a:ln w="47625">
            <a:solidFill>
              <a:srgbClr val="FF0000"/>
            </a:solidFill>
            <a:round/>
            <a:headEnd/>
            <a:tailEnd/>
          </a:ln>
        </p:spPr>
        <p:txBody>
          <a:bodyPr/>
          <a:lstStyle/>
          <a:p>
            <a:pPr algn="l" rtl="0"/>
            <a:endParaRPr lang="es-AR"/>
          </a:p>
        </p:txBody>
      </p:sp>
      <p:sp>
        <p:nvSpPr>
          <p:cNvPr id="64585" name="Line 73"/>
          <p:cNvSpPr>
            <a:spLocks noChangeShapeType="1"/>
          </p:cNvSpPr>
          <p:nvPr/>
        </p:nvSpPr>
        <p:spPr bwMode="auto">
          <a:xfrm>
            <a:off x="3427413" y="4429125"/>
            <a:ext cx="128587" cy="1588"/>
          </a:xfrm>
          <a:prstGeom prst="line">
            <a:avLst/>
          </a:prstGeom>
          <a:noFill/>
          <a:ln w="47625">
            <a:solidFill>
              <a:srgbClr val="FF0000"/>
            </a:solidFill>
            <a:round/>
            <a:headEnd/>
            <a:tailEnd/>
          </a:ln>
        </p:spPr>
        <p:txBody>
          <a:bodyPr/>
          <a:lstStyle/>
          <a:p>
            <a:pPr algn="l" rtl="0"/>
            <a:endParaRPr lang="es-AR"/>
          </a:p>
        </p:txBody>
      </p:sp>
      <p:sp>
        <p:nvSpPr>
          <p:cNvPr id="64586" name="Line 74"/>
          <p:cNvSpPr>
            <a:spLocks noChangeShapeType="1"/>
          </p:cNvSpPr>
          <p:nvPr/>
        </p:nvSpPr>
        <p:spPr bwMode="auto">
          <a:xfrm>
            <a:off x="4146550" y="5456238"/>
            <a:ext cx="239713" cy="1587"/>
          </a:xfrm>
          <a:prstGeom prst="line">
            <a:avLst/>
          </a:prstGeom>
          <a:noFill/>
          <a:ln w="47625">
            <a:solidFill>
              <a:srgbClr val="FF0000"/>
            </a:solidFill>
            <a:round/>
            <a:headEnd/>
            <a:tailEnd/>
          </a:ln>
        </p:spPr>
        <p:txBody>
          <a:bodyPr/>
          <a:lstStyle/>
          <a:p>
            <a:pPr algn="l" rtl="0"/>
            <a:endParaRPr lang="es-AR"/>
          </a:p>
        </p:txBody>
      </p:sp>
      <p:sp>
        <p:nvSpPr>
          <p:cNvPr id="64587" name="Line 75"/>
          <p:cNvSpPr>
            <a:spLocks noChangeShapeType="1"/>
          </p:cNvSpPr>
          <p:nvPr/>
        </p:nvSpPr>
        <p:spPr bwMode="auto">
          <a:xfrm>
            <a:off x="3556000" y="4429125"/>
            <a:ext cx="590550" cy="1027113"/>
          </a:xfrm>
          <a:prstGeom prst="line">
            <a:avLst/>
          </a:prstGeom>
          <a:noFill/>
          <a:ln w="47625">
            <a:solidFill>
              <a:srgbClr val="FF0000"/>
            </a:solidFill>
            <a:round/>
            <a:headEnd/>
            <a:tailEnd/>
          </a:ln>
        </p:spPr>
        <p:txBody>
          <a:bodyPr/>
          <a:lstStyle/>
          <a:p>
            <a:pPr algn="l" rtl="0"/>
            <a:endParaRPr lang="es-AR"/>
          </a:p>
        </p:txBody>
      </p:sp>
      <p:sp>
        <p:nvSpPr>
          <p:cNvPr id="64588" name="Line 76"/>
          <p:cNvSpPr>
            <a:spLocks noChangeShapeType="1"/>
          </p:cNvSpPr>
          <p:nvPr/>
        </p:nvSpPr>
        <p:spPr bwMode="auto">
          <a:xfrm flipV="1">
            <a:off x="5345113" y="5337175"/>
            <a:ext cx="1587" cy="119063"/>
          </a:xfrm>
          <a:prstGeom prst="line">
            <a:avLst/>
          </a:prstGeom>
          <a:noFill/>
          <a:ln w="47625">
            <a:solidFill>
              <a:srgbClr val="FF0000"/>
            </a:solidFill>
            <a:round/>
            <a:headEnd/>
            <a:tailEnd/>
          </a:ln>
        </p:spPr>
        <p:txBody>
          <a:bodyPr/>
          <a:lstStyle/>
          <a:p>
            <a:pPr algn="l" rtl="0"/>
            <a:endParaRPr lang="es-AR"/>
          </a:p>
        </p:txBody>
      </p:sp>
      <p:sp>
        <p:nvSpPr>
          <p:cNvPr id="64589" name="Line 77"/>
          <p:cNvSpPr>
            <a:spLocks noChangeShapeType="1"/>
          </p:cNvSpPr>
          <p:nvPr/>
        </p:nvSpPr>
        <p:spPr bwMode="auto">
          <a:xfrm>
            <a:off x="4386263" y="4429125"/>
            <a:ext cx="128587" cy="1588"/>
          </a:xfrm>
          <a:prstGeom prst="line">
            <a:avLst/>
          </a:prstGeom>
          <a:noFill/>
          <a:ln w="47625">
            <a:solidFill>
              <a:srgbClr val="FF0000"/>
            </a:solidFill>
            <a:round/>
            <a:headEnd/>
            <a:tailEnd/>
          </a:ln>
        </p:spPr>
        <p:txBody>
          <a:bodyPr/>
          <a:lstStyle/>
          <a:p>
            <a:pPr algn="l" rtl="0"/>
            <a:endParaRPr lang="es-AR"/>
          </a:p>
        </p:txBody>
      </p:sp>
      <p:sp>
        <p:nvSpPr>
          <p:cNvPr id="64590" name="Line 78"/>
          <p:cNvSpPr>
            <a:spLocks noChangeShapeType="1"/>
          </p:cNvSpPr>
          <p:nvPr/>
        </p:nvSpPr>
        <p:spPr bwMode="auto">
          <a:xfrm>
            <a:off x="5105400" y="5456238"/>
            <a:ext cx="239713" cy="1587"/>
          </a:xfrm>
          <a:prstGeom prst="line">
            <a:avLst/>
          </a:prstGeom>
          <a:noFill/>
          <a:ln w="47625">
            <a:solidFill>
              <a:srgbClr val="FF0000"/>
            </a:solidFill>
            <a:round/>
            <a:headEnd/>
            <a:tailEnd/>
          </a:ln>
        </p:spPr>
        <p:txBody>
          <a:bodyPr/>
          <a:lstStyle/>
          <a:p>
            <a:pPr algn="l" rtl="0"/>
            <a:endParaRPr lang="es-AR"/>
          </a:p>
        </p:txBody>
      </p:sp>
      <p:sp>
        <p:nvSpPr>
          <p:cNvPr id="64591" name="Line 79"/>
          <p:cNvSpPr>
            <a:spLocks noChangeShapeType="1"/>
          </p:cNvSpPr>
          <p:nvPr/>
        </p:nvSpPr>
        <p:spPr bwMode="auto">
          <a:xfrm>
            <a:off x="4514850" y="4429125"/>
            <a:ext cx="590550" cy="1027113"/>
          </a:xfrm>
          <a:prstGeom prst="line">
            <a:avLst/>
          </a:prstGeom>
          <a:noFill/>
          <a:ln w="47625">
            <a:solidFill>
              <a:srgbClr val="FF0000"/>
            </a:solidFill>
            <a:round/>
            <a:headEnd/>
            <a:tailEnd/>
          </a:ln>
        </p:spPr>
        <p:txBody>
          <a:bodyPr/>
          <a:lstStyle/>
          <a:p>
            <a:pPr algn="l" rtl="0"/>
            <a:endParaRPr lang="es-AR"/>
          </a:p>
        </p:txBody>
      </p:sp>
      <p:sp>
        <p:nvSpPr>
          <p:cNvPr id="64593" name="Line 81"/>
          <p:cNvSpPr>
            <a:spLocks noChangeShapeType="1"/>
          </p:cNvSpPr>
          <p:nvPr/>
        </p:nvSpPr>
        <p:spPr bwMode="auto">
          <a:xfrm>
            <a:off x="5345113" y="4429125"/>
            <a:ext cx="128587" cy="1588"/>
          </a:xfrm>
          <a:prstGeom prst="line">
            <a:avLst/>
          </a:prstGeom>
          <a:noFill/>
          <a:ln w="47625">
            <a:solidFill>
              <a:srgbClr val="FF0000"/>
            </a:solidFill>
            <a:round/>
            <a:headEnd/>
            <a:tailEnd/>
          </a:ln>
        </p:spPr>
        <p:txBody>
          <a:bodyPr/>
          <a:lstStyle/>
          <a:p>
            <a:pPr algn="l" rtl="0"/>
            <a:endParaRPr lang="es-AR"/>
          </a:p>
        </p:txBody>
      </p:sp>
      <p:sp>
        <p:nvSpPr>
          <p:cNvPr id="64595" name="Line 83"/>
          <p:cNvSpPr>
            <a:spLocks noChangeShapeType="1"/>
          </p:cNvSpPr>
          <p:nvPr/>
        </p:nvSpPr>
        <p:spPr bwMode="auto">
          <a:xfrm flipV="1">
            <a:off x="5486400" y="4419600"/>
            <a:ext cx="1600200" cy="0"/>
          </a:xfrm>
          <a:prstGeom prst="line">
            <a:avLst/>
          </a:prstGeom>
          <a:noFill/>
          <a:ln w="47625">
            <a:solidFill>
              <a:srgbClr val="FF0000"/>
            </a:solidFill>
            <a:round/>
            <a:headEnd/>
            <a:tailEnd/>
          </a:ln>
        </p:spPr>
        <p:txBody>
          <a:bodyPr/>
          <a:lstStyle/>
          <a:p>
            <a:pPr algn="l" rtl="0"/>
            <a:endParaRPr lang="es-AR"/>
          </a:p>
        </p:txBody>
      </p:sp>
      <p:sp>
        <p:nvSpPr>
          <p:cNvPr id="64596" name="Line 84"/>
          <p:cNvSpPr>
            <a:spLocks noChangeShapeType="1"/>
          </p:cNvSpPr>
          <p:nvPr/>
        </p:nvSpPr>
        <p:spPr bwMode="auto">
          <a:xfrm flipV="1">
            <a:off x="2468563" y="5337175"/>
            <a:ext cx="1587" cy="119063"/>
          </a:xfrm>
          <a:prstGeom prst="line">
            <a:avLst/>
          </a:prstGeom>
          <a:noFill/>
          <a:ln w="47625">
            <a:solidFill>
              <a:srgbClr val="FF0000"/>
            </a:solidFill>
            <a:round/>
            <a:headEnd/>
            <a:tailEnd/>
          </a:ln>
        </p:spPr>
        <p:txBody>
          <a:bodyPr/>
          <a:lstStyle/>
          <a:p>
            <a:pPr algn="l" rtl="0"/>
            <a:endParaRPr lang="es-AR"/>
          </a:p>
        </p:txBody>
      </p:sp>
      <p:sp>
        <p:nvSpPr>
          <p:cNvPr id="64597" name="Line 85"/>
          <p:cNvSpPr>
            <a:spLocks noChangeShapeType="1"/>
          </p:cNvSpPr>
          <p:nvPr/>
        </p:nvSpPr>
        <p:spPr bwMode="auto">
          <a:xfrm>
            <a:off x="1509713" y="4429125"/>
            <a:ext cx="127000" cy="1588"/>
          </a:xfrm>
          <a:prstGeom prst="line">
            <a:avLst/>
          </a:prstGeom>
          <a:noFill/>
          <a:ln w="47625">
            <a:solidFill>
              <a:srgbClr val="FF0000"/>
            </a:solidFill>
            <a:round/>
            <a:headEnd/>
            <a:tailEnd/>
          </a:ln>
        </p:spPr>
        <p:txBody>
          <a:bodyPr/>
          <a:lstStyle/>
          <a:p>
            <a:pPr algn="l" rtl="0"/>
            <a:endParaRPr lang="es-AR"/>
          </a:p>
        </p:txBody>
      </p:sp>
      <p:sp>
        <p:nvSpPr>
          <p:cNvPr id="64598" name="Line 86"/>
          <p:cNvSpPr>
            <a:spLocks noChangeShapeType="1"/>
          </p:cNvSpPr>
          <p:nvPr/>
        </p:nvSpPr>
        <p:spPr bwMode="auto">
          <a:xfrm>
            <a:off x="2228850" y="5456238"/>
            <a:ext cx="239713" cy="1587"/>
          </a:xfrm>
          <a:prstGeom prst="line">
            <a:avLst/>
          </a:prstGeom>
          <a:noFill/>
          <a:ln w="47625">
            <a:solidFill>
              <a:srgbClr val="FF0000"/>
            </a:solidFill>
            <a:round/>
            <a:headEnd/>
            <a:tailEnd/>
          </a:ln>
        </p:spPr>
        <p:txBody>
          <a:bodyPr/>
          <a:lstStyle/>
          <a:p>
            <a:pPr algn="l" rtl="0"/>
            <a:endParaRPr lang="es-AR"/>
          </a:p>
        </p:txBody>
      </p:sp>
      <p:sp>
        <p:nvSpPr>
          <p:cNvPr id="64599" name="Line 87"/>
          <p:cNvSpPr>
            <a:spLocks noChangeShapeType="1"/>
          </p:cNvSpPr>
          <p:nvPr/>
        </p:nvSpPr>
        <p:spPr bwMode="auto">
          <a:xfrm>
            <a:off x="1636713" y="4429125"/>
            <a:ext cx="592137" cy="1027113"/>
          </a:xfrm>
          <a:prstGeom prst="line">
            <a:avLst/>
          </a:prstGeom>
          <a:noFill/>
          <a:ln w="47625">
            <a:solidFill>
              <a:srgbClr val="FF0000"/>
            </a:solidFill>
            <a:round/>
            <a:headEnd/>
            <a:tailEnd/>
          </a:ln>
        </p:spPr>
        <p:txBody>
          <a:bodyPr/>
          <a:lstStyle/>
          <a:p>
            <a:pPr algn="l" rtl="0"/>
            <a:endParaRPr lang="es-AR"/>
          </a:p>
        </p:txBody>
      </p:sp>
      <p:sp>
        <p:nvSpPr>
          <p:cNvPr id="64600" name="Line 88"/>
          <p:cNvSpPr>
            <a:spLocks noChangeShapeType="1"/>
          </p:cNvSpPr>
          <p:nvPr/>
        </p:nvSpPr>
        <p:spPr bwMode="auto">
          <a:xfrm flipH="1" flipV="1">
            <a:off x="1524000" y="5334000"/>
            <a:ext cx="0" cy="381000"/>
          </a:xfrm>
          <a:prstGeom prst="line">
            <a:avLst/>
          </a:prstGeom>
          <a:noFill/>
          <a:ln w="47625">
            <a:solidFill>
              <a:srgbClr val="FF0000"/>
            </a:solidFill>
            <a:round/>
            <a:headEnd/>
            <a:tailEnd/>
          </a:ln>
        </p:spPr>
        <p:txBody>
          <a:bodyPr/>
          <a:lstStyle/>
          <a:p>
            <a:pPr algn="l" rtl="0"/>
            <a:endParaRPr lang="es-AR"/>
          </a:p>
        </p:txBody>
      </p:sp>
      <p:sp>
        <p:nvSpPr>
          <p:cNvPr id="64602" name="Line 90"/>
          <p:cNvSpPr>
            <a:spLocks noChangeShapeType="1"/>
          </p:cNvSpPr>
          <p:nvPr/>
        </p:nvSpPr>
        <p:spPr bwMode="auto">
          <a:xfrm flipV="1">
            <a:off x="1524000" y="5715000"/>
            <a:ext cx="5562600" cy="0"/>
          </a:xfrm>
          <a:prstGeom prst="line">
            <a:avLst/>
          </a:prstGeom>
          <a:noFill/>
          <a:ln w="47625">
            <a:solidFill>
              <a:srgbClr val="FF0000"/>
            </a:solidFill>
            <a:round/>
            <a:headEnd/>
            <a:tailEnd/>
          </a:ln>
        </p:spPr>
        <p:txBody>
          <a:bodyPr/>
          <a:lstStyle/>
          <a:p>
            <a:pPr algn="l" rtl="0"/>
            <a:endParaRPr lang="es-AR"/>
          </a:p>
        </p:txBody>
      </p:sp>
      <p:sp>
        <p:nvSpPr>
          <p:cNvPr id="64604" name="Freeform 92"/>
          <p:cNvSpPr>
            <a:spLocks/>
          </p:cNvSpPr>
          <p:nvPr/>
        </p:nvSpPr>
        <p:spPr bwMode="auto">
          <a:xfrm>
            <a:off x="6835775" y="4756150"/>
            <a:ext cx="479425" cy="496888"/>
          </a:xfrm>
          <a:custGeom>
            <a:avLst/>
            <a:gdLst/>
            <a:ahLst/>
            <a:cxnLst>
              <a:cxn ang="0">
                <a:pos x="0" y="151"/>
              </a:cxn>
              <a:cxn ang="0">
                <a:pos x="21" y="87"/>
              </a:cxn>
              <a:cxn ang="0">
                <a:pos x="61" y="33"/>
              </a:cxn>
              <a:cxn ang="0">
                <a:pos x="121" y="0"/>
              </a:cxn>
              <a:cxn ang="0">
                <a:pos x="182" y="0"/>
              </a:cxn>
              <a:cxn ang="0">
                <a:pos x="242" y="33"/>
              </a:cxn>
              <a:cxn ang="0">
                <a:pos x="292" y="87"/>
              </a:cxn>
              <a:cxn ang="0">
                <a:pos x="302" y="151"/>
              </a:cxn>
              <a:cxn ang="0">
                <a:pos x="292" y="227"/>
              </a:cxn>
              <a:cxn ang="0">
                <a:pos x="242" y="281"/>
              </a:cxn>
              <a:cxn ang="0">
                <a:pos x="182" y="313"/>
              </a:cxn>
              <a:cxn ang="0">
                <a:pos x="121" y="313"/>
              </a:cxn>
              <a:cxn ang="0">
                <a:pos x="61" y="281"/>
              </a:cxn>
              <a:cxn ang="0">
                <a:pos x="21" y="227"/>
              </a:cxn>
              <a:cxn ang="0">
                <a:pos x="0" y="151"/>
              </a:cxn>
            </a:cxnLst>
            <a:rect l="0" t="0" r="r" b="b"/>
            <a:pathLst>
              <a:path w="302" h="313">
                <a:moveTo>
                  <a:pt x="0" y="151"/>
                </a:moveTo>
                <a:lnTo>
                  <a:pt x="21" y="87"/>
                </a:lnTo>
                <a:lnTo>
                  <a:pt x="61" y="33"/>
                </a:lnTo>
                <a:lnTo>
                  <a:pt x="121" y="0"/>
                </a:lnTo>
                <a:lnTo>
                  <a:pt x="182" y="0"/>
                </a:lnTo>
                <a:lnTo>
                  <a:pt x="242" y="33"/>
                </a:lnTo>
                <a:lnTo>
                  <a:pt x="292" y="87"/>
                </a:lnTo>
                <a:lnTo>
                  <a:pt x="302" y="151"/>
                </a:lnTo>
                <a:lnTo>
                  <a:pt x="292" y="227"/>
                </a:lnTo>
                <a:lnTo>
                  <a:pt x="242" y="281"/>
                </a:lnTo>
                <a:lnTo>
                  <a:pt x="182" y="313"/>
                </a:lnTo>
                <a:lnTo>
                  <a:pt x="121" y="313"/>
                </a:lnTo>
                <a:lnTo>
                  <a:pt x="61" y="281"/>
                </a:lnTo>
                <a:lnTo>
                  <a:pt x="21" y="227"/>
                </a:lnTo>
                <a:lnTo>
                  <a:pt x="0" y="151"/>
                </a:lnTo>
                <a:close/>
              </a:path>
            </a:pathLst>
          </a:custGeom>
          <a:solidFill>
            <a:srgbClr val="FFFFFF"/>
          </a:solidFill>
          <a:ln w="47625">
            <a:solidFill>
              <a:srgbClr val="FF0000"/>
            </a:solidFill>
            <a:prstDash val="solid"/>
            <a:round/>
            <a:headEnd/>
            <a:tailEnd/>
          </a:ln>
        </p:spPr>
        <p:txBody>
          <a:bodyPr/>
          <a:lstStyle/>
          <a:p>
            <a:pPr algn="l" rtl="0"/>
            <a:endParaRPr lang="es-AR"/>
          </a:p>
        </p:txBody>
      </p:sp>
      <p:sp>
        <p:nvSpPr>
          <p:cNvPr id="64605" name="Rectangle 93"/>
          <p:cNvSpPr>
            <a:spLocks noChangeArrowheads="1"/>
          </p:cNvSpPr>
          <p:nvPr/>
        </p:nvSpPr>
        <p:spPr bwMode="auto">
          <a:xfrm>
            <a:off x="6965950" y="4876800"/>
            <a:ext cx="196850" cy="212725"/>
          </a:xfrm>
          <a:prstGeom prst="rect">
            <a:avLst/>
          </a:prstGeom>
          <a:noFill/>
          <a:ln w="9525">
            <a:noFill/>
            <a:miter lim="800000"/>
            <a:headEnd/>
            <a:tailEnd/>
          </a:ln>
        </p:spPr>
        <p:txBody>
          <a:bodyPr wrap="none" lIns="0" tIns="0" rIns="0" bIns="0">
            <a:spAutoFit/>
          </a:bodyPr>
          <a:lstStyle/>
          <a:p>
            <a:pPr algn="l" rtl="0"/>
            <a:r>
              <a:rPr lang="en-US" sz="1400">
                <a:solidFill>
                  <a:srgbClr val="FF0000"/>
                </a:solidFill>
                <a:latin typeface="Arial" pitchFamily="34" charset="0"/>
              </a:rPr>
              <a:t>59</a:t>
            </a:r>
            <a:endParaRPr lang="en-US" sz="2400">
              <a:latin typeface="Arial" pitchFamily="34" charset="0"/>
            </a:endParaRPr>
          </a:p>
        </p:txBody>
      </p:sp>
      <p:sp>
        <p:nvSpPr>
          <p:cNvPr id="64606" name="Line 94"/>
          <p:cNvSpPr>
            <a:spLocks noChangeShapeType="1"/>
          </p:cNvSpPr>
          <p:nvPr/>
        </p:nvSpPr>
        <p:spPr bwMode="auto">
          <a:xfrm flipV="1">
            <a:off x="7086600" y="5257800"/>
            <a:ext cx="0" cy="457200"/>
          </a:xfrm>
          <a:prstGeom prst="line">
            <a:avLst/>
          </a:prstGeom>
          <a:noFill/>
          <a:ln w="47625">
            <a:solidFill>
              <a:srgbClr val="FF0000"/>
            </a:solidFill>
            <a:round/>
            <a:headEnd/>
            <a:tailEnd/>
          </a:ln>
        </p:spPr>
        <p:txBody>
          <a:bodyPr/>
          <a:lstStyle/>
          <a:p>
            <a:pPr algn="l" rtl="0"/>
            <a:endParaRPr lang="es-AR"/>
          </a:p>
        </p:txBody>
      </p:sp>
      <p:sp>
        <p:nvSpPr>
          <p:cNvPr id="64607" name="Line 95"/>
          <p:cNvSpPr>
            <a:spLocks noChangeShapeType="1"/>
          </p:cNvSpPr>
          <p:nvPr/>
        </p:nvSpPr>
        <p:spPr bwMode="auto">
          <a:xfrm>
            <a:off x="7086600" y="4419600"/>
            <a:ext cx="0" cy="304800"/>
          </a:xfrm>
          <a:prstGeom prst="line">
            <a:avLst/>
          </a:prstGeom>
          <a:noFill/>
          <a:ln w="47625">
            <a:solidFill>
              <a:srgbClr val="FF0000"/>
            </a:solidFill>
            <a:round/>
            <a:headEnd/>
            <a:tailEnd/>
          </a:ln>
        </p:spPr>
        <p:txBody>
          <a:bodyPr/>
          <a:lstStyle/>
          <a:p>
            <a:pPr algn="l" rtl="0"/>
            <a:endParaRPr lang="es-AR"/>
          </a:p>
        </p:txBody>
      </p:sp>
      <p:sp>
        <p:nvSpPr>
          <p:cNvPr id="64637" name="Rectangle 125"/>
          <p:cNvSpPr>
            <a:spLocks noChangeArrowheads="1"/>
          </p:cNvSpPr>
          <p:nvPr/>
        </p:nvSpPr>
        <p:spPr bwMode="auto">
          <a:xfrm>
            <a:off x="76200" y="76200"/>
            <a:ext cx="8153400" cy="533400"/>
          </a:xfrm>
          <a:prstGeom prst="rect">
            <a:avLst/>
          </a:prstGeom>
          <a:noFill/>
          <a:ln w="9525">
            <a:noFill/>
            <a:miter lim="800000"/>
            <a:headEnd/>
            <a:tailEnd/>
          </a:ln>
          <a:effectLst/>
        </p:spPr>
        <p:txBody>
          <a:bodyPr anchor="ctr"/>
          <a:lstStyle/>
          <a:p>
            <a:pPr algn="l" rtl="0" eaLnBrk="1" hangingPunct="1">
              <a:lnSpc>
                <a:spcPct val="95000"/>
              </a:lnSpc>
            </a:pPr>
            <a:r>
              <a:rPr lang="en-US" sz="3600" b="1">
                <a:solidFill>
                  <a:srgbClr val="003399"/>
                </a:solidFill>
              </a:rPr>
              <a:t>Acopladores lineales</a:t>
            </a:r>
          </a:p>
        </p:txBody>
      </p:sp>
      <p:pic>
        <p:nvPicPr>
          <p:cNvPr id="64727" name="Picture 215"/>
          <p:cNvPicPr>
            <a:picLocks noChangeAspect="1" noChangeArrowheads="1"/>
          </p:cNvPicPr>
          <p:nvPr/>
        </p:nvPicPr>
        <p:blipFill>
          <a:blip r:embed="rId3"/>
          <a:srcRect/>
          <a:stretch>
            <a:fillRect/>
          </a:stretch>
        </p:blipFill>
        <p:spPr bwMode="auto">
          <a:xfrm>
            <a:off x="152400" y="1143000"/>
            <a:ext cx="3657600" cy="2560638"/>
          </a:xfrm>
          <a:prstGeom prst="rect">
            <a:avLst/>
          </a:prstGeom>
          <a:noFill/>
          <a:ln w="9525">
            <a:noFill/>
            <a:miter lim="800000"/>
            <a:headEnd/>
            <a:tailEnd/>
          </a:ln>
          <a:effectLst/>
        </p:spPr>
      </p:pic>
      <p:pic>
        <p:nvPicPr>
          <p:cNvPr id="64728" name="Picture 216"/>
          <p:cNvPicPr>
            <a:picLocks noChangeAspect="1" noChangeArrowheads="1"/>
          </p:cNvPicPr>
          <p:nvPr/>
        </p:nvPicPr>
        <p:blipFill>
          <a:blip r:embed="rId4"/>
          <a:srcRect/>
          <a:stretch>
            <a:fillRect/>
          </a:stretch>
        </p:blipFill>
        <p:spPr bwMode="auto">
          <a:xfrm>
            <a:off x="5638800" y="914400"/>
            <a:ext cx="1752600" cy="1582738"/>
          </a:xfrm>
          <a:prstGeom prst="rect">
            <a:avLst/>
          </a:prstGeom>
          <a:noFill/>
          <a:ln w="9525">
            <a:noFill/>
            <a:miter lim="800000"/>
            <a:headEnd/>
            <a:tailEnd/>
          </a:ln>
          <a:effectLst/>
        </p:spPr>
      </p:pic>
      <p:sp>
        <p:nvSpPr>
          <p:cNvPr id="64729" name="Text Box 217"/>
          <p:cNvSpPr txBox="1">
            <a:spLocks noChangeArrowheads="1"/>
          </p:cNvSpPr>
          <p:nvPr/>
        </p:nvSpPr>
        <p:spPr bwMode="auto">
          <a:xfrm>
            <a:off x="4714876" y="2819400"/>
            <a:ext cx="4071967" cy="1323439"/>
          </a:xfrm>
          <a:prstGeom prst="rect">
            <a:avLst/>
          </a:prstGeom>
          <a:noFill/>
          <a:ln w="9525">
            <a:noFill/>
            <a:miter lim="800000"/>
            <a:headEnd/>
            <a:tailEnd/>
          </a:ln>
          <a:effectLst/>
        </p:spPr>
        <p:txBody>
          <a:bodyPr wrap="square">
            <a:spAutoFit/>
          </a:bodyPr>
          <a:lstStyle/>
          <a:p>
            <a:pPr algn="l" rtl="0"/>
            <a:r>
              <a:rPr lang="en-US" sz="1600" b="1" dirty="0" err="1">
                <a:latin typeface="Arial" pitchFamily="34" charset="0"/>
              </a:rPr>
              <a:t>z</a:t>
            </a:r>
            <a:r>
              <a:rPr lang="en-US" sz="1600" b="1" baseline="-25000" dirty="0" err="1">
                <a:latin typeface="Arial" pitchFamily="34" charset="0"/>
              </a:rPr>
              <a:t>C</a:t>
            </a:r>
            <a:r>
              <a:rPr lang="en-US" sz="1600" b="1" dirty="0">
                <a:latin typeface="Arial" pitchFamily="34" charset="0"/>
              </a:rPr>
              <a:t>= 2</a:t>
            </a:r>
            <a:r>
              <a:rPr lang="en-US" sz="1600" b="1" dirty="0">
                <a:latin typeface="Arial" pitchFamily="34" charset="0"/>
                <a:sym typeface="Symbol" pitchFamily="18" charset="2"/>
              </a:rPr>
              <a:t></a:t>
            </a:r>
            <a:r>
              <a:rPr lang="en-US" sz="1600" b="1" dirty="0">
                <a:latin typeface="Arial" pitchFamily="34" charset="0"/>
              </a:rPr>
              <a:t>– 20</a:t>
            </a:r>
            <a:r>
              <a:rPr lang="en-US" sz="1600" b="1" dirty="0">
                <a:latin typeface="Arial" pitchFamily="34" charset="0"/>
                <a:sym typeface="Symbol" pitchFamily="18" charset="2"/>
              </a:rPr>
              <a:t> - </a:t>
            </a:r>
            <a:r>
              <a:rPr lang="en-US" sz="1600" b="1" dirty="0" err="1">
                <a:latin typeface="Arial" pitchFamily="34" charset="0"/>
                <a:sym typeface="Symbol" pitchFamily="18" charset="2"/>
              </a:rPr>
              <a:t>impedancia</a:t>
            </a:r>
            <a:r>
              <a:rPr lang="en-US" sz="1600" b="1" dirty="0">
                <a:latin typeface="Arial" pitchFamily="34" charset="0"/>
                <a:sym typeface="Symbol" pitchFamily="18" charset="2"/>
              </a:rPr>
              <a:t> </a:t>
            </a:r>
            <a:r>
              <a:rPr lang="en-US" sz="1600" b="1" dirty="0" err="1">
                <a:latin typeface="Arial" pitchFamily="34" charset="0"/>
                <a:sym typeface="Symbol" pitchFamily="18" charset="2"/>
              </a:rPr>
              <a:t>típica</a:t>
            </a:r>
            <a:r>
              <a:rPr lang="en-US" sz="1600" b="1" dirty="0">
                <a:latin typeface="Arial" pitchFamily="34" charset="0"/>
                <a:sym typeface="Symbol" pitchFamily="18" charset="2"/>
              </a:rPr>
              <a:t> de la </a:t>
            </a:r>
            <a:r>
              <a:rPr lang="en-US" sz="1600" b="1" dirty="0" err="1">
                <a:latin typeface="Arial" pitchFamily="34" charset="0"/>
                <a:sym typeface="Symbol" pitchFamily="18" charset="2"/>
              </a:rPr>
              <a:t>bobina</a:t>
            </a:r>
            <a:endParaRPr lang="en-US" sz="1600" b="1" dirty="0">
              <a:latin typeface="Arial" pitchFamily="34" charset="0"/>
              <a:sym typeface="Symbol" pitchFamily="18" charset="2"/>
            </a:endParaRPr>
          </a:p>
          <a:p>
            <a:pPr algn="l" rtl="0"/>
            <a:endParaRPr lang="en-US" sz="1600" b="1" dirty="0">
              <a:latin typeface="Arial" pitchFamily="34" charset="0"/>
            </a:endParaRPr>
          </a:p>
          <a:p>
            <a:pPr algn="l" rtl="0"/>
            <a:r>
              <a:rPr lang="en-US" sz="1600" b="1" dirty="0">
                <a:latin typeface="Arial" pitchFamily="34" charset="0"/>
              </a:rPr>
              <a:t>(</a:t>
            </a:r>
            <a:r>
              <a:rPr lang="en-US" sz="1600" b="1" dirty="0">
                <a:latin typeface="Arial" pitchFamily="34" charset="0"/>
                <a:sym typeface="Symbol" pitchFamily="18" charset="2"/>
              </a:rPr>
              <a:t>5 V </a:t>
            </a:r>
            <a:r>
              <a:rPr lang="en-US" sz="1600" b="1" dirty="0" err="1">
                <a:latin typeface="Arial" pitchFamily="34" charset="0"/>
                <a:sym typeface="Symbol" pitchFamily="18" charset="2"/>
              </a:rPr>
              <a:t>por</a:t>
            </a:r>
            <a:r>
              <a:rPr lang="en-US" sz="1600" b="1" dirty="0">
                <a:latin typeface="Arial" pitchFamily="34" charset="0"/>
                <a:sym typeface="Symbol" pitchFamily="18" charset="2"/>
              </a:rPr>
              <a:t> 1000 </a:t>
            </a:r>
            <a:r>
              <a:rPr lang="en-US" sz="1600" b="1" dirty="0" err="1">
                <a:latin typeface="Arial" pitchFamily="34" charset="0"/>
                <a:sym typeface="Symbol" pitchFamily="18" charset="2"/>
              </a:rPr>
              <a:t>amperios</a:t>
            </a:r>
            <a:r>
              <a:rPr lang="en-US" sz="1600" b="1" dirty="0">
                <a:latin typeface="Arial" pitchFamily="34" charset="0"/>
                <a:sym typeface="Symbol" pitchFamily="18" charset="2"/>
              </a:rPr>
              <a:t> =&gt;</a:t>
            </a:r>
            <a:r>
              <a:rPr lang="en-US" sz="1600" b="1" dirty="0">
                <a:latin typeface="Arial" pitchFamily="34" charset="0"/>
              </a:rPr>
              <a:t>0.005</a:t>
            </a:r>
            <a:r>
              <a:rPr lang="en-US" sz="1600" b="1" dirty="0">
                <a:latin typeface="Arial" pitchFamily="34" charset="0"/>
                <a:sym typeface="Symbol" pitchFamily="18" charset="2"/>
              </a:rPr>
              <a:t> @ 60 Hz )</a:t>
            </a:r>
          </a:p>
        </p:txBody>
      </p:sp>
      <p:grpSp>
        <p:nvGrpSpPr>
          <p:cNvPr id="64731" name="Group 219"/>
          <p:cNvGrpSpPr>
            <a:grpSpLocks/>
          </p:cNvGrpSpPr>
          <p:nvPr/>
        </p:nvGrpSpPr>
        <p:grpSpPr bwMode="auto">
          <a:xfrm rot="658114">
            <a:off x="1293813" y="5957888"/>
            <a:ext cx="309562" cy="671512"/>
            <a:chOff x="912" y="2832"/>
            <a:chExt cx="96" cy="288"/>
          </a:xfrm>
        </p:grpSpPr>
        <p:sp>
          <p:nvSpPr>
            <p:cNvPr id="64732" name="Line 220"/>
            <p:cNvSpPr>
              <a:spLocks noChangeShapeType="1"/>
            </p:cNvSpPr>
            <p:nvPr/>
          </p:nvSpPr>
          <p:spPr bwMode="auto">
            <a:xfrm flipH="1">
              <a:off x="912" y="2832"/>
              <a:ext cx="96" cy="144"/>
            </a:xfrm>
            <a:prstGeom prst="line">
              <a:avLst/>
            </a:prstGeom>
            <a:noFill/>
            <a:ln w="25400">
              <a:solidFill>
                <a:schemeClr val="tx1"/>
              </a:solidFill>
              <a:round/>
              <a:headEnd/>
              <a:tailEnd/>
            </a:ln>
            <a:effectLst/>
          </p:spPr>
          <p:txBody>
            <a:bodyPr/>
            <a:lstStyle/>
            <a:p>
              <a:pPr algn="l" rtl="0"/>
              <a:endParaRPr lang="es-AR"/>
            </a:p>
          </p:txBody>
        </p:sp>
        <p:sp>
          <p:nvSpPr>
            <p:cNvPr id="64733" name="Line 221"/>
            <p:cNvSpPr>
              <a:spLocks noChangeShapeType="1"/>
            </p:cNvSpPr>
            <p:nvPr/>
          </p:nvSpPr>
          <p:spPr bwMode="auto">
            <a:xfrm>
              <a:off x="912" y="2976"/>
              <a:ext cx="96" cy="0"/>
            </a:xfrm>
            <a:prstGeom prst="line">
              <a:avLst/>
            </a:prstGeom>
            <a:noFill/>
            <a:ln w="25400">
              <a:solidFill>
                <a:schemeClr val="tx1"/>
              </a:solidFill>
              <a:round/>
              <a:headEnd/>
              <a:tailEnd/>
            </a:ln>
            <a:effectLst/>
          </p:spPr>
          <p:txBody>
            <a:bodyPr/>
            <a:lstStyle/>
            <a:p>
              <a:pPr algn="l" rtl="0"/>
              <a:endParaRPr lang="es-AR"/>
            </a:p>
          </p:txBody>
        </p:sp>
        <p:sp>
          <p:nvSpPr>
            <p:cNvPr id="64734" name="Line 222"/>
            <p:cNvSpPr>
              <a:spLocks noChangeShapeType="1"/>
            </p:cNvSpPr>
            <p:nvPr/>
          </p:nvSpPr>
          <p:spPr bwMode="auto">
            <a:xfrm flipH="1">
              <a:off x="912" y="2976"/>
              <a:ext cx="96" cy="144"/>
            </a:xfrm>
            <a:prstGeom prst="line">
              <a:avLst/>
            </a:prstGeom>
            <a:noFill/>
            <a:ln w="25400">
              <a:solidFill>
                <a:schemeClr val="tx1"/>
              </a:solidFill>
              <a:round/>
              <a:headEnd/>
              <a:tailEnd type="triangle" w="med" len="med"/>
            </a:ln>
            <a:effectLst/>
          </p:spPr>
          <p:txBody>
            <a:bodyPr/>
            <a:lstStyle/>
            <a:p>
              <a:pPr algn="l" rtl="0"/>
              <a:endParaRPr lang="es-AR"/>
            </a:p>
          </p:txBody>
        </p:sp>
      </p:grpSp>
      <p:grpSp>
        <p:nvGrpSpPr>
          <p:cNvPr id="64735" name="Group 223"/>
          <p:cNvGrpSpPr>
            <a:grpSpLocks/>
          </p:cNvGrpSpPr>
          <p:nvPr/>
        </p:nvGrpSpPr>
        <p:grpSpPr bwMode="auto">
          <a:xfrm>
            <a:off x="76200" y="4419600"/>
            <a:ext cx="6934200" cy="2362200"/>
            <a:chOff x="288" y="1296"/>
            <a:chExt cx="4368" cy="1488"/>
          </a:xfrm>
        </p:grpSpPr>
        <p:sp>
          <p:nvSpPr>
            <p:cNvPr id="64736" name="Line 224"/>
            <p:cNvSpPr>
              <a:spLocks noChangeShapeType="1"/>
            </p:cNvSpPr>
            <p:nvPr/>
          </p:nvSpPr>
          <p:spPr bwMode="auto">
            <a:xfrm flipV="1">
              <a:off x="1248" y="1488"/>
              <a:ext cx="1"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64737" name="Line 225"/>
            <p:cNvSpPr>
              <a:spLocks noChangeShapeType="1"/>
            </p:cNvSpPr>
            <p:nvPr/>
          </p:nvSpPr>
          <p:spPr bwMode="auto">
            <a:xfrm flipV="1">
              <a:off x="1824" y="2208"/>
              <a:ext cx="1"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64738" name="Line 226"/>
            <p:cNvSpPr>
              <a:spLocks noChangeShapeType="1"/>
            </p:cNvSpPr>
            <p:nvPr/>
          </p:nvSpPr>
          <p:spPr bwMode="auto">
            <a:xfrm flipV="1">
              <a:off x="2448" y="2208"/>
              <a:ext cx="1"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64739" name="Line 227"/>
            <p:cNvSpPr>
              <a:spLocks noChangeShapeType="1"/>
            </p:cNvSpPr>
            <p:nvPr/>
          </p:nvSpPr>
          <p:spPr bwMode="auto">
            <a:xfrm flipV="1">
              <a:off x="3072" y="2208"/>
              <a:ext cx="1"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64740" name="Line 228"/>
            <p:cNvSpPr>
              <a:spLocks noChangeShapeType="1"/>
            </p:cNvSpPr>
            <p:nvPr/>
          </p:nvSpPr>
          <p:spPr bwMode="auto">
            <a:xfrm flipV="1">
              <a:off x="3696" y="2208"/>
              <a:ext cx="1"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64741" name="Line 229"/>
            <p:cNvSpPr>
              <a:spLocks noChangeShapeType="1"/>
            </p:cNvSpPr>
            <p:nvPr/>
          </p:nvSpPr>
          <p:spPr bwMode="auto">
            <a:xfrm>
              <a:off x="960" y="1968"/>
              <a:ext cx="1" cy="480"/>
            </a:xfrm>
            <a:prstGeom prst="line">
              <a:avLst/>
            </a:prstGeom>
            <a:noFill/>
            <a:ln w="9525">
              <a:solidFill>
                <a:schemeClr val="tx1"/>
              </a:solidFill>
              <a:round/>
              <a:headEnd/>
              <a:tailEnd type="triangle" w="med" len="med"/>
            </a:ln>
            <a:effectLst/>
          </p:spPr>
          <p:txBody>
            <a:bodyPr/>
            <a:lstStyle/>
            <a:p>
              <a:pPr algn="l" rtl="0"/>
              <a:endParaRPr lang="es-AR"/>
            </a:p>
          </p:txBody>
        </p:sp>
        <p:sp>
          <p:nvSpPr>
            <p:cNvPr id="64742" name="Text Box 230"/>
            <p:cNvSpPr txBox="1">
              <a:spLocks noChangeArrowheads="1"/>
            </p:cNvSpPr>
            <p:nvPr/>
          </p:nvSpPr>
          <p:spPr bwMode="auto">
            <a:xfrm>
              <a:off x="288" y="2256"/>
              <a:ext cx="659" cy="192"/>
            </a:xfrm>
            <a:prstGeom prst="rect">
              <a:avLst/>
            </a:prstGeom>
            <a:noFill/>
            <a:ln w="9525">
              <a:noFill/>
              <a:miter lim="800000"/>
              <a:headEnd/>
              <a:tailEnd/>
            </a:ln>
            <a:effectLst/>
          </p:spPr>
          <p:txBody>
            <a:bodyPr>
              <a:spAutoFit/>
            </a:bodyPr>
            <a:lstStyle/>
            <a:p>
              <a:pPr algn="l" rtl="0"/>
              <a:r>
                <a:rPr lang="en-US" sz="1400" b="1"/>
                <a:t>Si = 8000A</a:t>
              </a:r>
            </a:p>
          </p:txBody>
        </p:sp>
        <p:sp>
          <p:nvSpPr>
            <p:cNvPr id="64743" name="Text Box 231"/>
            <p:cNvSpPr txBox="1">
              <a:spLocks noChangeArrowheads="1"/>
            </p:cNvSpPr>
            <p:nvPr/>
          </p:nvSpPr>
          <p:spPr bwMode="auto">
            <a:xfrm>
              <a:off x="1200" y="1728"/>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40 voltios</a:t>
              </a:r>
            </a:p>
          </p:txBody>
        </p:sp>
        <p:sp>
          <p:nvSpPr>
            <p:cNvPr id="64744" name="Text Box 232"/>
            <p:cNvSpPr txBox="1">
              <a:spLocks noChangeArrowheads="1"/>
            </p:cNvSpPr>
            <p:nvPr/>
          </p:nvSpPr>
          <p:spPr bwMode="auto">
            <a:xfrm>
              <a:off x="1824" y="1728"/>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10 voltios</a:t>
              </a:r>
            </a:p>
          </p:txBody>
        </p:sp>
        <p:sp>
          <p:nvSpPr>
            <p:cNvPr id="64745" name="Line 233"/>
            <p:cNvSpPr>
              <a:spLocks noChangeShapeType="1"/>
            </p:cNvSpPr>
            <p:nvPr/>
          </p:nvSpPr>
          <p:spPr bwMode="auto">
            <a:xfrm>
              <a:off x="1872" y="1488"/>
              <a:ext cx="1"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64746" name="Line 234"/>
            <p:cNvSpPr>
              <a:spLocks noChangeShapeType="1"/>
            </p:cNvSpPr>
            <p:nvPr/>
          </p:nvSpPr>
          <p:spPr bwMode="auto">
            <a:xfrm>
              <a:off x="2448" y="1488"/>
              <a:ext cx="1"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64747" name="Text Box 235"/>
            <p:cNvSpPr txBox="1">
              <a:spLocks noChangeArrowheads="1"/>
            </p:cNvSpPr>
            <p:nvPr/>
          </p:nvSpPr>
          <p:spPr bwMode="auto">
            <a:xfrm>
              <a:off x="2400" y="1728"/>
              <a:ext cx="384" cy="192"/>
            </a:xfrm>
            <a:prstGeom prst="rect">
              <a:avLst/>
            </a:prstGeom>
            <a:noFill/>
            <a:ln w="9525">
              <a:noFill/>
              <a:miter lim="800000"/>
              <a:headEnd/>
              <a:tailEnd/>
            </a:ln>
            <a:effectLst/>
          </p:spPr>
          <p:txBody>
            <a:bodyPr>
              <a:spAutoFit/>
            </a:bodyPr>
            <a:lstStyle/>
            <a:p>
              <a:pPr algn="l" rtl="0"/>
              <a:r>
                <a:rPr lang="en-US" sz="1400">
                  <a:latin typeface="Arial" pitchFamily="34" charset="0"/>
                </a:rPr>
                <a:t>10 voltios</a:t>
              </a:r>
            </a:p>
          </p:txBody>
        </p:sp>
        <p:sp>
          <p:nvSpPr>
            <p:cNvPr id="64748" name="Line 236"/>
            <p:cNvSpPr>
              <a:spLocks noChangeShapeType="1"/>
            </p:cNvSpPr>
            <p:nvPr/>
          </p:nvSpPr>
          <p:spPr bwMode="auto">
            <a:xfrm>
              <a:off x="3072" y="1488"/>
              <a:ext cx="1"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64749" name="Line 237"/>
            <p:cNvSpPr>
              <a:spLocks noChangeShapeType="1"/>
            </p:cNvSpPr>
            <p:nvPr/>
          </p:nvSpPr>
          <p:spPr bwMode="auto">
            <a:xfrm>
              <a:off x="3648" y="1488"/>
              <a:ext cx="1"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64750" name="Text Box 238"/>
            <p:cNvSpPr txBox="1">
              <a:spLocks noChangeArrowheads="1"/>
            </p:cNvSpPr>
            <p:nvPr/>
          </p:nvSpPr>
          <p:spPr bwMode="auto">
            <a:xfrm>
              <a:off x="3024" y="1728"/>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0 voltios</a:t>
              </a:r>
            </a:p>
          </p:txBody>
        </p:sp>
        <p:sp>
          <p:nvSpPr>
            <p:cNvPr id="64751" name="Text Box 239"/>
            <p:cNvSpPr txBox="1">
              <a:spLocks noChangeArrowheads="1"/>
            </p:cNvSpPr>
            <p:nvPr/>
          </p:nvSpPr>
          <p:spPr bwMode="auto">
            <a:xfrm>
              <a:off x="3600" y="1728"/>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20 voltios</a:t>
              </a:r>
            </a:p>
          </p:txBody>
        </p:sp>
        <p:sp>
          <p:nvSpPr>
            <p:cNvPr id="64752" name="Line 240"/>
            <p:cNvSpPr>
              <a:spLocks noChangeShapeType="1"/>
            </p:cNvSpPr>
            <p:nvPr/>
          </p:nvSpPr>
          <p:spPr bwMode="auto">
            <a:xfrm flipV="1">
              <a:off x="4368" y="1296"/>
              <a:ext cx="1"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64753" name="Line 241"/>
            <p:cNvSpPr>
              <a:spLocks noChangeShapeType="1"/>
            </p:cNvSpPr>
            <p:nvPr/>
          </p:nvSpPr>
          <p:spPr bwMode="auto">
            <a:xfrm flipH="1">
              <a:off x="4368" y="1824"/>
              <a:ext cx="1"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64754" name="Text Box 242"/>
            <p:cNvSpPr txBox="1">
              <a:spLocks noChangeArrowheads="1"/>
            </p:cNvSpPr>
            <p:nvPr/>
          </p:nvSpPr>
          <p:spPr bwMode="auto">
            <a:xfrm>
              <a:off x="1728" y="2592"/>
              <a:ext cx="480" cy="192"/>
            </a:xfrm>
            <a:prstGeom prst="rect">
              <a:avLst/>
            </a:prstGeom>
            <a:noFill/>
            <a:ln w="9525">
              <a:noFill/>
              <a:miter lim="800000"/>
              <a:headEnd/>
              <a:tailEnd/>
            </a:ln>
            <a:effectLst/>
          </p:spPr>
          <p:txBody>
            <a:bodyPr>
              <a:spAutoFit/>
            </a:bodyPr>
            <a:lstStyle/>
            <a:p>
              <a:pPr algn="l" rtl="0"/>
              <a:r>
                <a:rPr lang="en-US" sz="1400" b="1"/>
                <a:t>2000 un</a:t>
              </a:r>
            </a:p>
          </p:txBody>
        </p:sp>
        <p:sp>
          <p:nvSpPr>
            <p:cNvPr id="64755" name="Text Box 243"/>
            <p:cNvSpPr txBox="1">
              <a:spLocks noChangeArrowheads="1"/>
            </p:cNvSpPr>
            <p:nvPr/>
          </p:nvSpPr>
          <p:spPr bwMode="auto">
            <a:xfrm>
              <a:off x="2400" y="2592"/>
              <a:ext cx="480" cy="192"/>
            </a:xfrm>
            <a:prstGeom prst="rect">
              <a:avLst/>
            </a:prstGeom>
            <a:noFill/>
            <a:ln w="9525">
              <a:noFill/>
              <a:miter lim="800000"/>
              <a:headEnd/>
              <a:tailEnd/>
            </a:ln>
            <a:effectLst/>
          </p:spPr>
          <p:txBody>
            <a:bodyPr>
              <a:spAutoFit/>
            </a:bodyPr>
            <a:lstStyle/>
            <a:p>
              <a:pPr algn="l" rtl="0"/>
              <a:r>
                <a:rPr lang="en-US" sz="1400" b="1">
                  <a:latin typeface="Arial" pitchFamily="34" charset="0"/>
                </a:rPr>
                <a:t>2000 un</a:t>
              </a:r>
            </a:p>
          </p:txBody>
        </p:sp>
        <p:sp>
          <p:nvSpPr>
            <p:cNvPr id="64756" name="Text Box 244"/>
            <p:cNvSpPr txBox="1">
              <a:spLocks noChangeArrowheads="1"/>
            </p:cNvSpPr>
            <p:nvPr/>
          </p:nvSpPr>
          <p:spPr bwMode="auto">
            <a:xfrm>
              <a:off x="3648" y="2592"/>
              <a:ext cx="480" cy="192"/>
            </a:xfrm>
            <a:prstGeom prst="rect">
              <a:avLst/>
            </a:prstGeom>
            <a:noFill/>
            <a:ln w="9525">
              <a:noFill/>
              <a:miter lim="800000"/>
              <a:headEnd/>
              <a:tailEnd/>
            </a:ln>
            <a:effectLst/>
          </p:spPr>
          <p:txBody>
            <a:bodyPr>
              <a:spAutoFit/>
            </a:bodyPr>
            <a:lstStyle/>
            <a:p>
              <a:pPr algn="l" rtl="0"/>
              <a:r>
                <a:rPr lang="en-US" sz="1400" b="1"/>
                <a:t>4000 A</a:t>
              </a:r>
            </a:p>
          </p:txBody>
        </p:sp>
        <p:sp>
          <p:nvSpPr>
            <p:cNvPr id="64757" name="Text Box 245"/>
            <p:cNvSpPr txBox="1">
              <a:spLocks noChangeArrowheads="1"/>
            </p:cNvSpPr>
            <p:nvPr/>
          </p:nvSpPr>
          <p:spPr bwMode="auto">
            <a:xfrm>
              <a:off x="3072" y="2592"/>
              <a:ext cx="288" cy="192"/>
            </a:xfrm>
            <a:prstGeom prst="rect">
              <a:avLst/>
            </a:prstGeom>
            <a:noFill/>
            <a:ln w="9525">
              <a:noFill/>
              <a:miter lim="800000"/>
              <a:headEnd/>
              <a:tailEnd/>
            </a:ln>
            <a:effectLst/>
          </p:spPr>
          <p:txBody>
            <a:bodyPr>
              <a:spAutoFit/>
            </a:bodyPr>
            <a:lstStyle/>
            <a:p>
              <a:pPr algn="l" rtl="0"/>
              <a:r>
                <a:rPr lang="en-US" sz="1400" b="1"/>
                <a:t>0 A</a:t>
              </a:r>
            </a:p>
          </p:txBody>
        </p:sp>
        <p:sp>
          <p:nvSpPr>
            <p:cNvPr id="64758" name="Text Box 246"/>
            <p:cNvSpPr txBox="1">
              <a:spLocks noChangeArrowheads="1"/>
            </p:cNvSpPr>
            <p:nvPr/>
          </p:nvSpPr>
          <p:spPr bwMode="auto">
            <a:xfrm>
              <a:off x="4224" y="1632"/>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0 voltios</a:t>
              </a:r>
            </a:p>
          </p:txBody>
        </p:sp>
      </p:grpSp>
      <p:sp>
        <p:nvSpPr>
          <p:cNvPr id="64760" name="Text Box 248"/>
          <p:cNvSpPr txBox="1">
            <a:spLocks noChangeArrowheads="1"/>
          </p:cNvSpPr>
          <p:nvPr/>
        </p:nvSpPr>
        <p:spPr bwMode="auto">
          <a:xfrm>
            <a:off x="228600" y="5334000"/>
            <a:ext cx="920750" cy="581025"/>
          </a:xfrm>
          <a:prstGeom prst="rect">
            <a:avLst/>
          </a:prstGeom>
          <a:noFill/>
          <a:ln w="9525">
            <a:noFill/>
            <a:miter lim="800000"/>
            <a:headEnd/>
            <a:tailEnd/>
          </a:ln>
          <a:effectLst/>
        </p:spPr>
        <p:txBody>
          <a:bodyPr wrap="none">
            <a:spAutoFit/>
          </a:bodyPr>
          <a:lstStyle/>
          <a:p>
            <a:pPr algn="ctr" rtl="0"/>
            <a:r>
              <a:rPr lang="en-US" sz="1600" b="1">
                <a:solidFill>
                  <a:srgbClr val="009900"/>
                </a:solidFill>
              </a:rPr>
              <a:t>Externo</a:t>
            </a:r>
          </a:p>
          <a:p>
            <a:pPr algn="ctr" rtl="0"/>
            <a:r>
              <a:rPr lang="en-US" sz="1600" b="1">
                <a:solidFill>
                  <a:srgbClr val="009900"/>
                </a:solidFill>
              </a:rPr>
              <a:t>Falla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47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4" fill="hold" nodeType="clickEffect">
                                  <p:stCondLst>
                                    <p:cond delay="0"/>
                                  </p:stCondLst>
                                  <p:childTnLst>
                                    <p:set>
                                      <p:cBhvr>
                                        <p:cTn id="10" dur="1" fill="hold">
                                          <p:stCondLst>
                                            <p:cond delay="0"/>
                                          </p:stCondLst>
                                        </p:cTn>
                                        <p:tgtEl>
                                          <p:spTgt spid="64735"/>
                                        </p:tgtEl>
                                        <p:attrNameLst>
                                          <p:attrName>style.visibility</p:attrName>
                                        </p:attrNameLst>
                                      </p:cBhvr>
                                      <p:to>
                                        <p:strVal val="visible"/>
                                      </p:to>
                                    </p:set>
                                    <p:anim calcmode="lin" valueType="num">
                                      <p:cBhvr>
                                        <p:cTn id="11" dur="500" fill="hold"/>
                                        <p:tgtEl>
                                          <p:spTgt spid="64735"/>
                                        </p:tgtEl>
                                        <p:attrNameLst>
                                          <p:attrName>ppt_x</p:attrName>
                                        </p:attrNameLst>
                                      </p:cBhvr>
                                      <p:tavLst>
                                        <p:tav tm="0">
                                          <p:val>
                                            <p:strVal val="#ppt_x"/>
                                          </p:val>
                                        </p:tav>
                                        <p:tav tm="100000">
                                          <p:val>
                                            <p:strVal val="#ppt_x"/>
                                          </p:val>
                                        </p:tav>
                                      </p:tavLst>
                                    </p:anim>
                                    <p:anim calcmode="lin" valueType="num">
                                      <p:cBhvr>
                                        <p:cTn id="12" dur="500" fill="hold"/>
                                        <p:tgtEl>
                                          <p:spTgt spid="64735"/>
                                        </p:tgtEl>
                                        <p:attrNameLst>
                                          <p:attrName>ppt_y</p:attrName>
                                        </p:attrNameLst>
                                      </p:cBhvr>
                                      <p:tavLst>
                                        <p:tav tm="0">
                                          <p:val>
                                            <p:strVal val="#ppt_y+#ppt_h/2"/>
                                          </p:val>
                                        </p:tav>
                                        <p:tav tm="100000">
                                          <p:val>
                                            <p:strVal val="#ppt_y"/>
                                          </p:val>
                                        </p:tav>
                                      </p:tavLst>
                                    </p:anim>
                                    <p:anim calcmode="lin" valueType="num">
                                      <p:cBhvr>
                                        <p:cTn id="13" dur="500" fill="hold"/>
                                        <p:tgtEl>
                                          <p:spTgt spid="64735"/>
                                        </p:tgtEl>
                                        <p:attrNameLst>
                                          <p:attrName>ppt_w</p:attrName>
                                        </p:attrNameLst>
                                      </p:cBhvr>
                                      <p:tavLst>
                                        <p:tav tm="0">
                                          <p:val>
                                            <p:strVal val="#ppt_w"/>
                                          </p:val>
                                        </p:tav>
                                        <p:tav tm="100000">
                                          <p:val>
                                            <p:strVal val="#ppt_w"/>
                                          </p:val>
                                        </p:tav>
                                      </p:tavLst>
                                    </p:anim>
                                    <p:anim calcmode="lin" valueType="num">
                                      <p:cBhvr>
                                        <p:cTn id="14" dur="500" fill="hold"/>
                                        <p:tgtEl>
                                          <p:spTgt spid="647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4986" name="Line 74"/>
          <p:cNvSpPr>
            <a:spLocks noChangeShapeType="1"/>
          </p:cNvSpPr>
          <p:nvPr/>
        </p:nvSpPr>
        <p:spPr bwMode="auto">
          <a:xfrm>
            <a:off x="982663" y="4106863"/>
            <a:ext cx="4787900" cy="1587"/>
          </a:xfrm>
          <a:prstGeom prst="line">
            <a:avLst/>
          </a:prstGeom>
          <a:noFill/>
          <a:ln w="79375">
            <a:solidFill>
              <a:srgbClr val="0000FF"/>
            </a:solidFill>
            <a:round/>
            <a:headEnd/>
            <a:tailEnd/>
          </a:ln>
        </p:spPr>
        <p:txBody>
          <a:bodyPr/>
          <a:lstStyle/>
          <a:p>
            <a:pPr algn="l" rtl="0"/>
            <a:endParaRPr lang="es-AR"/>
          </a:p>
        </p:txBody>
      </p:sp>
      <p:sp>
        <p:nvSpPr>
          <p:cNvPr id="294988" name="Line 76"/>
          <p:cNvSpPr>
            <a:spLocks noChangeShapeType="1"/>
          </p:cNvSpPr>
          <p:nvPr/>
        </p:nvSpPr>
        <p:spPr bwMode="auto">
          <a:xfrm flipV="1">
            <a:off x="1447800" y="4068763"/>
            <a:ext cx="0" cy="2484437"/>
          </a:xfrm>
          <a:prstGeom prst="line">
            <a:avLst/>
          </a:prstGeom>
          <a:noFill/>
          <a:ln w="47625">
            <a:solidFill>
              <a:srgbClr val="0000FF"/>
            </a:solidFill>
            <a:round/>
            <a:headEnd/>
            <a:tailEnd/>
          </a:ln>
        </p:spPr>
        <p:txBody>
          <a:bodyPr/>
          <a:lstStyle/>
          <a:p>
            <a:pPr algn="l" rtl="0"/>
            <a:endParaRPr lang="es-AR"/>
          </a:p>
        </p:txBody>
      </p:sp>
      <p:sp>
        <p:nvSpPr>
          <p:cNvPr id="294989" name="Line 77"/>
          <p:cNvSpPr>
            <a:spLocks noChangeShapeType="1"/>
          </p:cNvSpPr>
          <p:nvPr/>
        </p:nvSpPr>
        <p:spPr bwMode="auto">
          <a:xfrm flipV="1">
            <a:off x="2362200" y="4068763"/>
            <a:ext cx="0" cy="2484437"/>
          </a:xfrm>
          <a:prstGeom prst="line">
            <a:avLst/>
          </a:prstGeom>
          <a:noFill/>
          <a:ln w="47625">
            <a:solidFill>
              <a:srgbClr val="0000FF"/>
            </a:solidFill>
            <a:round/>
            <a:headEnd/>
            <a:tailEnd/>
          </a:ln>
        </p:spPr>
        <p:txBody>
          <a:bodyPr/>
          <a:lstStyle/>
          <a:p>
            <a:pPr algn="l" rtl="0"/>
            <a:endParaRPr lang="es-AR"/>
          </a:p>
        </p:txBody>
      </p:sp>
      <p:sp>
        <p:nvSpPr>
          <p:cNvPr id="294990" name="Line 78"/>
          <p:cNvSpPr>
            <a:spLocks noChangeShapeType="1"/>
          </p:cNvSpPr>
          <p:nvPr/>
        </p:nvSpPr>
        <p:spPr bwMode="auto">
          <a:xfrm flipV="1">
            <a:off x="3352800" y="4068763"/>
            <a:ext cx="0" cy="2484437"/>
          </a:xfrm>
          <a:prstGeom prst="line">
            <a:avLst/>
          </a:prstGeom>
          <a:noFill/>
          <a:ln w="47625">
            <a:solidFill>
              <a:srgbClr val="0000FF"/>
            </a:solidFill>
            <a:round/>
            <a:headEnd/>
            <a:tailEnd/>
          </a:ln>
        </p:spPr>
        <p:txBody>
          <a:bodyPr/>
          <a:lstStyle/>
          <a:p>
            <a:pPr algn="l" rtl="0"/>
            <a:endParaRPr lang="es-AR"/>
          </a:p>
        </p:txBody>
      </p:sp>
      <p:sp>
        <p:nvSpPr>
          <p:cNvPr id="294991" name="Line 79"/>
          <p:cNvSpPr>
            <a:spLocks noChangeShapeType="1"/>
          </p:cNvSpPr>
          <p:nvPr/>
        </p:nvSpPr>
        <p:spPr bwMode="auto">
          <a:xfrm flipV="1">
            <a:off x="4343400" y="4068763"/>
            <a:ext cx="0" cy="2484437"/>
          </a:xfrm>
          <a:prstGeom prst="line">
            <a:avLst/>
          </a:prstGeom>
          <a:noFill/>
          <a:ln w="47625">
            <a:solidFill>
              <a:srgbClr val="0000FF"/>
            </a:solidFill>
            <a:round/>
            <a:headEnd/>
            <a:tailEnd/>
          </a:ln>
        </p:spPr>
        <p:txBody>
          <a:bodyPr/>
          <a:lstStyle/>
          <a:p>
            <a:pPr algn="l" rtl="0"/>
            <a:endParaRPr lang="es-AR"/>
          </a:p>
        </p:txBody>
      </p:sp>
      <p:sp>
        <p:nvSpPr>
          <p:cNvPr id="294992" name="Line 80"/>
          <p:cNvSpPr>
            <a:spLocks noChangeShapeType="1"/>
          </p:cNvSpPr>
          <p:nvPr/>
        </p:nvSpPr>
        <p:spPr bwMode="auto">
          <a:xfrm flipV="1">
            <a:off x="5257800" y="4068763"/>
            <a:ext cx="0" cy="2484437"/>
          </a:xfrm>
          <a:prstGeom prst="line">
            <a:avLst/>
          </a:prstGeom>
          <a:noFill/>
          <a:ln w="47625">
            <a:solidFill>
              <a:srgbClr val="0000FF"/>
            </a:solidFill>
            <a:round/>
            <a:headEnd/>
            <a:tailEnd/>
          </a:ln>
        </p:spPr>
        <p:txBody>
          <a:bodyPr/>
          <a:lstStyle/>
          <a:p>
            <a:pPr algn="l" rtl="0"/>
            <a:endParaRPr lang="es-AR"/>
          </a:p>
        </p:txBody>
      </p:sp>
      <p:sp>
        <p:nvSpPr>
          <p:cNvPr id="294993" name="Freeform 81"/>
          <p:cNvSpPr>
            <a:spLocks/>
          </p:cNvSpPr>
          <p:nvPr/>
        </p:nvSpPr>
        <p:spPr bwMode="auto">
          <a:xfrm>
            <a:off x="1333500" y="4597400"/>
            <a:ext cx="176213" cy="376238"/>
          </a:xfrm>
          <a:custGeom>
            <a:avLst/>
            <a:gdLst/>
            <a:ahLst/>
            <a:cxnLst>
              <a:cxn ang="0">
                <a:pos x="111" y="0"/>
              </a:cxn>
              <a:cxn ang="0">
                <a:pos x="61" y="10"/>
              </a:cxn>
              <a:cxn ang="0">
                <a:pos x="10" y="64"/>
              </a:cxn>
              <a:cxn ang="0">
                <a:pos x="0" y="118"/>
              </a:cxn>
              <a:cxn ang="0">
                <a:pos x="10" y="183"/>
              </a:cxn>
              <a:cxn ang="0">
                <a:pos x="61" y="226"/>
              </a:cxn>
              <a:cxn ang="0">
                <a:pos x="111" y="237"/>
              </a:cxn>
            </a:cxnLst>
            <a:rect l="0" t="0" r="r" b="b"/>
            <a:pathLst>
              <a:path w="111" h="237">
                <a:moveTo>
                  <a:pt x="111" y="0"/>
                </a:moveTo>
                <a:lnTo>
                  <a:pt x="61" y="10"/>
                </a:lnTo>
                <a:lnTo>
                  <a:pt x="10" y="64"/>
                </a:lnTo>
                <a:lnTo>
                  <a:pt x="0" y="118"/>
                </a:lnTo>
                <a:lnTo>
                  <a:pt x="10" y="183"/>
                </a:lnTo>
                <a:lnTo>
                  <a:pt x="61" y="226"/>
                </a:lnTo>
                <a:lnTo>
                  <a:pt x="111" y="237"/>
                </a:lnTo>
              </a:path>
            </a:pathLst>
          </a:custGeom>
          <a:noFill/>
          <a:ln w="47625">
            <a:solidFill>
              <a:srgbClr val="FF0000"/>
            </a:solidFill>
            <a:prstDash val="solid"/>
            <a:round/>
            <a:headEnd/>
            <a:tailEnd/>
          </a:ln>
        </p:spPr>
        <p:txBody>
          <a:bodyPr/>
          <a:lstStyle/>
          <a:p>
            <a:pPr algn="l" rtl="0"/>
            <a:endParaRPr lang="es-AR"/>
          </a:p>
        </p:txBody>
      </p:sp>
      <p:sp>
        <p:nvSpPr>
          <p:cNvPr id="294994" name="Line 82"/>
          <p:cNvSpPr>
            <a:spLocks noChangeShapeType="1"/>
          </p:cNvSpPr>
          <p:nvPr/>
        </p:nvSpPr>
        <p:spPr bwMode="auto">
          <a:xfrm flipV="1">
            <a:off x="1509713" y="4459288"/>
            <a:ext cx="1587" cy="138112"/>
          </a:xfrm>
          <a:prstGeom prst="line">
            <a:avLst/>
          </a:prstGeom>
          <a:noFill/>
          <a:ln w="47625">
            <a:solidFill>
              <a:srgbClr val="FF0000"/>
            </a:solidFill>
            <a:round/>
            <a:headEnd/>
            <a:tailEnd/>
          </a:ln>
        </p:spPr>
        <p:txBody>
          <a:bodyPr/>
          <a:lstStyle/>
          <a:p>
            <a:pPr algn="l" rtl="0"/>
            <a:endParaRPr lang="es-AR"/>
          </a:p>
        </p:txBody>
      </p:sp>
      <p:sp>
        <p:nvSpPr>
          <p:cNvPr id="294995" name="Freeform 83"/>
          <p:cNvSpPr>
            <a:spLocks/>
          </p:cNvSpPr>
          <p:nvPr/>
        </p:nvSpPr>
        <p:spPr bwMode="auto">
          <a:xfrm>
            <a:off x="1333500" y="4973638"/>
            <a:ext cx="176213" cy="393700"/>
          </a:xfrm>
          <a:custGeom>
            <a:avLst/>
            <a:gdLst/>
            <a:ahLst/>
            <a:cxnLst>
              <a:cxn ang="0">
                <a:pos x="111" y="0"/>
              </a:cxn>
              <a:cxn ang="0">
                <a:pos x="61" y="21"/>
              </a:cxn>
              <a:cxn ang="0">
                <a:pos x="10" y="64"/>
              </a:cxn>
              <a:cxn ang="0">
                <a:pos x="0" y="129"/>
              </a:cxn>
              <a:cxn ang="0">
                <a:pos x="10" y="183"/>
              </a:cxn>
              <a:cxn ang="0">
                <a:pos x="61" y="226"/>
              </a:cxn>
              <a:cxn ang="0">
                <a:pos x="111" y="248"/>
              </a:cxn>
            </a:cxnLst>
            <a:rect l="0" t="0" r="r" b="b"/>
            <a:pathLst>
              <a:path w="111" h="248">
                <a:moveTo>
                  <a:pt x="111" y="0"/>
                </a:moveTo>
                <a:lnTo>
                  <a:pt x="61" y="21"/>
                </a:lnTo>
                <a:lnTo>
                  <a:pt x="10" y="64"/>
                </a:lnTo>
                <a:lnTo>
                  <a:pt x="0" y="129"/>
                </a:lnTo>
                <a:lnTo>
                  <a:pt x="10" y="183"/>
                </a:lnTo>
                <a:lnTo>
                  <a:pt x="61" y="226"/>
                </a:lnTo>
                <a:lnTo>
                  <a:pt x="111" y="248"/>
                </a:lnTo>
              </a:path>
            </a:pathLst>
          </a:custGeom>
          <a:noFill/>
          <a:ln w="47625">
            <a:solidFill>
              <a:srgbClr val="FF0000"/>
            </a:solidFill>
            <a:prstDash val="solid"/>
            <a:round/>
            <a:headEnd/>
            <a:tailEnd/>
          </a:ln>
        </p:spPr>
        <p:txBody>
          <a:bodyPr/>
          <a:lstStyle/>
          <a:p>
            <a:pPr algn="l" rtl="0"/>
            <a:endParaRPr lang="es-AR"/>
          </a:p>
        </p:txBody>
      </p:sp>
      <p:sp>
        <p:nvSpPr>
          <p:cNvPr id="294996" name="Freeform 84"/>
          <p:cNvSpPr>
            <a:spLocks/>
          </p:cNvSpPr>
          <p:nvPr/>
        </p:nvSpPr>
        <p:spPr bwMode="auto">
          <a:xfrm>
            <a:off x="2292350" y="4597400"/>
            <a:ext cx="176213" cy="376238"/>
          </a:xfrm>
          <a:custGeom>
            <a:avLst/>
            <a:gdLst/>
            <a:ahLst/>
            <a:cxnLst>
              <a:cxn ang="0">
                <a:pos x="111" y="0"/>
              </a:cxn>
              <a:cxn ang="0">
                <a:pos x="61" y="10"/>
              </a:cxn>
              <a:cxn ang="0">
                <a:pos x="10" y="64"/>
              </a:cxn>
              <a:cxn ang="0">
                <a:pos x="0" y="118"/>
              </a:cxn>
              <a:cxn ang="0">
                <a:pos x="10" y="183"/>
              </a:cxn>
              <a:cxn ang="0">
                <a:pos x="61" y="226"/>
              </a:cxn>
              <a:cxn ang="0">
                <a:pos x="111" y="237"/>
              </a:cxn>
            </a:cxnLst>
            <a:rect l="0" t="0" r="r" b="b"/>
            <a:pathLst>
              <a:path w="111" h="237">
                <a:moveTo>
                  <a:pt x="111" y="0"/>
                </a:moveTo>
                <a:lnTo>
                  <a:pt x="61" y="10"/>
                </a:lnTo>
                <a:lnTo>
                  <a:pt x="10" y="64"/>
                </a:lnTo>
                <a:lnTo>
                  <a:pt x="0" y="118"/>
                </a:lnTo>
                <a:lnTo>
                  <a:pt x="10" y="183"/>
                </a:lnTo>
                <a:lnTo>
                  <a:pt x="61" y="226"/>
                </a:lnTo>
                <a:lnTo>
                  <a:pt x="111" y="237"/>
                </a:lnTo>
              </a:path>
            </a:pathLst>
          </a:custGeom>
          <a:noFill/>
          <a:ln w="47625">
            <a:solidFill>
              <a:srgbClr val="FF0000"/>
            </a:solidFill>
            <a:prstDash val="solid"/>
            <a:round/>
            <a:headEnd/>
            <a:tailEnd/>
          </a:ln>
        </p:spPr>
        <p:txBody>
          <a:bodyPr/>
          <a:lstStyle/>
          <a:p>
            <a:pPr algn="l" rtl="0"/>
            <a:endParaRPr lang="es-AR"/>
          </a:p>
        </p:txBody>
      </p:sp>
      <p:sp>
        <p:nvSpPr>
          <p:cNvPr id="294997" name="Line 85"/>
          <p:cNvSpPr>
            <a:spLocks noChangeShapeType="1"/>
          </p:cNvSpPr>
          <p:nvPr/>
        </p:nvSpPr>
        <p:spPr bwMode="auto">
          <a:xfrm flipV="1">
            <a:off x="2468563" y="4459288"/>
            <a:ext cx="1587" cy="138112"/>
          </a:xfrm>
          <a:prstGeom prst="line">
            <a:avLst/>
          </a:prstGeom>
          <a:noFill/>
          <a:ln w="47625">
            <a:solidFill>
              <a:srgbClr val="FF0000"/>
            </a:solidFill>
            <a:round/>
            <a:headEnd/>
            <a:tailEnd/>
          </a:ln>
        </p:spPr>
        <p:txBody>
          <a:bodyPr/>
          <a:lstStyle/>
          <a:p>
            <a:pPr algn="l" rtl="0"/>
            <a:endParaRPr lang="es-AR"/>
          </a:p>
        </p:txBody>
      </p:sp>
      <p:sp>
        <p:nvSpPr>
          <p:cNvPr id="294998" name="Freeform 86"/>
          <p:cNvSpPr>
            <a:spLocks/>
          </p:cNvSpPr>
          <p:nvPr/>
        </p:nvSpPr>
        <p:spPr bwMode="auto">
          <a:xfrm>
            <a:off x="2292350" y="4973638"/>
            <a:ext cx="176213" cy="393700"/>
          </a:xfrm>
          <a:custGeom>
            <a:avLst/>
            <a:gdLst/>
            <a:ahLst/>
            <a:cxnLst>
              <a:cxn ang="0">
                <a:pos x="111" y="0"/>
              </a:cxn>
              <a:cxn ang="0">
                <a:pos x="61" y="21"/>
              </a:cxn>
              <a:cxn ang="0">
                <a:pos x="10" y="64"/>
              </a:cxn>
              <a:cxn ang="0">
                <a:pos x="0" y="129"/>
              </a:cxn>
              <a:cxn ang="0">
                <a:pos x="10" y="183"/>
              </a:cxn>
              <a:cxn ang="0">
                <a:pos x="61" y="226"/>
              </a:cxn>
              <a:cxn ang="0">
                <a:pos x="111" y="248"/>
              </a:cxn>
            </a:cxnLst>
            <a:rect l="0" t="0" r="r" b="b"/>
            <a:pathLst>
              <a:path w="111" h="248">
                <a:moveTo>
                  <a:pt x="111" y="0"/>
                </a:moveTo>
                <a:lnTo>
                  <a:pt x="61" y="21"/>
                </a:lnTo>
                <a:lnTo>
                  <a:pt x="10" y="64"/>
                </a:lnTo>
                <a:lnTo>
                  <a:pt x="0" y="129"/>
                </a:lnTo>
                <a:lnTo>
                  <a:pt x="10" y="183"/>
                </a:lnTo>
                <a:lnTo>
                  <a:pt x="61" y="226"/>
                </a:lnTo>
                <a:lnTo>
                  <a:pt x="111" y="248"/>
                </a:lnTo>
              </a:path>
            </a:pathLst>
          </a:custGeom>
          <a:noFill/>
          <a:ln w="47625">
            <a:solidFill>
              <a:srgbClr val="FF0000"/>
            </a:solidFill>
            <a:prstDash val="solid"/>
            <a:round/>
            <a:headEnd/>
            <a:tailEnd/>
          </a:ln>
        </p:spPr>
        <p:txBody>
          <a:bodyPr/>
          <a:lstStyle/>
          <a:p>
            <a:pPr algn="l" rtl="0"/>
            <a:endParaRPr lang="es-AR"/>
          </a:p>
        </p:txBody>
      </p:sp>
      <p:sp>
        <p:nvSpPr>
          <p:cNvPr id="294999" name="Freeform 87"/>
          <p:cNvSpPr>
            <a:spLocks/>
          </p:cNvSpPr>
          <p:nvPr/>
        </p:nvSpPr>
        <p:spPr bwMode="auto">
          <a:xfrm>
            <a:off x="4211638" y="4597400"/>
            <a:ext cx="174625" cy="376238"/>
          </a:xfrm>
          <a:custGeom>
            <a:avLst/>
            <a:gdLst/>
            <a:ahLst/>
            <a:cxnLst>
              <a:cxn ang="0">
                <a:pos x="110" y="0"/>
              </a:cxn>
              <a:cxn ang="0">
                <a:pos x="60" y="10"/>
              </a:cxn>
              <a:cxn ang="0">
                <a:pos x="10" y="64"/>
              </a:cxn>
              <a:cxn ang="0">
                <a:pos x="0" y="118"/>
              </a:cxn>
              <a:cxn ang="0">
                <a:pos x="10" y="183"/>
              </a:cxn>
              <a:cxn ang="0">
                <a:pos x="60" y="226"/>
              </a:cxn>
              <a:cxn ang="0">
                <a:pos x="110" y="237"/>
              </a:cxn>
            </a:cxnLst>
            <a:rect l="0" t="0" r="r" b="b"/>
            <a:pathLst>
              <a:path w="110" h="237">
                <a:moveTo>
                  <a:pt x="110" y="0"/>
                </a:moveTo>
                <a:lnTo>
                  <a:pt x="60" y="10"/>
                </a:lnTo>
                <a:lnTo>
                  <a:pt x="10" y="64"/>
                </a:lnTo>
                <a:lnTo>
                  <a:pt x="0" y="118"/>
                </a:lnTo>
                <a:lnTo>
                  <a:pt x="10" y="183"/>
                </a:lnTo>
                <a:lnTo>
                  <a:pt x="60" y="226"/>
                </a:lnTo>
                <a:lnTo>
                  <a:pt x="110" y="237"/>
                </a:lnTo>
              </a:path>
            </a:pathLst>
          </a:custGeom>
          <a:noFill/>
          <a:ln w="47625">
            <a:solidFill>
              <a:srgbClr val="FF0000"/>
            </a:solidFill>
            <a:prstDash val="solid"/>
            <a:round/>
            <a:headEnd/>
            <a:tailEnd/>
          </a:ln>
        </p:spPr>
        <p:txBody>
          <a:bodyPr/>
          <a:lstStyle/>
          <a:p>
            <a:pPr algn="l" rtl="0"/>
            <a:endParaRPr lang="es-AR"/>
          </a:p>
        </p:txBody>
      </p:sp>
      <p:sp>
        <p:nvSpPr>
          <p:cNvPr id="295000" name="Line 88"/>
          <p:cNvSpPr>
            <a:spLocks noChangeShapeType="1"/>
          </p:cNvSpPr>
          <p:nvPr/>
        </p:nvSpPr>
        <p:spPr bwMode="auto">
          <a:xfrm flipV="1">
            <a:off x="4386263" y="4459288"/>
            <a:ext cx="1587" cy="138112"/>
          </a:xfrm>
          <a:prstGeom prst="line">
            <a:avLst/>
          </a:prstGeom>
          <a:noFill/>
          <a:ln w="47625">
            <a:solidFill>
              <a:srgbClr val="FF0000"/>
            </a:solidFill>
            <a:round/>
            <a:headEnd/>
            <a:tailEnd/>
          </a:ln>
        </p:spPr>
        <p:txBody>
          <a:bodyPr/>
          <a:lstStyle/>
          <a:p>
            <a:pPr algn="l" rtl="0"/>
            <a:endParaRPr lang="es-AR"/>
          </a:p>
        </p:txBody>
      </p:sp>
      <p:sp>
        <p:nvSpPr>
          <p:cNvPr id="295001" name="Freeform 89"/>
          <p:cNvSpPr>
            <a:spLocks/>
          </p:cNvSpPr>
          <p:nvPr/>
        </p:nvSpPr>
        <p:spPr bwMode="auto">
          <a:xfrm>
            <a:off x="4211638" y="4973638"/>
            <a:ext cx="174625" cy="393700"/>
          </a:xfrm>
          <a:custGeom>
            <a:avLst/>
            <a:gdLst/>
            <a:ahLst/>
            <a:cxnLst>
              <a:cxn ang="0">
                <a:pos x="110" y="0"/>
              </a:cxn>
              <a:cxn ang="0">
                <a:pos x="60" y="21"/>
              </a:cxn>
              <a:cxn ang="0">
                <a:pos x="10" y="64"/>
              </a:cxn>
              <a:cxn ang="0">
                <a:pos x="0" y="129"/>
              </a:cxn>
              <a:cxn ang="0">
                <a:pos x="10" y="183"/>
              </a:cxn>
              <a:cxn ang="0">
                <a:pos x="60" y="226"/>
              </a:cxn>
              <a:cxn ang="0">
                <a:pos x="110" y="248"/>
              </a:cxn>
            </a:cxnLst>
            <a:rect l="0" t="0" r="r" b="b"/>
            <a:pathLst>
              <a:path w="110" h="248">
                <a:moveTo>
                  <a:pt x="110" y="0"/>
                </a:moveTo>
                <a:lnTo>
                  <a:pt x="60" y="21"/>
                </a:lnTo>
                <a:lnTo>
                  <a:pt x="10" y="64"/>
                </a:lnTo>
                <a:lnTo>
                  <a:pt x="0" y="129"/>
                </a:lnTo>
                <a:lnTo>
                  <a:pt x="10" y="183"/>
                </a:lnTo>
                <a:lnTo>
                  <a:pt x="60" y="226"/>
                </a:lnTo>
                <a:lnTo>
                  <a:pt x="110" y="248"/>
                </a:lnTo>
              </a:path>
            </a:pathLst>
          </a:custGeom>
          <a:noFill/>
          <a:ln w="47625">
            <a:solidFill>
              <a:srgbClr val="FF0000"/>
            </a:solidFill>
            <a:prstDash val="solid"/>
            <a:round/>
            <a:headEnd/>
            <a:tailEnd/>
          </a:ln>
        </p:spPr>
        <p:txBody>
          <a:bodyPr/>
          <a:lstStyle/>
          <a:p>
            <a:pPr algn="l" rtl="0"/>
            <a:endParaRPr lang="es-AR"/>
          </a:p>
        </p:txBody>
      </p:sp>
      <p:sp>
        <p:nvSpPr>
          <p:cNvPr id="295002" name="Freeform 90"/>
          <p:cNvSpPr>
            <a:spLocks/>
          </p:cNvSpPr>
          <p:nvPr/>
        </p:nvSpPr>
        <p:spPr bwMode="auto">
          <a:xfrm>
            <a:off x="5170488" y="4597400"/>
            <a:ext cx="174625" cy="376238"/>
          </a:xfrm>
          <a:custGeom>
            <a:avLst/>
            <a:gdLst/>
            <a:ahLst/>
            <a:cxnLst>
              <a:cxn ang="0">
                <a:pos x="110" y="0"/>
              </a:cxn>
              <a:cxn ang="0">
                <a:pos x="60" y="10"/>
              </a:cxn>
              <a:cxn ang="0">
                <a:pos x="10" y="64"/>
              </a:cxn>
              <a:cxn ang="0">
                <a:pos x="0" y="118"/>
              </a:cxn>
              <a:cxn ang="0">
                <a:pos x="10" y="183"/>
              </a:cxn>
              <a:cxn ang="0">
                <a:pos x="60" y="226"/>
              </a:cxn>
              <a:cxn ang="0">
                <a:pos x="110" y="237"/>
              </a:cxn>
            </a:cxnLst>
            <a:rect l="0" t="0" r="r" b="b"/>
            <a:pathLst>
              <a:path w="110" h="237">
                <a:moveTo>
                  <a:pt x="110" y="0"/>
                </a:moveTo>
                <a:lnTo>
                  <a:pt x="60" y="10"/>
                </a:lnTo>
                <a:lnTo>
                  <a:pt x="10" y="64"/>
                </a:lnTo>
                <a:lnTo>
                  <a:pt x="0" y="118"/>
                </a:lnTo>
                <a:lnTo>
                  <a:pt x="10" y="183"/>
                </a:lnTo>
                <a:lnTo>
                  <a:pt x="60" y="226"/>
                </a:lnTo>
                <a:lnTo>
                  <a:pt x="110" y="237"/>
                </a:lnTo>
              </a:path>
            </a:pathLst>
          </a:custGeom>
          <a:noFill/>
          <a:ln w="47625">
            <a:solidFill>
              <a:srgbClr val="FF0000"/>
            </a:solidFill>
            <a:prstDash val="solid"/>
            <a:round/>
            <a:headEnd/>
            <a:tailEnd/>
          </a:ln>
        </p:spPr>
        <p:txBody>
          <a:bodyPr/>
          <a:lstStyle/>
          <a:p>
            <a:pPr algn="l" rtl="0"/>
            <a:endParaRPr lang="es-AR"/>
          </a:p>
        </p:txBody>
      </p:sp>
      <p:sp>
        <p:nvSpPr>
          <p:cNvPr id="295003" name="Line 91"/>
          <p:cNvSpPr>
            <a:spLocks noChangeShapeType="1"/>
          </p:cNvSpPr>
          <p:nvPr/>
        </p:nvSpPr>
        <p:spPr bwMode="auto">
          <a:xfrm flipV="1">
            <a:off x="5345113" y="4459288"/>
            <a:ext cx="1587" cy="138112"/>
          </a:xfrm>
          <a:prstGeom prst="line">
            <a:avLst/>
          </a:prstGeom>
          <a:noFill/>
          <a:ln w="47625">
            <a:solidFill>
              <a:srgbClr val="FF0000"/>
            </a:solidFill>
            <a:round/>
            <a:headEnd/>
            <a:tailEnd/>
          </a:ln>
        </p:spPr>
        <p:txBody>
          <a:bodyPr/>
          <a:lstStyle/>
          <a:p>
            <a:pPr algn="l" rtl="0"/>
            <a:endParaRPr lang="es-AR"/>
          </a:p>
        </p:txBody>
      </p:sp>
      <p:sp>
        <p:nvSpPr>
          <p:cNvPr id="295004" name="Freeform 92"/>
          <p:cNvSpPr>
            <a:spLocks/>
          </p:cNvSpPr>
          <p:nvPr/>
        </p:nvSpPr>
        <p:spPr bwMode="auto">
          <a:xfrm>
            <a:off x="5170488" y="4973638"/>
            <a:ext cx="174625" cy="393700"/>
          </a:xfrm>
          <a:custGeom>
            <a:avLst/>
            <a:gdLst/>
            <a:ahLst/>
            <a:cxnLst>
              <a:cxn ang="0">
                <a:pos x="110" y="0"/>
              </a:cxn>
              <a:cxn ang="0">
                <a:pos x="60" y="21"/>
              </a:cxn>
              <a:cxn ang="0">
                <a:pos x="10" y="64"/>
              </a:cxn>
              <a:cxn ang="0">
                <a:pos x="0" y="129"/>
              </a:cxn>
              <a:cxn ang="0">
                <a:pos x="10" y="183"/>
              </a:cxn>
              <a:cxn ang="0">
                <a:pos x="60" y="226"/>
              </a:cxn>
              <a:cxn ang="0">
                <a:pos x="110" y="248"/>
              </a:cxn>
            </a:cxnLst>
            <a:rect l="0" t="0" r="r" b="b"/>
            <a:pathLst>
              <a:path w="110" h="248">
                <a:moveTo>
                  <a:pt x="110" y="0"/>
                </a:moveTo>
                <a:lnTo>
                  <a:pt x="60" y="21"/>
                </a:lnTo>
                <a:lnTo>
                  <a:pt x="10" y="64"/>
                </a:lnTo>
                <a:lnTo>
                  <a:pt x="0" y="129"/>
                </a:lnTo>
                <a:lnTo>
                  <a:pt x="10" y="183"/>
                </a:lnTo>
                <a:lnTo>
                  <a:pt x="60" y="226"/>
                </a:lnTo>
                <a:lnTo>
                  <a:pt x="110" y="248"/>
                </a:lnTo>
              </a:path>
            </a:pathLst>
          </a:custGeom>
          <a:noFill/>
          <a:ln w="47625">
            <a:solidFill>
              <a:srgbClr val="FF0000"/>
            </a:solidFill>
            <a:prstDash val="solid"/>
            <a:round/>
            <a:headEnd/>
            <a:tailEnd/>
          </a:ln>
        </p:spPr>
        <p:txBody>
          <a:bodyPr/>
          <a:lstStyle/>
          <a:p>
            <a:pPr algn="l" rtl="0"/>
            <a:endParaRPr lang="es-AR"/>
          </a:p>
        </p:txBody>
      </p:sp>
      <p:sp>
        <p:nvSpPr>
          <p:cNvPr id="295005" name="Freeform 93"/>
          <p:cNvSpPr>
            <a:spLocks/>
          </p:cNvSpPr>
          <p:nvPr/>
        </p:nvSpPr>
        <p:spPr bwMode="auto">
          <a:xfrm>
            <a:off x="3251200" y="4597400"/>
            <a:ext cx="176213" cy="376238"/>
          </a:xfrm>
          <a:custGeom>
            <a:avLst/>
            <a:gdLst/>
            <a:ahLst/>
            <a:cxnLst>
              <a:cxn ang="0">
                <a:pos x="111" y="0"/>
              </a:cxn>
              <a:cxn ang="0">
                <a:pos x="61" y="10"/>
              </a:cxn>
              <a:cxn ang="0">
                <a:pos x="10" y="64"/>
              </a:cxn>
              <a:cxn ang="0">
                <a:pos x="0" y="118"/>
              </a:cxn>
              <a:cxn ang="0">
                <a:pos x="10" y="183"/>
              </a:cxn>
              <a:cxn ang="0">
                <a:pos x="61" y="226"/>
              </a:cxn>
              <a:cxn ang="0">
                <a:pos x="111" y="237"/>
              </a:cxn>
            </a:cxnLst>
            <a:rect l="0" t="0" r="r" b="b"/>
            <a:pathLst>
              <a:path w="111" h="237">
                <a:moveTo>
                  <a:pt x="111" y="0"/>
                </a:moveTo>
                <a:lnTo>
                  <a:pt x="61" y="10"/>
                </a:lnTo>
                <a:lnTo>
                  <a:pt x="10" y="64"/>
                </a:lnTo>
                <a:lnTo>
                  <a:pt x="0" y="118"/>
                </a:lnTo>
                <a:lnTo>
                  <a:pt x="10" y="183"/>
                </a:lnTo>
                <a:lnTo>
                  <a:pt x="61" y="226"/>
                </a:lnTo>
                <a:lnTo>
                  <a:pt x="111" y="237"/>
                </a:lnTo>
              </a:path>
            </a:pathLst>
          </a:custGeom>
          <a:noFill/>
          <a:ln w="47625">
            <a:solidFill>
              <a:srgbClr val="FF0000"/>
            </a:solidFill>
            <a:prstDash val="solid"/>
            <a:round/>
            <a:headEnd/>
            <a:tailEnd/>
          </a:ln>
        </p:spPr>
        <p:txBody>
          <a:bodyPr/>
          <a:lstStyle/>
          <a:p>
            <a:pPr algn="l" rtl="0"/>
            <a:endParaRPr lang="es-AR"/>
          </a:p>
        </p:txBody>
      </p:sp>
      <p:sp>
        <p:nvSpPr>
          <p:cNvPr id="295006" name="Line 94"/>
          <p:cNvSpPr>
            <a:spLocks noChangeShapeType="1"/>
          </p:cNvSpPr>
          <p:nvPr/>
        </p:nvSpPr>
        <p:spPr bwMode="auto">
          <a:xfrm flipV="1">
            <a:off x="3427413" y="4459288"/>
            <a:ext cx="1587" cy="138112"/>
          </a:xfrm>
          <a:prstGeom prst="line">
            <a:avLst/>
          </a:prstGeom>
          <a:noFill/>
          <a:ln w="47625">
            <a:solidFill>
              <a:srgbClr val="FF0000"/>
            </a:solidFill>
            <a:round/>
            <a:headEnd/>
            <a:tailEnd/>
          </a:ln>
        </p:spPr>
        <p:txBody>
          <a:bodyPr/>
          <a:lstStyle/>
          <a:p>
            <a:pPr algn="l" rtl="0"/>
            <a:endParaRPr lang="es-AR"/>
          </a:p>
        </p:txBody>
      </p:sp>
      <p:sp>
        <p:nvSpPr>
          <p:cNvPr id="295007" name="Freeform 95"/>
          <p:cNvSpPr>
            <a:spLocks/>
          </p:cNvSpPr>
          <p:nvPr/>
        </p:nvSpPr>
        <p:spPr bwMode="auto">
          <a:xfrm>
            <a:off x="3251200" y="4973638"/>
            <a:ext cx="176213" cy="393700"/>
          </a:xfrm>
          <a:custGeom>
            <a:avLst/>
            <a:gdLst/>
            <a:ahLst/>
            <a:cxnLst>
              <a:cxn ang="0">
                <a:pos x="111" y="0"/>
              </a:cxn>
              <a:cxn ang="0">
                <a:pos x="61" y="21"/>
              </a:cxn>
              <a:cxn ang="0">
                <a:pos x="10" y="64"/>
              </a:cxn>
              <a:cxn ang="0">
                <a:pos x="0" y="129"/>
              </a:cxn>
              <a:cxn ang="0">
                <a:pos x="10" y="183"/>
              </a:cxn>
              <a:cxn ang="0">
                <a:pos x="61" y="226"/>
              </a:cxn>
              <a:cxn ang="0">
                <a:pos x="111" y="248"/>
              </a:cxn>
            </a:cxnLst>
            <a:rect l="0" t="0" r="r" b="b"/>
            <a:pathLst>
              <a:path w="111" h="248">
                <a:moveTo>
                  <a:pt x="111" y="0"/>
                </a:moveTo>
                <a:lnTo>
                  <a:pt x="61" y="21"/>
                </a:lnTo>
                <a:lnTo>
                  <a:pt x="10" y="64"/>
                </a:lnTo>
                <a:lnTo>
                  <a:pt x="0" y="129"/>
                </a:lnTo>
                <a:lnTo>
                  <a:pt x="10" y="183"/>
                </a:lnTo>
                <a:lnTo>
                  <a:pt x="61" y="226"/>
                </a:lnTo>
                <a:lnTo>
                  <a:pt x="111" y="248"/>
                </a:lnTo>
              </a:path>
            </a:pathLst>
          </a:custGeom>
          <a:noFill/>
          <a:ln w="47625">
            <a:solidFill>
              <a:srgbClr val="FF0000"/>
            </a:solidFill>
            <a:prstDash val="solid"/>
            <a:round/>
            <a:headEnd/>
            <a:tailEnd/>
          </a:ln>
        </p:spPr>
        <p:txBody>
          <a:bodyPr/>
          <a:lstStyle/>
          <a:p>
            <a:pPr algn="l" rtl="0"/>
            <a:endParaRPr lang="es-AR"/>
          </a:p>
        </p:txBody>
      </p:sp>
      <p:sp>
        <p:nvSpPr>
          <p:cNvPr id="295008" name="Line 96"/>
          <p:cNvSpPr>
            <a:spLocks noChangeShapeType="1"/>
          </p:cNvSpPr>
          <p:nvPr/>
        </p:nvSpPr>
        <p:spPr bwMode="auto">
          <a:xfrm flipV="1">
            <a:off x="3427413" y="5367338"/>
            <a:ext cx="1587" cy="119062"/>
          </a:xfrm>
          <a:prstGeom prst="line">
            <a:avLst/>
          </a:prstGeom>
          <a:noFill/>
          <a:ln w="47625">
            <a:solidFill>
              <a:srgbClr val="FF0000"/>
            </a:solidFill>
            <a:round/>
            <a:headEnd/>
            <a:tailEnd/>
          </a:ln>
        </p:spPr>
        <p:txBody>
          <a:bodyPr/>
          <a:lstStyle/>
          <a:p>
            <a:pPr algn="l" rtl="0"/>
            <a:endParaRPr lang="es-AR"/>
          </a:p>
        </p:txBody>
      </p:sp>
      <p:sp>
        <p:nvSpPr>
          <p:cNvPr id="295009" name="Line 97"/>
          <p:cNvSpPr>
            <a:spLocks noChangeShapeType="1"/>
          </p:cNvSpPr>
          <p:nvPr/>
        </p:nvSpPr>
        <p:spPr bwMode="auto">
          <a:xfrm>
            <a:off x="2468563" y="4459288"/>
            <a:ext cx="128587" cy="1587"/>
          </a:xfrm>
          <a:prstGeom prst="line">
            <a:avLst/>
          </a:prstGeom>
          <a:noFill/>
          <a:ln w="47625">
            <a:solidFill>
              <a:srgbClr val="FF0000"/>
            </a:solidFill>
            <a:round/>
            <a:headEnd/>
            <a:tailEnd/>
          </a:ln>
        </p:spPr>
        <p:txBody>
          <a:bodyPr/>
          <a:lstStyle/>
          <a:p>
            <a:pPr algn="l" rtl="0"/>
            <a:endParaRPr lang="es-AR"/>
          </a:p>
        </p:txBody>
      </p:sp>
      <p:sp>
        <p:nvSpPr>
          <p:cNvPr id="295010" name="Line 98"/>
          <p:cNvSpPr>
            <a:spLocks noChangeShapeType="1"/>
          </p:cNvSpPr>
          <p:nvPr/>
        </p:nvSpPr>
        <p:spPr bwMode="auto">
          <a:xfrm>
            <a:off x="3187700" y="5486400"/>
            <a:ext cx="239713" cy="1588"/>
          </a:xfrm>
          <a:prstGeom prst="line">
            <a:avLst/>
          </a:prstGeom>
          <a:noFill/>
          <a:ln w="47625">
            <a:solidFill>
              <a:srgbClr val="FF0000"/>
            </a:solidFill>
            <a:round/>
            <a:headEnd/>
            <a:tailEnd/>
          </a:ln>
        </p:spPr>
        <p:txBody>
          <a:bodyPr/>
          <a:lstStyle/>
          <a:p>
            <a:pPr algn="l" rtl="0"/>
            <a:endParaRPr lang="es-AR"/>
          </a:p>
        </p:txBody>
      </p:sp>
      <p:sp>
        <p:nvSpPr>
          <p:cNvPr id="295011" name="Line 99"/>
          <p:cNvSpPr>
            <a:spLocks noChangeShapeType="1"/>
          </p:cNvSpPr>
          <p:nvPr/>
        </p:nvSpPr>
        <p:spPr bwMode="auto">
          <a:xfrm>
            <a:off x="2597150" y="4459288"/>
            <a:ext cx="590550" cy="1027112"/>
          </a:xfrm>
          <a:prstGeom prst="line">
            <a:avLst/>
          </a:prstGeom>
          <a:noFill/>
          <a:ln w="47625">
            <a:solidFill>
              <a:srgbClr val="FF0000"/>
            </a:solidFill>
            <a:round/>
            <a:headEnd/>
            <a:tailEnd/>
          </a:ln>
        </p:spPr>
        <p:txBody>
          <a:bodyPr/>
          <a:lstStyle/>
          <a:p>
            <a:pPr algn="l" rtl="0"/>
            <a:endParaRPr lang="es-AR"/>
          </a:p>
        </p:txBody>
      </p:sp>
      <p:sp>
        <p:nvSpPr>
          <p:cNvPr id="295012" name="Line 100"/>
          <p:cNvSpPr>
            <a:spLocks noChangeShapeType="1"/>
          </p:cNvSpPr>
          <p:nvPr/>
        </p:nvSpPr>
        <p:spPr bwMode="auto">
          <a:xfrm flipV="1">
            <a:off x="4386263" y="5367338"/>
            <a:ext cx="1587" cy="119062"/>
          </a:xfrm>
          <a:prstGeom prst="line">
            <a:avLst/>
          </a:prstGeom>
          <a:noFill/>
          <a:ln w="47625">
            <a:solidFill>
              <a:srgbClr val="FF0000"/>
            </a:solidFill>
            <a:round/>
            <a:headEnd/>
            <a:tailEnd/>
          </a:ln>
        </p:spPr>
        <p:txBody>
          <a:bodyPr/>
          <a:lstStyle/>
          <a:p>
            <a:pPr algn="l" rtl="0"/>
            <a:endParaRPr lang="es-AR"/>
          </a:p>
        </p:txBody>
      </p:sp>
      <p:sp>
        <p:nvSpPr>
          <p:cNvPr id="295013" name="Line 101"/>
          <p:cNvSpPr>
            <a:spLocks noChangeShapeType="1"/>
          </p:cNvSpPr>
          <p:nvPr/>
        </p:nvSpPr>
        <p:spPr bwMode="auto">
          <a:xfrm>
            <a:off x="3427413" y="4459288"/>
            <a:ext cx="128587" cy="1587"/>
          </a:xfrm>
          <a:prstGeom prst="line">
            <a:avLst/>
          </a:prstGeom>
          <a:noFill/>
          <a:ln w="47625">
            <a:solidFill>
              <a:srgbClr val="FF0000"/>
            </a:solidFill>
            <a:round/>
            <a:headEnd/>
            <a:tailEnd/>
          </a:ln>
        </p:spPr>
        <p:txBody>
          <a:bodyPr/>
          <a:lstStyle/>
          <a:p>
            <a:pPr algn="l" rtl="0"/>
            <a:endParaRPr lang="es-AR"/>
          </a:p>
        </p:txBody>
      </p:sp>
      <p:sp>
        <p:nvSpPr>
          <p:cNvPr id="295014" name="Line 102"/>
          <p:cNvSpPr>
            <a:spLocks noChangeShapeType="1"/>
          </p:cNvSpPr>
          <p:nvPr/>
        </p:nvSpPr>
        <p:spPr bwMode="auto">
          <a:xfrm>
            <a:off x="4146550" y="5486400"/>
            <a:ext cx="239713" cy="1588"/>
          </a:xfrm>
          <a:prstGeom prst="line">
            <a:avLst/>
          </a:prstGeom>
          <a:noFill/>
          <a:ln w="47625">
            <a:solidFill>
              <a:srgbClr val="FF0000"/>
            </a:solidFill>
            <a:round/>
            <a:headEnd/>
            <a:tailEnd/>
          </a:ln>
        </p:spPr>
        <p:txBody>
          <a:bodyPr/>
          <a:lstStyle/>
          <a:p>
            <a:pPr algn="l" rtl="0"/>
            <a:endParaRPr lang="es-AR"/>
          </a:p>
        </p:txBody>
      </p:sp>
      <p:sp>
        <p:nvSpPr>
          <p:cNvPr id="295015" name="Line 103"/>
          <p:cNvSpPr>
            <a:spLocks noChangeShapeType="1"/>
          </p:cNvSpPr>
          <p:nvPr/>
        </p:nvSpPr>
        <p:spPr bwMode="auto">
          <a:xfrm>
            <a:off x="3556000" y="4459288"/>
            <a:ext cx="590550" cy="1027112"/>
          </a:xfrm>
          <a:prstGeom prst="line">
            <a:avLst/>
          </a:prstGeom>
          <a:noFill/>
          <a:ln w="47625">
            <a:solidFill>
              <a:srgbClr val="FF0000"/>
            </a:solidFill>
            <a:round/>
            <a:headEnd/>
            <a:tailEnd/>
          </a:ln>
        </p:spPr>
        <p:txBody>
          <a:bodyPr/>
          <a:lstStyle/>
          <a:p>
            <a:pPr algn="l" rtl="0"/>
            <a:endParaRPr lang="es-AR"/>
          </a:p>
        </p:txBody>
      </p:sp>
      <p:sp>
        <p:nvSpPr>
          <p:cNvPr id="295016" name="Line 104"/>
          <p:cNvSpPr>
            <a:spLocks noChangeShapeType="1"/>
          </p:cNvSpPr>
          <p:nvPr/>
        </p:nvSpPr>
        <p:spPr bwMode="auto">
          <a:xfrm flipV="1">
            <a:off x="5345113" y="5367338"/>
            <a:ext cx="1587" cy="119062"/>
          </a:xfrm>
          <a:prstGeom prst="line">
            <a:avLst/>
          </a:prstGeom>
          <a:noFill/>
          <a:ln w="47625">
            <a:solidFill>
              <a:srgbClr val="FF0000"/>
            </a:solidFill>
            <a:round/>
            <a:headEnd/>
            <a:tailEnd/>
          </a:ln>
        </p:spPr>
        <p:txBody>
          <a:bodyPr/>
          <a:lstStyle/>
          <a:p>
            <a:pPr algn="l" rtl="0"/>
            <a:endParaRPr lang="es-AR"/>
          </a:p>
        </p:txBody>
      </p:sp>
      <p:sp>
        <p:nvSpPr>
          <p:cNvPr id="295017" name="Line 105"/>
          <p:cNvSpPr>
            <a:spLocks noChangeShapeType="1"/>
          </p:cNvSpPr>
          <p:nvPr/>
        </p:nvSpPr>
        <p:spPr bwMode="auto">
          <a:xfrm>
            <a:off x="4386263" y="4459288"/>
            <a:ext cx="128587" cy="1587"/>
          </a:xfrm>
          <a:prstGeom prst="line">
            <a:avLst/>
          </a:prstGeom>
          <a:noFill/>
          <a:ln w="47625">
            <a:solidFill>
              <a:srgbClr val="FF0000"/>
            </a:solidFill>
            <a:round/>
            <a:headEnd/>
            <a:tailEnd/>
          </a:ln>
        </p:spPr>
        <p:txBody>
          <a:bodyPr/>
          <a:lstStyle/>
          <a:p>
            <a:pPr algn="l" rtl="0"/>
            <a:endParaRPr lang="es-AR"/>
          </a:p>
        </p:txBody>
      </p:sp>
      <p:sp>
        <p:nvSpPr>
          <p:cNvPr id="295018" name="Line 106"/>
          <p:cNvSpPr>
            <a:spLocks noChangeShapeType="1"/>
          </p:cNvSpPr>
          <p:nvPr/>
        </p:nvSpPr>
        <p:spPr bwMode="auto">
          <a:xfrm>
            <a:off x="5105400" y="5486400"/>
            <a:ext cx="239713" cy="1588"/>
          </a:xfrm>
          <a:prstGeom prst="line">
            <a:avLst/>
          </a:prstGeom>
          <a:noFill/>
          <a:ln w="47625">
            <a:solidFill>
              <a:srgbClr val="FF0000"/>
            </a:solidFill>
            <a:round/>
            <a:headEnd/>
            <a:tailEnd/>
          </a:ln>
        </p:spPr>
        <p:txBody>
          <a:bodyPr/>
          <a:lstStyle/>
          <a:p>
            <a:pPr algn="l" rtl="0"/>
            <a:endParaRPr lang="es-AR"/>
          </a:p>
        </p:txBody>
      </p:sp>
      <p:sp>
        <p:nvSpPr>
          <p:cNvPr id="295019" name="Line 107"/>
          <p:cNvSpPr>
            <a:spLocks noChangeShapeType="1"/>
          </p:cNvSpPr>
          <p:nvPr/>
        </p:nvSpPr>
        <p:spPr bwMode="auto">
          <a:xfrm>
            <a:off x="4514850" y="4459288"/>
            <a:ext cx="590550" cy="1027112"/>
          </a:xfrm>
          <a:prstGeom prst="line">
            <a:avLst/>
          </a:prstGeom>
          <a:noFill/>
          <a:ln w="47625">
            <a:solidFill>
              <a:srgbClr val="FF0000"/>
            </a:solidFill>
            <a:round/>
            <a:headEnd/>
            <a:tailEnd/>
          </a:ln>
        </p:spPr>
        <p:txBody>
          <a:bodyPr/>
          <a:lstStyle/>
          <a:p>
            <a:pPr algn="l" rtl="0"/>
            <a:endParaRPr lang="es-AR"/>
          </a:p>
        </p:txBody>
      </p:sp>
      <p:sp>
        <p:nvSpPr>
          <p:cNvPr id="295020" name="Line 108"/>
          <p:cNvSpPr>
            <a:spLocks noChangeShapeType="1"/>
          </p:cNvSpPr>
          <p:nvPr/>
        </p:nvSpPr>
        <p:spPr bwMode="auto">
          <a:xfrm>
            <a:off x="5345113" y="4459288"/>
            <a:ext cx="128587" cy="1587"/>
          </a:xfrm>
          <a:prstGeom prst="line">
            <a:avLst/>
          </a:prstGeom>
          <a:noFill/>
          <a:ln w="47625">
            <a:solidFill>
              <a:srgbClr val="FF0000"/>
            </a:solidFill>
            <a:round/>
            <a:headEnd/>
            <a:tailEnd/>
          </a:ln>
        </p:spPr>
        <p:txBody>
          <a:bodyPr/>
          <a:lstStyle/>
          <a:p>
            <a:pPr algn="l" rtl="0"/>
            <a:endParaRPr lang="es-AR"/>
          </a:p>
        </p:txBody>
      </p:sp>
      <p:sp>
        <p:nvSpPr>
          <p:cNvPr id="295021" name="Line 109"/>
          <p:cNvSpPr>
            <a:spLocks noChangeShapeType="1"/>
          </p:cNvSpPr>
          <p:nvPr/>
        </p:nvSpPr>
        <p:spPr bwMode="auto">
          <a:xfrm flipV="1">
            <a:off x="5486400" y="4449763"/>
            <a:ext cx="1600200" cy="0"/>
          </a:xfrm>
          <a:prstGeom prst="line">
            <a:avLst/>
          </a:prstGeom>
          <a:noFill/>
          <a:ln w="47625">
            <a:solidFill>
              <a:srgbClr val="FF0000"/>
            </a:solidFill>
            <a:round/>
            <a:headEnd/>
            <a:tailEnd/>
          </a:ln>
        </p:spPr>
        <p:txBody>
          <a:bodyPr/>
          <a:lstStyle/>
          <a:p>
            <a:pPr algn="l" rtl="0"/>
            <a:endParaRPr lang="es-AR"/>
          </a:p>
        </p:txBody>
      </p:sp>
      <p:sp>
        <p:nvSpPr>
          <p:cNvPr id="295022" name="Line 110"/>
          <p:cNvSpPr>
            <a:spLocks noChangeShapeType="1"/>
          </p:cNvSpPr>
          <p:nvPr/>
        </p:nvSpPr>
        <p:spPr bwMode="auto">
          <a:xfrm flipV="1">
            <a:off x="2468563" y="5367338"/>
            <a:ext cx="1587" cy="119062"/>
          </a:xfrm>
          <a:prstGeom prst="line">
            <a:avLst/>
          </a:prstGeom>
          <a:noFill/>
          <a:ln w="47625">
            <a:solidFill>
              <a:srgbClr val="FF0000"/>
            </a:solidFill>
            <a:round/>
            <a:headEnd/>
            <a:tailEnd/>
          </a:ln>
        </p:spPr>
        <p:txBody>
          <a:bodyPr/>
          <a:lstStyle/>
          <a:p>
            <a:pPr algn="l" rtl="0"/>
            <a:endParaRPr lang="es-AR"/>
          </a:p>
        </p:txBody>
      </p:sp>
      <p:sp>
        <p:nvSpPr>
          <p:cNvPr id="295023" name="Line 111"/>
          <p:cNvSpPr>
            <a:spLocks noChangeShapeType="1"/>
          </p:cNvSpPr>
          <p:nvPr/>
        </p:nvSpPr>
        <p:spPr bwMode="auto">
          <a:xfrm>
            <a:off x="1509713" y="4459288"/>
            <a:ext cx="127000" cy="1587"/>
          </a:xfrm>
          <a:prstGeom prst="line">
            <a:avLst/>
          </a:prstGeom>
          <a:noFill/>
          <a:ln w="47625">
            <a:solidFill>
              <a:srgbClr val="FF0000"/>
            </a:solidFill>
            <a:round/>
            <a:headEnd/>
            <a:tailEnd/>
          </a:ln>
        </p:spPr>
        <p:txBody>
          <a:bodyPr/>
          <a:lstStyle/>
          <a:p>
            <a:pPr algn="l" rtl="0"/>
            <a:endParaRPr lang="es-AR"/>
          </a:p>
        </p:txBody>
      </p:sp>
      <p:sp>
        <p:nvSpPr>
          <p:cNvPr id="295024" name="Line 112"/>
          <p:cNvSpPr>
            <a:spLocks noChangeShapeType="1"/>
          </p:cNvSpPr>
          <p:nvPr/>
        </p:nvSpPr>
        <p:spPr bwMode="auto">
          <a:xfrm>
            <a:off x="2228850" y="5486400"/>
            <a:ext cx="239713" cy="1588"/>
          </a:xfrm>
          <a:prstGeom prst="line">
            <a:avLst/>
          </a:prstGeom>
          <a:noFill/>
          <a:ln w="47625">
            <a:solidFill>
              <a:srgbClr val="FF0000"/>
            </a:solidFill>
            <a:round/>
            <a:headEnd/>
            <a:tailEnd/>
          </a:ln>
        </p:spPr>
        <p:txBody>
          <a:bodyPr/>
          <a:lstStyle/>
          <a:p>
            <a:pPr algn="l" rtl="0"/>
            <a:endParaRPr lang="es-AR"/>
          </a:p>
        </p:txBody>
      </p:sp>
      <p:sp>
        <p:nvSpPr>
          <p:cNvPr id="295025" name="Line 113"/>
          <p:cNvSpPr>
            <a:spLocks noChangeShapeType="1"/>
          </p:cNvSpPr>
          <p:nvPr/>
        </p:nvSpPr>
        <p:spPr bwMode="auto">
          <a:xfrm>
            <a:off x="1636713" y="4459288"/>
            <a:ext cx="592137" cy="1027112"/>
          </a:xfrm>
          <a:prstGeom prst="line">
            <a:avLst/>
          </a:prstGeom>
          <a:noFill/>
          <a:ln w="47625">
            <a:solidFill>
              <a:srgbClr val="FF0000"/>
            </a:solidFill>
            <a:round/>
            <a:headEnd/>
            <a:tailEnd/>
          </a:ln>
        </p:spPr>
        <p:txBody>
          <a:bodyPr/>
          <a:lstStyle/>
          <a:p>
            <a:pPr algn="l" rtl="0"/>
            <a:endParaRPr lang="es-AR"/>
          </a:p>
        </p:txBody>
      </p:sp>
      <p:sp>
        <p:nvSpPr>
          <p:cNvPr id="295026" name="Line 114"/>
          <p:cNvSpPr>
            <a:spLocks noChangeShapeType="1"/>
          </p:cNvSpPr>
          <p:nvPr/>
        </p:nvSpPr>
        <p:spPr bwMode="auto">
          <a:xfrm flipH="1" flipV="1">
            <a:off x="1524000" y="5364163"/>
            <a:ext cx="0" cy="381000"/>
          </a:xfrm>
          <a:prstGeom prst="line">
            <a:avLst/>
          </a:prstGeom>
          <a:noFill/>
          <a:ln w="47625">
            <a:solidFill>
              <a:srgbClr val="FF0000"/>
            </a:solidFill>
            <a:round/>
            <a:headEnd/>
            <a:tailEnd/>
          </a:ln>
        </p:spPr>
        <p:txBody>
          <a:bodyPr/>
          <a:lstStyle/>
          <a:p>
            <a:pPr algn="l" rtl="0"/>
            <a:endParaRPr lang="es-AR"/>
          </a:p>
        </p:txBody>
      </p:sp>
      <p:sp>
        <p:nvSpPr>
          <p:cNvPr id="295027" name="Line 115"/>
          <p:cNvSpPr>
            <a:spLocks noChangeShapeType="1"/>
          </p:cNvSpPr>
          <p:nvPr/>
        </p:nvSpPr>
        <p:spPr bwMode="auto">
          <a:xfrm flipV="1">
            <a:off x="1524000" y="5745163"/>
            <a:ext cx="5562600" cy="0"/>
          </a:xfrm>
          <a:prstGeom prst="line">
            <a:avLst/>
          </a:prstGeom>
          <a:noFill/>
          <a:ln w="47625">
            <a:solidFill>
              <a:srgbClr val="FF0000"/>
            </a:solidFill>
            <a:round/>
            <a:headEnd/>
            <a:tailEnd/>
          </a:ln>
        </p:spPr>
        <p:txBody>
          <a:bodyPr/>
          <a:lstStyle/>
          <a:p>
            <a:pPr algn="l" rtl="0"/>
            <a:endParaRPr lang="es-AR"/>
          </a:p>
        </p:txBody>
      </p:sp>
      <p:sp>
        <p:nvSpPr>
          <p:cNvPr id="295028" name="Freeform 116"/>
          <p:cNvSpPr>
            <a:spLocks/>
          </p:cNvSpPr>
          <p:nvPr/>
        </p:nvSpPr>
        <p:spPr bwMode="auto">
          <a:xfrm>
            <a:off x="6835775" y="4786313"/>
            <a:ext cx="479425" cy="496887"/>
          </a:xfrm>
          <a:custGeom>
            <a:avLst/>
            <a:gdLst/>
            <a:ahLst/>
            <a:cxnLst>
              <a:cxn ang="0">
                <a:pos x="0" y="151"/>
              </a:cxn>
              <a:cxn ang="0">
                <a:pos x="21" y="87"/>
              </a:cxn>
              <a:cxn ang="0">
                <a:pos x="61" y="33"/>
              </a:cxn>
              <a:cxn ang="0">
                <a:pos x="121" y="0"/>
              </a:cxn>
              <a:cxn ang="0">
                <a:pos x="182" y="0"/>
              </a:cxn>
              <a:cxn ang="0">
                <a:pos x="242" y="33"/>
              </a:cxn>
              <a:cxn ang="0">
                <a:pos x="292" y="87"/>
              </a:cxn>
              <a:cxn ang="0">
                <a:pos x="302" y="151"/>
              </a:cxn>
              <a:cxn ang="0">
                <a:pos x="292" y="227"/>
              </a:cxn>
              <a:cxn ang="0">
                <a:pos x="242" y="281"/>
              </a:cxn>
              <a:cxn ang="0">
                <a:pos x="182" y="313"/>
              </a:cxn>
              <a:cxn ang="0">
                <a:pos x="121" y="313"/>
              </a:cxn>
              <a:cxn ang="0">
                <a:pos x="61" y="281"/>
              </a:cxn>
              <a:cxn ang="0">
                <a:pos x="21" y="227"/>
              </a:cxn>
              <a:cxn ang="0">
                <a:pos x="0" y="151"/>
              </a:cxn>
            </a:cxnLst>
            <a:rect l="0" t="0" r="r" b="b"/>
            <a:pathLst>
              <a:path w="302" h="313">
                <a:moveTo>
                  <a:pt x="0" y="151"/>
                </a:moveTo>
                <a:lnTo>
                  <a:pt x="21" y="87"/>
                </a:lnTo>
                <a:lnTo>
                  <a:pt x="61" y="33"/>
                </a:lnTo>
                <a:lnTo>
                  <a:pt x="121" y="0"/>
                </a:lnTo>
                <a:lnTo>
                  <a:pt x="182" y="0"/>
                </a:lnTo>
                <a:lnTo>
                  <a:pt x="242" y="33"/>
                </a:lnTo>
                <a:lnTo>
                  <a:pt x="292" y="87"/>
                </a:lnTo>
                <a:lnTo>
                  <a:pt x="302" y="151"/>
                </a:lnTo>
                <a:lnTo>
                  <a:pt x="292" y="227"/>
                </a:lnTo>
                <a:lnTo>
                  <a:pt x="242" y="281"/>
                </a:lnTo>
                <a:lnTo>
                  <a:pt x="182" y="313"/>
                </a:lnTo>
                <a:lnTo>
                  <a:pt x="121" y="313"/>
                </a:lnTo>
                <a:lnTo>
                  <a:pt x="61" y="281"/>
                </a:lnTo>
                <a:lnTo>
                  <a:pt x="21" y="227"/>
                </a:lnTo>
                <a:lnTo>
                  <a:pt x="0" y="151"/>
                </a:lnTo>
                <a:close/>
              </a:path>
            </a:pathLst>
          </a:custGeom>
          <a:solidFill>
            <a:srgbClr val="FFFFFF"/>
          </a:solidFill>
          <a:ln w="47625">
            <a:solidFill>
              <a:srgbClr val="FF0000"/>
            </a:solidFill>
            <a:prstDash val="solid"/>
            <a:round/>
            <a:headEnd/>
            <a:tailEnd/>
          </a:ln>
        </p:spPr>
        <p:txBody>
          <a:bodyPr/>
          <a:lstStyle/>
          <a:p>
            <a:pPr algn="l" rtl="0"/>
            <a:endParaRPr lang="es-AR"/>
          </a:p>
        </p:txBody>
      </p:sp>
      <p:sp>
        <p:nvSpPr>
          <p:cNvPr id="295029" name="Rectangle 117"/>
          <p:cNvSpPr>
            <a:spLocks noChangeArrowheads="1"/>
          </p:cNvSpPr>
          <p:nvPr/>
        </p:nvSpPr>
        <p:spPr bwMode="auto">
          <a:xfrm>
            <a:off x="6965950" y="4906963"/>
            <a:ext cx="196850" cy="212725"/>
          </a:xfrm>
          <a:prstGeom prst="rect">
            <a:avLst/>
          </a:prstGeom>
          <a:noFill/>
          <a:ln w="9525">
            <a:noFill/>
            <a:miter lim="800000"/>
            <a:headEnd/>
            <a:tailEnd/>
          </a:ln>
        </p:spPr>
        <p:txBody>
          <a:bodyPr wrap="none" lIns="0" tIns="0" rIns="0" bIns="0">
            <a:spAutoFit/>
          </a:bodyPr>
          <a:lstStyle/>
          <a:p>
            <a:pPr algn="l" rtl="0"/>
            <a:r>
              <a:rPr lang="en-US" sz="1400">
                <a:solidFill>
                  <a:srgbClr val="FF0000"/>
                </a:solidFill>
                <a:latin typeface="Arial" pitchFamily="34" charset="0"/>
              </a:rPr>
              <a:t>59</a:t>
            </a:r>
            <a:endParaRPr lang="en-US" sz="2400">
              <a:latin typeface="Arial" pitchFamily="34" charset="0"/>
            </a:endParaRPr>
          </a:p>
        </p:txBody>
      </p:sp>
      <p:sp>
        <p:nvSpPr>
          <p:cNvPr id="295030" name="Line 118"/>
          <p:cNvSpPr>
            <a:spLocks noChangeShapeType="1"/>
          </p:cNvSpPr>
          <p:nvPr/>
        </p:nvSpPr>
        <p:spPr bwMode="auto">
          <a:xfrm flipV="1">
            <a:off x="7086600" y="5287963"/>
            <a:ext cx="0" cy="457200"/>
          </a:xfrm>
          <a:prstGeom prst="line">
            <a:avLst/>
          </a:prstGeom>
          <a:noFill/>
          <a:ln w="47625">
            <a:solidFill>
              <a:srgbClr val="FF0000"/>
            </a:solidFill>
            <a:round/>
            <a:headEnd/>
            <a:tailEnd/>
          </a:ln>
        </p:spPr>
        <p:txBody>
          <a:bodyPr/>
          <a:lstStyle/>
          <a:p>
            <a:pPr algn="l" rtl="0"/>
            <a:endParaRPr lang="es-AR"/>
          </a:p>
        </p:txBody>
      </p:sp>
      <p:sp>
        <p:nvSpPr>
          <p:cNvPr id="295031" name="Line 119"/>
          <p:cNvSpPr>
            <a:spLocks noChangeShapeType="1"/>
          </p:cNvSpPr>
          <p:nvPr/>
        </p:nvSpPr>
        <p:spPr bwMode="auto">
          <a:xfrm>
            <a:off x="7086600" y="4449763"/>
            <a:ext cx="0" cy="304800"/>
          </a:xfrm>
          <a:prstGeom prst="line">
            <a:avLst/>
          </a:prstGeom>
          <a:noFill/>
          <a:ln w="47625">
            <a:solidFill>
              <a:srgbClr val="FF0000"/>
            </a:solidFill>
            <a:round/>
            <a:headEnd/>
            <a:tailEnd/>
          </a:ln>
        </p:spPr>
        <p:txBody>
          <a:bodyPr/>
          <a:lstStyle/>
          <a:p>
            <a:pPr algn="l" rtl="0"/>
            <a:endParaRPr lang="es-AR"/>
          </a:p>
        </p:txBody>
      </p:sp>
      <p:sp>
        <p:nvSpPr>
          <p:cNvPr id="295061" name="Rectangle 149"/>
          <p:cNvSpPr>
            <a:spLocks noGrp="1" noChangeArrowheads="1"/>
          </p:cNvSpPr>
          <p:nvPr>
            <p:ph type="title"/>
          </p:nvPr>
        </p:nvSpPr>
        <p:spPr>
          <a:xfrm>
            <a:off x="304800" y="381000"/>
            <a:ext cx="4038600" cy="533400"/>
          </a:xfrm>
          <a:noFill/>
          <a:ln/>
        </p:spPr>
        <p:txBody>
          <a:bodyPr anchor="ctr"/>
          <a:lstStyle/>
          <a:p>
            <a:pPr algn="l" rtl="0"/>
            <a:r>
              <a:rPr lang="en-US"/>
              <a:t>Acopladores lineales</a:t>
            </a:r>
          </a:p>
        </p:txBody>
      </p:sp>
      <p:sp>
        <p:nvSpPr>
          <p:cNvPr id="295225" name="Text Box 313"/>
          <p:cNvSpPr txBox="1">
            <a:spLocks noChangeArrowheads="1"/>
          </p:cNvSpPr>
          <p:nvPr/>
        </p:nvSpPr>
        <p:spPr bwMode="auto">
          <a:xfrm>
            <a:off x="228600" y="1066800"/>
            <a:ext cx="8382000" cy="2292350"/>
          </a:xfrm>
          <a:prstGeom prst="rect">
            <a:avLst/>
          </a:prstGeom>
          <a:noFill/>
          <a:ln w="9525">
            <a:noFill/>
            <a:miter lim="800000"/>
            <a:headEnd/>
            <a:tailEnd/>
          </a:ln>
          <a:effectLst/>
        </p:spPr>
        <p:txBody>
          <a:bodyPr>
            <a:spAutoFit/>
          </a:bodyPr>
          <a:lstStyle/>
          <a:p>
            <a:pPr algn="l" rtl="0"/>
            <a:r>
              <a:rPr lang="en-US" sz="1600" b="1"/>
              <a:t>mi</a:t>
            </a:r>
            <a:r>
              <a:rPr lang="en-US" sz="1600" b="1" baseline="-25000"/>
              <a:t>segundo</a:t>
            </a:r>
            <a:r>
              <a:rPr lang="en-US" sz="1600" b="1"/>
              <a:t>= yo</a:t>
            </a:r>
            <a:r>
              <a:rPr lang="en-US" sz="1600" b="1" baseline="-25000"/>
              <a:t>remilgado</a:t>
            </a:r>
            <a:r>
              <a:rPr lang="en-US" sz="1600" b="1"/>
              <a:t>*X</a:t>
            </a:r>
            <a:r>
              <a:rPr lang="en-US" sz="1600" b="1" baseline="-25000"/>
              <a:t>metro</a:t>
            </a:r>
            <a:r>
              <a:rPr lang="en-US" sz="1600" b="1"/>
              <a:t>- tensión secundaria en los terminales del relé</a:t>
            </a:r>
          </a:p>
          <a:p>
            <a:pPr algn="l" rtl="0"/>
            <a:endParaRPr lang="en-US" sz="1600" b="1"/>
          </a:p>
          <a:p>
            <a:pPr algn="l" rtl="0"/>
            <a:r>
              <a:rPr lang="en-US" sz="1600" b="1"/>
              <a:t>I</a:t>
            </a:r>
            <a:r>
              <a:rPr lang="en-US" sz="1600" b="1" baseline="-25000"/>
              <a:t>R</a:t>
            </a:r>
            <a:r>
              <a:rPr lang="en-US" sz="1600" b="1"/>
              <a:t>=</a:t>
            </a:r>
            <a:r>
              <a:rPr lang="en-US" sz="1600" b="1">
                <a:sym typeface="Symbol" pitchFamily="18" charset="2"/>
              </a:rPr>
              <a:t></a:t>
            </a:r>
            <a:r>
              <a:rPr lang="en-US" sz="1600" b="1"/>
              <a:t>I</a:t>
            </a:r>
            <a:r>
              <a:rPr lang="en-US" sz="1600" b="1" baseline="-25000"/>
              <a:t>remilgado</a:t>
            </a:r>
            <a:r>
              <a:rPr lang="en-US" sz="1600" b="1"/>
              <a:t>*X</a:t>
            </a:r>
            <a:r>
              <a:rPr lang="en-US" sz="1600" b="1" baseline="-25000"/>
              <a:t>metro</a:t>
            </a:r>
            <a:r>
              <a:rPr lang="en-US" sz="1600" b="1"/>
              <a:t>/(Z</a:t>
            </a:r>
            <a:r>
              <a:rPr lang="en-US" sz="1600" b="1" baseline="-25000"/>
              <a:t>R</a:t>
            </a:r>
            <a:r>
              <a:rPr lang="en-US" sz="1600" b="1"/>
              <a:t>+</a:t>
            </a:r>
            <a:r>
              <a:rPr lang="en-US" sz="1600" b="1">
                <a:sym typeface="Symbol" pitchFamily="18" charset="2"/>
              </a:rPr>
              <a:t>Z</a:t>
            </a:r>
            <a:r>
              <a:rPr lang="en-US" sz="1600" b="1" baseline="-25000">
                <a:sym typeface="Symbol" pitchFamily="18" charset="2"/>
              </a:rPr>
              <a:t>C</a:t>
            </a:r>
            <a:r>
              <a:rPr lang="en-US" sz="1600" b="1">
                <a:sym typeface="Symbol" pitchFamily="18" charset="2"/>
              </a:rPr>
              <a:t>)</a:t>
            </a:r>
            <a:r>
              <a:rPr lang="en-US" sz="1600" b="1" baseline="-25000">
                <a:sym typeface="Symbol" pitchFamily="18" charset="2"/>
              </a:rPr>
              <a:t> </a:t>
            </a:r>
            <a:r>
              <a:rPr lang="en-US" sz="1600" b="1"/>
              <a:t>– corriente mínima de funcionamiento</a:t>
            </a:r>
          </a:p>
          <a:p>
            <a:pPr algn="l" rtl="0"/>
            <a:endParaRPr lang="en-US" sz="1600" b="1"/>
          </a:p>
          <a:p>
            <a:pPr algn="l" rtl="0"/>
            <a:r>
              <a:rPr lang="en-US" sz="1600" b="1"/>
              <a:t>dónde,</a:t>
            </a:r>
          </a:p>
          <a:p>
            <a:pPr algn="l" rtl="0"/>
            <a:r>
              <a:rPr lang="en-US" sz="1600" b="1"/>
              <a:t>I</a:t>
            </a:r>
            <a:r>
              <a:rPr lang="en-US" sz="1600" b="1" baseline="-25000"/>
              <a:t>remilgado</a:t>
            </a:r>
            <a:r>
              <a:rPr lang="en-US" sz="1600" b="1"/>
              <a:t>– corriente primaria en cada circuito</a:t>
            </a:r>
          </a:p>
          <a:p>
            <a:pPr algn="l" rtl="0"/>
            <a:r>
              <a:rPr lang="en-US" sz="1600" b="1"/>
              <a:t>X</a:t>
            </a:r>
            <a:r>
              <a:rPr lang="en-US" sz="1600" b="1" baseline="-25000"/>
              <a:t>metro</a:t>
            </a:r>
            <a:r>
              <a:rPr lang="en-US" sz="1600" b="1"/>
              <a:t>– reactancia mutua del acoplador del revestimiento (</a:t>
            </a:r>
            <a:r>
              <a:rPr lang="en-US" sz="1600" b="1">
                <a:sym typeface="Symbol" pitchFamily="18" charset="2"/>
              </a:rPr>
              <a:t>5 V por 1000 amperios =&gt;</a:t>
            </a:r>
            <a:r>
              <a:rPr lang="en-US" sz="1600" b="1"/>
              <a:t>0.005</a:t>
            </a:r>
            <a:r>
              <a:rPr lang="en-US" sz="1600" b="1">
                <a:sym typeface="Symbol" pitchFamily="18" charset="2"/>
              </a:rPr>
              <a:t> @ 60 Hz )</a:t>
            </a:r>
          </a:p>
          <a:p>
            <a:pPr algn="l" rtl="0"/>
            <a:r>
              <a:rPr lang="en-US" sz="1600" b="1"/>
              <a:t>z</a:t>
            </a:r>
            <a:r>
              <a:rPr lang="en-US" sz="1600" b="1" baseline="-25000"/>
              <a:t>R</a:t>
            </a:r>
            <a:r>
              <a:rPr lang="en-US" sz="1600" b="1"/>
              <a:t>– impedancia de toma de relé</a:t>
            </a:r>
          </a:p>
          <a:p>
            <a:pPr algn="l" rtl="0"/>
            <a:r>
              <a:rPr lang="en-US" sz="1600" b="1">
                <a:sym typeface="Symbol" pitchFamily="18" charset="2"/>
              </a:rPr>
              <a:t>Z</a:t>
            </a:r>
            <a:r>
              <a:rPr lang="en-US" sz="1600" b="1" baseline="-25000">
                <a:sym typeface="Symbol" pitchFamily="18" charset="2"/>
              </a:rPr>
              <a:t>C</a:t>
            </a:r>
            <a:r>
              <a:rPr lang="en-US" sz="1600" b="1"/>
              <a:t>– suma de todas las autoimpedancias del acoplador lineal</a:t>
            </a:r>
          </a:p>
        </p:txBody>
      </p:sp>
      <p:grpSp>
        <p:nvGrpSpPr>
          <p:cNvPr id="295231" name="Group 319"/>
          <p:cNvGrpSpPr>
            <a:grpSpLocks/>
          </p:cNvGrpSpPr>
          <p:nvPr/>
        </p:nvGrpSpPr>
        <p:grpSpPr bwMode="auto">
          <a:xfrm>
            <a:off x="2895600" y="3497263"/>
            <a:ext cx="1198563" cy="900112"/>
            <a:chOff x="1824" y="2203"/>
            <a:chExt cx="755" cy="567"/>
          </a:xfrm>
        </p:grpSpPr>
        <p:grpSp>
          <p:nvGrpSpPr>
            <p:cNvPr id="295226" name="Group 314"/>
            <p:cNvGrpSpPr>
              <a:grpSpLocks/>
            </p:cNvGrpSpPr>
            <p:nvPr/>
          </p:nvGrpSpPr>
          <p:grpSpPr bwMode="auto">
            <a:xfrm rot="658114">
              <a:off x="1824" y="2395"/>
              <a:ext cx="144" cy="375"/>
              <a:chOff x="912" y="2832"/>
              <a:chExt cx="96" cy="288"/>
            </a:xfrm>
          </p:grpSpPr>
          <p:sp>
            <p:nvSpPr>
              <p:cNvPr id="295227" name="Line 315"/>
              <p:cNvSpPr>
                <a:spLocks noChangeShapeType="1"/>
              </p:cNvSpPr>
              <p:nvPr/>
            </p:nvSpPr>
            <p:spPr bwMode="auto">
              <a:xfrm flipH="1">
                <a:off x="912" y="2832"/>
                <a:ext cx="96" cy="144"/>
              </a:xfrm>
              <a:prstGeom prst="line">
                <a:avLst/>
              </a:prstGeom>
              <a:noFill/>
              <a:ln w="25400">
                <a:solidFill>
                  <a:schemeClr val="tx1"/>
                </a:solidFill>
                <a:round/>
                <a:headEnd/>
                <a:tailEnd/>
              </a:ln>
              <a:effectLst/>
            </p:spPr>
            <p:txBody>
              <a:bodyPr/>
              <a:lstStyle/>
              <a:p>
                <a:pPr algn="l" rtl="0"/>
                <a:endParaRPr lang="es-AR"/>
              </a:p>
            </p:txBody>
          </p:sp>
          <p:sp>
            <p:nvSpPr>
              <p:cNvPr id="295228" name="Line 316"/>
              <p:cNvSpPr>
                <a:spLocks noChangeShapeType="1"/>
              </p:cNvSpPr>
              <p:nvPr/>
            </p:nvSpPr>
            <p:spPr bwMode="auto">
              <a:xfrm>
                <a:off x="912" y="2976"/>
                <a:ext cx="96" cy="0"/>
              </a:xfrm>
              <a:prstGeom prst="line">
                <a:avLst/>
              </a:prstGeom>
              <a:noFill/>
              <a:ln w="25400">
                <a:solidFill>
                  <a:schemeClr val="tx1"/>
                </a:solidFill>
                <a:round/>
                <a:headEnd/>
                <a:tailEnd/>
              </a:ln>
              <a:effectLst/>
            </p:spPr>
            <p:txBody>
              <a:bodyPr/>
              <a:lstStyle/>
              <a:p>
                <a:pPr algn="l" rtl="0"/>
                <a:endParaRPr lang="es-AR"/>
              </a:p>
            </p:txBody>
          </p:sp>
          <p:sp>
            <p:nvSpPr>
              <p:cNvPr id="295229" name="Line 317"/>
              <p:cNvSpPr>
                <a:spLocks noChangeShapeType="1"/>
              </p:cNvSpPr>
              <p:nvPr/>
            </p:nvSpPr>
            <p:spPr bwMode="auto">
              <a:xfrm flipH="1">
                <a:off x="912" y="2976"/>
                <a:ext cx="96" cy="144"/>
              </a:xfrm>
              <a:prstGeom prst="line">
                <a:avLst/>
              </a:prstGeom>
              <a:noFill/>
              <a:ln w="25400">
                <a:solidFill>
                  <a:schemeClr val="tx1"/>
                </a:solidFill>
                <a:round/>
                <a:headEnd/>
                <a:tailEnd type="triangle" w="med" len="med"/>
              </a:ln>
              <a:effectLst/>
            </p:spPr>
            <p:txBody>
              <a:bodyPr/>
              <a:lstStyle/>
              <a:p>
                <a:pPr algn="l" rtl="0"/>
                <a:endParaRPr lang="es-AR"/>
              </a:p>
            </p:txBody>
          </p:sp>
        </p:grpSp>
        <p:sp>
          <p:nvSpPr>
            <p:cNvPr id="295230" name="Text Box 318"/>
            <p:cNvSpPr txBox="1">
              <a:spLocks noChangeArrowheads="1"/>
            </p:cNvSpPr>
            <p:nvPr/>
          </p:nvSpPr>
          <p:spPr bwMode="auto">
            <a:xfrm>
              <a:off x="1920" y="2203"/>
              <a:ext cx="659" cy="192"/>
            </a:xfrm>
            <a:prstGeom prst="rect">
              <a:avLst/>
            </a:prstGeom>
            <a:noFill/>
            <a:ln w="9525">
              <a:noFill/>
              <a:miter lim="800000"/>
              <a:headEnd/>
              <a:tailEnd/>
            </a:ln>
            <a:effectLst/>
          </p:spPr>
          <p:txBody>
            <a:bodyPr>
              <a:spAutoFit/>
            </a:bodyPr>
            <a:lstStyle/>
            <a:p>
              <a:pPr algn="l" rtl="0"/>
              <a:r>
                <a:rPr lang="en-US" sz="1400" b="1"/>
                <a:t>Si = 8000A</a:t>
              </a:r>
            </a:p>
          </p:txBody>
        </p:sp>
      </p:grpSp>
      <p:grpSp>
        <p:nvGrpSpPr>
          <p:cNvPr id="295232" name="Group 320"/>
          <p:cNvGrpSpPr>
            <a:grpSpLocks/>
          </p:cNvGrpSpPr>
          <p:nvPr/>
        </p:nvGrpSpPr>
        <p:grpSpPr bwMode="auto">
          <a:xfrm>
            <a:off x="1447800" y="4487863"/>
            <a:ext cx="5562600" cy="2362200"/>
            <a:chOff x="912" y="2827"/>
            <a:chExt cx="3504" cy="1488"/>
          </a:xfrm>
        </p:grpSpPr>
        <p:sp>
          <p:nvSpPr>
            <p:cNvPr id="295233" name="Text Box 321"/>
            <p:cNvSpPr txBox="1">
              <a:spLocks noChangeArrowheads="1"/>
            </p:cNvSpPr>
            <p:nvPr/>
          </p:nvSpPr>
          <p:spPr bwMode="auto">
            <a:xfrm>
              <a:off x="912" y="4123"/>
              <a:ext cx="288" cy="192"/>
            </a:xfrm>
            <a:prstGeom prst="rect">
              <a:avLst/>
            </a:prstGeom>
            <a:noFill/>
            <a:ln w="9525">
              <a:noFill/>
              <a:miter lim="800000"/>
              <a:headEnd/>
              <a:tailEnd/>
            </a:ln>
            <a:effectLst/>
          </p:spPr>
          <p:txBody>
            <a:bodyPr>
              <a:spAutoFit/>
            </a:bodyPr>
            <a:lstStyle/>
            <a:p>
              <a:pPr algn="l" rtl="0"/>
              <a:r>
                <a:rPr lang="en-US" sz="1400" b="1"/>
                <a:t>0 A</a:t>
              </a:r>
            </a:p>
          </p:txBody>
        </p:sp>
        <p:sp>
          <p:nvSpPr>
            <p:cNvPr id="295234" name="Line 322"/>
            <p:cNvSpPr>
              <a:spLocks noChangeShapeType="1"/>
            </p:cNvSpPr>
            <p:nvPr/>
          </p:nvSpPr>
          <p:spPr bwMode="auto">
            <a:xfrm>
              <a:off x="1008" y="3067"/>
              <a:ext cx="0"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295235" name="Line 323"/>
            <p:cNvSpPr>
              <a:spLocks noChangeShapeType="1"/>
            </p:cNvSpPr>
            <p:nvPr/>
          </p:nvSpPr>
          <p:spPr bwMode="auto">
            <a:xfrm flipV="1">
              <a:off x="1584" y="3739"/>
              <a:ext cx="0"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295236" name="Line 324"/>
            <p:cNvSpPr>
              <a:spLocks noChangeShapeType="1"/>
            </p:cNvSpPr>
            <p:nvPr/>
          </p:nvSpPr>
          <p:spPr bwMode="auto">
            <a:xfrm flipV="1">
              <a:off x="2208" y="3739"/>
              <a:ext cx="0"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295237" name="Line 325"/>
            <p:cNvSpPr>
              <a:spLocks noChangeShapeType="1"/>
            </p:cNvSpPr>
            <p:nvPr/>
          </p:nvSpPr>
          <p:spPr bwMode="auto">
            <a:xfrm flipV="1">
              <a:off x="2832" y="3739"/>
              <a:ext cx="0"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295238" name="Line 326"/>
            <p:cNvSpPr>
              <a:spLocks noChangeShapeType="1"/>
            </p:cNvSpPr>
            <p:nvPr/>
          </p:nvSpPr>
          <p:spPr bwMode="auto">
            <a:xfrm flipV="1">
              <a:off x="3456" y="3739"/>
              <a:ext cx="0" cy="384"/>
            </a:xfrm>
            <a:prstGeom prst="line">
              <a:avLst/>
            </a:prstGeom>
            <a:noFill/>
            <a:ln w="9525">
              <a:solidFill>
                <a:schemeClr val="tx1"/>
              </a:solidFill>
              <a:round/>
              <a:headEnd/>
              <a:tailEnd type="triangle" w="med" len="med"/>
            </a:ln>
            <a:effectLst/>
          </p:spPr>
          <p:txBody>
            <a:bodyPr/>
            <a:lstStyle/>
            <a:p>
              <a:pPr algn="l" rtl="0"/>
              <a:endParaRPr lang="es-AR"/>
            </a:p>
          </p:txBody>
        </p:sp>
        <p:sp>
          <p:nvSpPr>
            <p:cNvPr id="295239" name="Text Box 327"/>
            <p:cNvSpPr txBox="1">
              <a:spLocks noChangeArrowheads="1"/>
            </p:cNvSpPr>
            <p:nvPr/>
          </p:nvSpPr>
          <p:spPr bwMode="auto">
            <a:xfrm>
              <a:off x="1008" y="3259"/>
              <a:ext cx="288" cy="192"/>
            </a:xfrm>
            <a:prstGeom prst="rect">
              <a:avLst/>
            </a:prstGeom>
            <a:noFill/>
            <a:ln w="9525">
              <a:noFill/>
              <a:miter lim="800000"/>
              <a:headEnd/>
              <a:tailEnd/>
            </a:ln>
            <a:effectLst/>
          </p:spPr>
          <p:txBody>
            <a:bodyPr>
              <a:spAutoFit/>
            </a:bodyPr>
            <a:lstStyle/>
            <a:p>
              <a:pPr algn="l" rtl="0"/>
              <a:r>
                <a:rPr lang="en-US" sz="1400">
                  <a:latin typeface="Arial" pitchFamily="34" charset="0"/>
                </a:rPr>
                <a:t>0 voltios</a:t>
              </a:r>
            </a:p>
          </p:txBody>
        </p:sp>
        <p:sp>
          <p:nvSpPr>
            <p:cNvPr id="295240" name="Text Box 328"/>
            <p:cNvSpPr txBox="1">
              <a:spLocks noChangeArrowheads="1"/>
            </p:cNvSpPr>
            <p:nvPr/>
          </p:nvSpPr>
          <p:spPr bwMode="auto">
            <a:xfrm>
              <a:off x="1584" y="3259"/>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10 voltios</a:t>
              </a:r>
            </a:p>
          </p:txBody>
        </p:sp>
        <p:sp>
          <p:nvSpPr>
            <p:cNvPr id="295241" name="Line 329"/>
            <p:cNvSpPr>
              <a:spLocks noChangeShapeType="1"/>
            </p:cNvSpPr>
            <p:nvPr/>
          </p:nvSpPr>
          <p:spPr bwMode="auto">
            <a:xfrm>
              <a:off x="1632" y="3019"/>
              <a:ext cx="0"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295242" name="Line 330"/>
            <p:cNvSpPr>
              <a:spLocks noChangeShapeType="1"/>
            </p:cNvSpPr>
            <p:nvPr/>
          </p:nvSpPr>
          <p:spPr bwMode="auto">
            <a:xfrm>
              <a:off x="2208" y="3019"/>
              <a:ext cx="0"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295243" name="Text Box 331"/>
            <p:cNvSpPr txBox="1">
              <a:spLocks noChangeArrowheads="1"/>
            </p:cNvSpPr>
            <p:nvPr/>
          </p:nvSpPr>
          <p:spPr bwMode="auto">
            <a:xfrm>
              <a:off x="2160" y="3259"/>
              <a:ext cx="384" cy="192"/>
            </a:xfrm>
            <a:prstGeom prst="rect">
              <a:avLst/>
            </a:prstGeom>
            <a:noFill/>
            <a:ln w="9525">
              <a:noFill/>
              <a:miter lim="800000"/>
              <a:headEnd/>
              <a:tailEnd/>
            </a:ln>
            <a:effectLst/>
          </p:spPr>
          <p:txBody>
            <a:bodyPr>
              <a:spAutoFit/>
            </a:bodyPr>
            <a:lstStyle/>
            <a:p>
              <a:pPr algn="l" rtl="0"/>
              <a:r>
                <a:rPr lang="en-US" sz="1400">
                  <a:latin typeface="Arial" pitchFamily="34" charset="0"/>
                </a:rPr>
                <a:t>10 voltios</a:t>
              </a:r>
            </a:p>
          </p:txBody>
        </p:sp>
        <p:sp>
          <p:nvSpPr>
            <p:cNvPr id="295244" name="Line 332"/>
            <p:cNvSpPr>
              <a:spLocks noChangeShapeType="1"/>
            </p:cNvSpPr>
            <p:nvPr/>
          </p:nvSpPr>
          <p:spPr bwMode="auto">
            <a:xfrm>
              <a:off x="2832" y="3019"/>
              <a:ext cx="0"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295245" name="Line 333"/>
            <p:cNvSpPr>
              <a:spLocks noChangeShapeType="1"/>
            </p:cNvSpPr>
            <p:nvPr/>
          </p:nvSpPr>
          <p:spPr bwMode="auto">
            <a:xfrm>
              <a:off x="3408" y="3019"/>
              <a:ext cx="0"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295246" name="Text Box 334"/>
            <p:cNvSpPr txBox="1">
              <a:spLocks noChangeArrowheads="1"/>
            </p:cNvSpPr>
            <p:nvPr/>
          </p:nvSpPr>
          <p:spPr bwMode="auto">
            <a:xfrm>
              <a:off x="2784" y="3259"/>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0 voltios</a:t>
              </a:r>
            </a:p>
          </p:txBody>
        </p:sp>
        <p:sp>
          <p:nvSpPr>
            <p:cNvPr id="295247" name="Text Box 335"/>
            <p:cNvSpPr txBox="1">
              <a:spLocks noChangeArrowheads="1"/>
            </p:cNvSpPr>
            <p:nvPr/>
          </p:nvSpPr>
          <p:spPr bwMode="auto">
            <a:xfrm>
              <a:off x="3360" y="3259"/>
              <a:ext cx="432" cy="192"/>
            </a:xfrm>
            <a:prstGeom prst="rect">
              <a:avLst/>
            </a:prstGeom>
            <a:noFill/>
            <a:ln w="9525">
              <a:noFill/>
              <a:miter lim="800000"/>
              <a:headEnd/>
              <a:tailEnd/>
            </a:ln>
            <a:effectLst/>
          </p:spPr>
          <p:txBody>
            <a:bodyPr>
              <a:spAutoFit/>
            </a:bodyPr>
            <a:lstStyle/>
            <a:p>
              <a:pPr algn="l" rtl="0"/>
              <a:r>
                <a:rPr lang="en-US" sz="1400">
                  <a:latin typeface="Arial" pitchFamily="34" charset="0"/>
                </a:rPr>
                <a:t>20 voltios</a:t>
              </a:r>
            </a:p>
          </p:txBody>
        </p:sp>
        <p:sp>
          <p:nvSpPr>
            <p:cNvPr id="295248" name="Line 336"/>
            <p:cNvSpPr>
              <a:spLocks noChangeShapeType="1"/>
            </p:cNvSpPr>
            <p:nvPr/>
          </p:nvSpPr>
          <p:spPr bwMode="auto">
            <a:xfrm flipV="1">
              <a:off x="4128" y="2827"/>
              <a:ext cx="0"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295249" name="Line 337"/>
            <p:cNvSpPr>
              <a:spLocks noChangeShapeType="1"/>
            </p:cNvSpPr>
            <p:nvPr/>
          </p:nvSpPr>
          <p:spPr bwMode="auto">
            <a:xfrm flipH="1">
              <a:off x="4128" y="3355"/>
              <a:ext cx="0" cy="288"/>
            </a:xfrm>
            <a:prstGeom prst="line">
              <a:avLst/>
            </a:prstGeom>
            <a:noFill/>
            <a:ln w="9525">
              <a:solidFill>
                <a:schemeClr val="tx1"/>
              </a:solidFill>
              <a:round/>
              <a:headEnd/>
              <a:tailEnd type="triangle" w="med" len="med"/>
            </a:ln>
            <a:effectLst/>
          </p:spPr>
          <p:txBody>
            <a:bodyPr/>
            <a:lstStyle/>
            <a:p>
              <a:pPr algn="l" rtl="0"/>
              <a:endParaRPr lang="es-AR"/>
            </a:p>
          </p:txBody>
        </p:sp>
        <p:sp>
          <p:nvSpPr>
            <p:cNvPr id="295250" name="Text Box 338"/>
            <p:cNvSpPr txBox="1">
              <a:spLocks noChangeArrowheads="1"/>
            </p:cNvSpPr>
            <p:nvPr/>
          </p:nvSpPr>
          <p:spPr bwMode="auto">
            <a:xfrm>
              <a:off x="3936" y="3115"/>
              <a:ext cx="480" cy="192"/>
            </a:xfrm>
            <a:prstGeom prst="rect">
              <a:avLst/>
            </a:prstGeom>
            <a:noFill/>
            <a:ln w="9525">
              <a:noFill/>
              <a:miter lim="800000"/>
              <a:headEnd/>
              <a:tailEnd/>
            </a:ln>
            <a:effectLst/>
          </p:spPr>
          <p:txBody>
            <a:bodyPr>
              <a:spAutoFit/>
            </a:bodyPr>
            <a:lstStyle/>
            <a:p>
              <a:pPr algn="l" rtl="0"/>
              <a:r>
                <a:rPr lang="en-US" sz="1400">
                  <a:latin typeface="Arial" pitchFamily="34" charset="0"/>
                </a:rPr>
                <a:t>40 voltios</a:t>
              </a:r>
            </a:p>
          </p:txBody>
        </p:sp>
        <p:sp>
          <p:nvSpPr>
            <p:cNvPr id="295251" name="Text Box 339"/>
            <p:cNvSpPr txBox="1">
              <a:spLocks noChangeArrowheads="1"/>
            </p:cNvSpPr>
            <p:nvPr/>
          </p:nvSpPr>
          <p:spPr bwMode="auto">
            <a:xfrm>
              <a:off x="1488" y="4123"/>
              <a:ext cx="480" cy="192"/>
            </a:xfrm>
            <a:prstGeom prst="rect">
              <a:avLst/>
            </a:prstGeom>
            <a:noFill/>
            <a:ln w="9525">
              <a:noFill/>
              <a:miter lim="800000"/>
              <a:headEnd/>
              <a:tailEnd/>
            </a:ln>
            <a:effectLst/>
          </p:spPr>
          <p:txBody>
            <a:bodyPr>
              <a:spAutoFit/>
            </a:bodyPr>
            <a:lstStyle/>
            <a:p>
              <a:pPr algn="l" rtl="0"/>
              <a:r>
                <a:rPr lang="en-US" sz="1400" b="1"/>
                <a:t>2000 un</a:t>
              </a:r>
            </a:p>
          </p:txBody>
        </p:sp>
        <p:sp>
          <p:nvSpPr>
            <p:cNvPr id="295252" name="Text Box 340"/>
            <p:cNvSpPr txBox="1">
              <a:spLocks noChangeArrowheads="1"/>
            </p:cNvSpPr>
            <p:nvPr/>
          </p:nvSpPr>
          <p:spPr bwMode="auto">
            <a:xfrm>
              <a:off x="2160" y="4123"/>
              <a:ext cx="480" cy="192"/>
            </a:xfrm>
            <a:prstGeom prst="rect">
              <a:avLst/>
            </a:prstGeom>
            <a:noFill/>
            <a:ln w="9525">
              <a:noFill/>
              <a:miter lim="800000"/>
              <a:headEnd/>
              <a:tailEnd/>
            </a:ln>
            <a:effectLst/>
          </p:spPr>
          <p:txBody>
            <a:bodyPr>
              <a:spAutoFit/>
            </a:bodyPr>
            <a:lstStyle/>
            <a:p>
              <a:pPr algn="l" rtl="0"/>
              <a:r>
                <a:rPr lang="en-US" sz="1400" b="1"/>
                <a:t>2000 un</a:t>
              </a:r>
            </a:p>
          </p:txBody>
        </p:sp>
        <p:sp>
          <p:nvSpPr>
            <p:cNvPr id="295253" name="Text Box 341"/>
            <p:cNvSpPr txBox="1">
              <a:spLocks noChangeArrowheads="1"/>
            </p:cNvSpPr>
            <p:nvPr/>
          </p:nvSpPr>
          <p:spPr bwMode="auto">
            <a:xfrm>
              <a:off x="3408" y="4123"/>
              <a:ext cx="480" cy="192"/>
            </a:xfrm>
            <a:prstGeom prst="rect">
              <a:avLst/>
            </a:prstGeom>
            <a:noFill/>
            <a:ln w="9525">
              <a:noFill/>
              <a:miter lim="800000"/>
              <a:headEnd/>
              <a:tailEnd/>
            </a:ln>
            <a:effectLst/>
          </p:spPr>
          <p:txBody>
            <a:bodyPr>
              <a:spAutoFit/>
            </a:bodyPr>
            <a:lstStyle/>
            <a:p>
              <a:pPr algn="l" rtl="0"/>
              <a:r>
                <a:rPr lang="en-US" sz="1400" b="1"/>
                <a:t>4000 A</a:t>
              </a:r>
            </a:p>
          </p:txBody>
        </p:sp>
        <p:sp>
          <p:nvSpPr>
            <p:cNvPr id="295254" name="Text Box 342"/>
            <p:cNvSpPr txBox="1">
              <a:spLocks noChangeArrowheads="1"/>
            </p:cNvSpPr>
            <p:nvPr/>
          </p:nvSpPr>
          <p:spPr bwMode="auto">
            <a:xfrm>
              <a:off x="2832" y="4123"/>
              <a:ext cx="288" cy="192"/>
            </a:xfrm>
            <a:prstGeom prst="rect">
              <a:avLst/>
            </a:prstGeom>
            <a:noFill/>
            <a:ln w="9525">
              <a:noFill/>
              <a:miter lim="800000"/>
              <a:headEnd/>
              <a:tailEnd/>
            </a:ln>
            <a:effectLst/>
          </p:spPr>
          <p:txBody>
            <a:bodyPr>
              <a:spAutoFit/>
            </a:bodyPr>
            <a:lstStyle/>
            <a:p>
              <a:pPr algn="l" rtl="0"/>
              <a:r>
                <a:rPr lang="en-US" sz="1400" b="1"/>
                <a:t>0 A</a:t>
              </a:r>
            </a:p>
          </p:txBody>
        </p:sp>
        <p:sp>
          <p:nvSpPr>
            <p:cNvPr id="295255" name="Line 343"/>
            <p:cNvSpPr>
              <a:spLocks noChangeShapeType="1"/>
            </p:cNvSpPr>
            <p:nvPr/>
          </p:nvSpPr>
          <p:spPr bwMode="auto">
            <a:xfrm flipV="1">
              <a:off x="1008" y="3739"/>
              <a:ext cx="0" cy="384"/>
            </a:xfrm>
            <a:prstGeom prst="line">
              <a:avLst/>
            </a:prstGeom>
            <a:noFill/>
            <a:ln w="9525">
              <a:solidFill>
                <a:schemeClr val="tx1"/>
              </a:solidFill>
              <a:round/>
              <a:headEnd/>
              <a:tailEnd type="triangle" w="med" len="med"/>
            </a:ln>
            <a:effectLst/>
          </p:spPr>
          <p:txBody>
            <a:bodyPr/>
            <a:lstStyle/>
            <a:p>
              <a:pPr algn="l" rtl="0"/>
              <a:endParaRPr lang="es-AR"/>
            </a:p>
          </p:txBody>
        </p:sp>
      </p:grpSp>
      <p:sp>
        <p:nvSpPr>
          <p:cNvPr id="295256" name="Text Box 344"/>
          <p:cNvSpPr txBox="1">
            <a:spLocks noChangeArrowheads="1"/>
          </p:cNvSpPr>
          <p:nvPr/>
        </p:nvSpPr>
        <p:spPr bwMode="auto">
          <a:xfrm>
            <a:off x="4021138" y="3505200"/>
            <a:ext cx="1395831" cy="584775"/>
          </a:xfrm>
          <a:prstGeom prst="rect">
            <a:avLst/>
          </a:prstGeom>
          <a:noFill/>
          <a:ln w="9525">
            <a:noFill/>
            <a:miter lim="800000"/>
            <a:headEnd/>
            <a:tailEnd/>
          </a:ln>
          <a:effectLst/>
        </p:spPr>
        <p:txBody>
          <a:bodyPr wrap="none">
            <a:spAutoFit/>
          </a:bodyPr>
          <a:lstStyle/>
          <a:p>
            <a:pPr algn="ctr" rtl="0"/>
            <a:r>
              <a:rPr lang="en-US" sz="1600" b="1" dirty="0" err="1" smtClean="0">
                <a:solidFill>
                  <a:srgbClr val="009900"/>
                </a:solidFill>
              </a:rPr>
              <a:t>Barra</a:t>
            </a:r>
            <a:r>
              <a:rPr lang="en-US" sz="1600" b="1" dirty="0" smtClean="0">
                <a:solidFill>
                  <a:srgbClr val="009900"/>
                </a:solidFill>
              </a:rPr>
              <a:t> </a:t>
            </a:r>
            <a:r>
              <a:rPr lang="en-US" sz="1600" b="1" dirty="0" err="1">
                <a:solidFill>
                  <a:srgbClr val="009900"/>
                </a:solidFill>
              </a:rPr>
              <a:t>interno</a:t>
            </a:r>
            <a:endParaRPr lang="en-US" sz="1600" b="1" dirty="0">
              <a:solidFill>
                <a:srgbClr val="009900"/>
              </a:solidFill>
            </a:endParaRPr>
          </a:p>
          <a:p>
            <a:pPr algn="ctr" rtl="0"/>
            <a:r>
              <a:rPr lang="en-US" sz="1600" b="1" dirty="0" err="1">
                <a:solidFill>
                  <a:srgbClr val="009900"/>
                </a:solidFill>
              </a:rPr>
              <a:t>Falla</a:t>
            </a:r>
            <a:endParaRPr lang="en-US" sz="1600" b="1" dirty="0">
              <a:solidFill>
                <a:srgbClr val="0099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95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4" fill="hold" nodeType="clickEffect">
                                  <p:stCondLst>
                                    <p:cond delay="0"/>
                                  </p:stCondLst>
                                  <p:childTnLst>
                                    <p:set>
                                      <p:cBhvr>
                                        <p:cTn id="10" dur="1" fill="hold">
                                          <p:stCondLst>
                                            <p:cond delay="0"/>
                                          </p:stCondLst>
                                        </p:cTn>
                                        <p:tgtEl>
                                          <p:spTgt spid="295232"/>
                                        </p:tgtEl>
                                        <p:attrNameLst>
                                          <p:attrName>style.visibility</p:attrName>
                                        </p:attrNameLst>
                                      </p:cBhvr>
                                      <p:to>
                                        <p:strVal val="visible"/>
                                      </p:to>
                                    </p:set>
                                    <p:anim calcmode="lin" valueType="num">
                                      <p:cBhvr>
                                        <p:cTn id="11" dur="500" fill="hold"/>
                                        <p:tgtEl>
                                          <p:spTgt spid="295232"/>
                                        </p:tgtEl>
                                        <p:attrNameLst>
                                          <p:attrName>ppt_x</p:attrName>
                                        </p:attrNameLst>
                                      </p:cBhvr>
                                      <p:tavLst>
                                        <p:tav tm="0">
                                          <p:val>
                                            <p:strVal val="#ppt_x"/>
                                          </p:val>
                                        </p:tav>
                                        <p:tav tm="100000">
                                          <p:val>
                                            <p:strVal val="#ppt_x"/>
                                          </p:val>
                                        </p:tav>
                                      </p:tavLst>
                                    </p:anim>
                                    <p:anim calcmode="lin" valueType="num">
                                      <p:cBhvr>
                                        <p:cTn id="12" dur="500" fill="hold"/>
                                        <p:tgtEl>
                                          <p:spTgt spid="295232"/>
                                        </p:tgtEl>
                                        <p:attrNameLst>
                                          <p:attrName>ppt_y</p:attrName>
                                        </p:attrNameLst>
                                      </p:cBhvr>
                                      <p:tavLst>
                                        <p:tav tm="0">
                                          <p:val>
                                            <p:strVal val="#ppt_y+#ppt_h/2"/>
                                          </p:val>
                                        </p:tav>
                                        <p:tav tm="100000">
                                          <p:val>
                                            <p:strVal val="#ppt_y"/>
                                          </p:val>
                                        </p:tav>
                                      </p:tavLst>
                                    </p:anim>
                                    <p:anim calcmode="lin" valueType="num">
                                      <p:cBhvr>
                                        <p:cTn id="13" dur="500" fill="hold"/>
                                        <p:tgtEl>
                                          <p:spTgt spid="295232"/>
                                        </p:tgtEl>
                                        <p:attrNameLst>
                                          <p:attrName>ppt_w</p:attrName>
                                        </p:attrNameLst>
                                      </p:cBhvr>
                                      <p:tavLst>
                                        <p:tav tm="0">
                                          <p:val>
                                            <p:strVal val="#ppt_w"/>
                                          </p:val>
                                        </p:tav>
                                        <p:tav tm="100000">
                                          <p:val>
                                            <p:strVal val="#ppt_w"/>
                                          </p:val>
                                        </p:tav>
                                      </p:tavLst>
                                    </p:anim>
                                    <p:anim calcmode="lin" valueType="num">
                                      <p:cBhvr>
                                        <p:cTn id="14" dur="500" fill="hold"/>
                                        <p:tgtEl>
                                          <p:spTgt spid="2952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65" name="Rectangle 5"/>
          <p:cNvSpPr>
            <a:spLocks noGrp="1" noChangeArrowheads="1"/>
          </p:cNvSpPr>
          <p:nvPr>
            <p:ph type="body" sz="half" idx="1"/>
          </p:nvPr>
        </p:nvSpPr>
        <p:spPr>
          <a:xfrm>
            <a:off x="304800" y="1600200"/>
            <a:ext cx="8534400" cy="4495800"/>
          </a:xfrm>
          <a:noFill/>
          <a:ln/>
        </p:spPr>
        <p:txBody>
          <a:bodyPr lIns="91440" tIns="45720" rIns="91440" bIns="45720"/>
          <a:lstStyle/>
          <a:p>
            <a:pPr marL="457200" indent="-457200" algn="l" rtl="0">
              <a:buFontTx/>
              <a:buChar char="•"/>
            </a:pPr>
            <a:r>
              <a:rPr lang="en-US" sz="2400" dirty="0" err="1"/>
              <a:t>Rápido</a:t>
            </a:r>
            <a:r>
              <a:rPr lang="en-US" sz="2400" dirty="0"/>
              <a:t>, </a:t>
            </a:r>
            <a:r>
              <a:rPr lang="en-US" sz="2400" dirty="0" err="1"/>
              <a:t>seguro</a:t>
            </a:r>
            <a:r>
              <a:rPr lang="en-US" sz="2400" dirty="0"/>
              <a:t> y </a:t>
            </a:r>
            <a:r>
              <a:rPr lang="en-US" sz="2400" dirty="0" err="1"/>
              <a:t>probado</a:t>
            </a:r>
            <a:endParaRPr lang="en-US" sz="2400" dirty="0"/>
          </a:p>
          <a:p>
            <a:pPr marL="457200" indent="-457200" algn="l" rtl="0">
              <a:buFontTx/>
              <a:buChar char="•"/>
            </a:pPr>
            <a:r>
              <a:rPr lang="en-US" sz="2400" dirty="0" err="1"/>
              <a:t>Requieren</a:t>
            </a:r>
            <a:r>
              <a:rPr lang="en-US" sz="2400" dirty="0"/>
              <a:t> CT con </a:t>
            </a:r>
            <a:r>
              <a:rPr lang="en-US" sz="2400" dirty="0" err="1"/>
              <a:t>espacio</a:t>
            </a:r>
            <a:r>
              <a:rPr lang="en-US" sz="2400" dirty="0"/>
              <a:t> de </a:t>
            </a:r>
            <a:r>
              <a:rPr lang="en-US" sz="2400" dirty="0" err="1"/>
              <a:t>aire</a:t>
            </a:r>
            <a:r>
              <a:rPr lang="en-US" sz="2400" dirty="0"/>
              <a:t> </a:t>
            </a:r>
            <a:r>
              <a:rPr lang="en-US" sz="2400" dirty="0" err="1"/>
              <a:t>dedicado</a:t>
            </a:r>
            <a:r>
              <a:rPr lang="en-US" sz="2400" dirty="0"/>
              <a:t>, </a:t>
            </a:r>
            <a:r>
              <a:rPr lang="en-US" sz="2400" dirty="0" err="1"/>
              <a:t>que</a:t>
            </a:r>
            <a:r>
              <a:rPr lang="en-US" sz="2400" dirty="0"/>
              <a:t> no </a:t>
            </a:r>
            <a:r>
              <a:rPr lang="en-US" sz="2400" dirty="0" err="1"/>
              <a:t>pueden</a:t>
            </a:r>
            <a:r>
              <a:rPr lang="en-US" sz="2400" dirty="0"/>
              <a:t> </a:t>
            </a:r>
            <a:r>
              <a:rPr lang="en-US" sz="2400" dirty="0" err="1"/>
              <a:t>usarse</a:t>
            </a:r>
            <a:r>
              <a:rPr lang="en-US" sz="2400" dirty="0"/>
              <a:t> </a:t>
            </a:r>
            <a:r>
              <a:rPr lang="en-US" sz="2400" dirty="0" err="1"/>
              <a:t>para</a:t>
            </a:r>
            <a:r>
              <a:rPr lang="en-US" sz="2400" dirty="0"/>
              <a:t> </a:t>
            </a:r>
            <a:r>
              <a:rPr lang="en-US" sz="2400" dirty="0" err="1"/>
              <a:t>ninguna</a:t>
            </a:r>
            <a:r>
              <a:rPr lang="en-US" sz="2400" dirty="0"/>
              <a:t> </a:t>
            </a:r>
            <a:r>
              <a:rPr lang="en-US" sz="2400" dirty="0" err="1"/>
              <a:t>otra</a:t>
            </a:r>
            <a:r>
              <a:rPr lang="en-US" sz="2400" dirty="0"/>
              <a:t> </a:t>
            </a:r>
            <a:r>
              <a:rPr lang="en-US" sz="2400" dirty="0" err="1"/>
              <a:t>protección</a:t>
            </a:r>
            <a:endParaRPr lang="en-US" sz="2400" dirty="0"/>
          </a:p>
          <a:p>
            <a:pPr marL="457200" indent="-457200" algn="l" rtl="0">
              <a:buFontTx/>
              <a:buChar char="•"/>
            </a:pPr>
            <a:r>
              <a:rPr lang="en-US" sz="2400" dirty="0"/>
              <a:t>No se </a:t>
            </a:r>
            <a:r>
              <a:rPr lang="en-US" sz="2400" dirty="0" err="1"/>
              <a:t>puede</a:t>
            </a:r>
            <a:r>
              <a:rPr lang="en-US" sz="2400" dirty="0"/>
              <a:t> </a:t>
            </a:r>
            <a:r>
              <a:rPr lang="en-US" sz="2400" dirty="0" err="1"/>
              <a:t>aplicar</a:t>
            </a:r>
            <a:r>
              <a:rPr lang="en-US" sz="2400" dirty="0"/>
              <a:t> </a:t>
            </a:r>
            <a:r>
              <a:rPr lang="en-US" sz="2400" dirty="0" err="1"/>
              <a:t>fácilmente</a:t>
            </a:r>
            <a:r>
              <a:rPr lang="en-US" sz="2400" dirty="0"/>
              <a:t> a </a:t>
            </a:r>
            <a:r>
              <a:rPr lang="en-US" sz="2400" dirty="0" smtClean="0"/>
              <a:t>barras </a:t>
            </a:r>
            <a:r>
              <a:rPr lang="en-US" sz="2400" dirty="0" err="1"/>
              <a:t>reconfigurables</a:t>
            </a:r>
            <a:endParaRPr lang="en-US" sz="2400" dirty="0"/>
          </a:p>
          <a:p>
            <a:pPr marL="457200" indent="-457200" algn="l" rtl="0">
              <a:buFontTx/>
              <a:buChar char="•"/>
            </a:pPr>
            <a:r>
              <a:rPr lang="en-US" sz="2400" dirty="0"/>
              <a:t>El </a:t>
            </a:r>
            <a:r>
              <a:rPr lang="en-US" sz="2400" dirty="0" err="1"/>
              <a:t>esquema</a:t>
            </a:r>
            <a:r>
              <a:rPr lang="en-US" sz="2400" dirty="0"/>
              <a:t> </a:t>
            </a:r>
            <a:r>
              <a:rPr lang="en-US" sz="2400" dirty="0" err="1"/>
              <a:t>utiliza</a:t>
            </a:r>
            <a:r>
              <a:rPr lang="en-US" sz="2400" dirty="0"/>
              <a:t> un detector de </a:t>
            </a:r>
            <a:r>
              <a:rPr lang="en-US" sz="2400" dirty="0" err="1"/>
              <a:t>voltaje</a:t>
            </a:r>
            <a:r>
              <a:rPr lang="en-US" sz="2400" dirty="0"/>
              <a:t> simple; no </a:t>
            </a:r>
            <a:r>
              <a:rPr lang="en-US" sz="2400" dirty="0" err="1"/>
              <a:t>proporciona</a:t>
            </a:r>
            <a:r>
              <a:rPr lang="en-US" sz="2400" dirty="0"/>
              <a:t> los </a:t>
            </a:r>
            <a:r>
              <a:rPr lang="en-US" sz="2400" dirty="0" err="1"/>
              <a:t>beneficios</a:t>
            </a:r>
            <a:r>
              <a:rPr lang="en-US" sz="2400" dirty="0"/>
              <a:t> de un </a:t>
            </a:r>
            <a:r>
              <a:rPr lang="en-US" sz="2400" dirty="0" err="1"/>
              <a:t>relé</a:t>
            </a:r>
            <a:r>
              <a:rPr lang="en-US" sz="2400" dirty="0"/>
              <a:t> </a:t>
            </a:r>
            <a:r>
              <a:rPr lang="en-US" sz="2400" dirty="0" err="1"/>
              <a:t>basado</a:t>
            </a:r>
            <a:r>
              <a:rPr lang="en-US" sz="2400" dirty="0"/>
              <a:t> en </a:t>
            </a:r>
            <a:r>
              <a:rPr lang="en-US" sz="2400" dirty="0" err="1"/>
              <a:t>microprocesador</a:t>
            </a:r>
            <a:r>
              <a:rPr lang="en-US" sz="2400" dirty="0"/>
              <a:t> (</a:t>
            </a:r>
            <a:r>
              <a:rPr lang="en-US" sz="2400" dirty="0" err="1"/>
              <a:t>por</a:t>
            </a:r>
            <a:r>
              <a:rPr lang="en-US" sz="2400" dirty="0"/>
              <a:t> </a:t>
            </a:r>
            <a:r>
              <a:rPr lang="en-US" sz="2400" dirty="0" err="1"/>
              <a:t>ejemplo</a:t>
            </a:r>
            <a:r>
              <a:rPr lang="en-US" sz="2400" dirty="0"/>
              <a:t>, </a:t>
            </a:r>
            <a:r>
              <a:rPr lang="en-US" sz="2400" dirty="0" err="1"/>
              <a:t>oscilografía</a:t>
            </a:r>
            <a:r>
              <a:rPr lang="en-US" sz="2400" dirty="0"/>
              <a:t>, </a:t>
            </a:r>
            <a:r>
              <a:rPr lang="en-US" sz="2400" dirty="0" err="1"/>
              <a:t>protección</a:t>
            </a:r>
            <a:r>
              <a:rPr lang="en-US" sz="2400" dirty="0"/>
              <a:t> contra </a:t>
            </a:r>
            <a:r>
              <a:rPr lang="en-US" sz="2400" dirty="0" err="1"/>
              <a:t>falla</a:t>
            </a:r>
            <a:r>
              <a:rPr lang="en-US" sz="2400" dirty="0"/>
              <a:t> del </a:t>
            </a:r>
            <a:r>
              <a:rPr lang="en-US" sz="2400" dirty="0" err="1"/>
              <a:t>interruptor</a:t>
            </a:r>
            <a:r>
              <a:rPr lang="en-US" sz="2400" dirty="0"/>
              <a:t>, </a:t>
            </a:r>
            <a:r>
              <a:rPr lang="en-US" sz="2400" dirty="0" err="1"/>
              <a:t>otras</a:t>
            </a:r>
            <a:r>
              <a:rPr lang="en-US" sz="2400" dirty="0"/>
              <a:t> </a:t>
            </a:r>
            <a:r>
              <a:rPr lang="en-US" sz="2400" dirty="0" err="1"/>
              <a:t>funciones</a:t>
            </a:r>
            <a:r>
              <a:rPr lang="en-US" sz="2400" dirty="0"/>
              <a:t>).</a:t>
            </a:r>
          </a:p>
        </p:txBody>
      </p:sp>
      <p:sp>
        <p:nvSpPr>
          <p:cNvPr id="296967" name="Rectangle 7"/>
          <p:cNvSpPr>
            <a:spLocks noGrp="1" noChangeArrowheads="1"/>
          </p:cNvSpPr>
          <p:nvPr>
            <p:ph type="title"/>
          </p:nvPr>
        </p:nvSpPr>
        <p:spPr>
          <a:xfrm>
            <a:off x="304800" y="381000"/>
            <a:ext cx="4038600" cy="533400"/>
          </a:xfrm>
          <a:noFill/>
          <a:ln/>
        </p:spPr>
        <p:txBody>
          <a:bodyPr anchor="ctr"/>
          <a:lstStyle/>
          <a:p>
            <a:pPr algn="l" rtl="0"/>
            <a:r>
              <a:rPr lang="en-US"/>
              <a:t>Acopladores lineales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p:txBody>
          <a:bodyPr/>
          <a:lstStyle/>
          <a:p>
            <a:pPr algn="l" rtl="0"/>
            <a:r>
              <a:rPr lang="en-CA"/>
              <a:t>Diferencial de alta impedancia</a:t>
            </a:r>
          </a:p>
        </p:txBody>
      </p:sp>
      <p:sp>
        <p:nvSpPr>
          <p:cNvPr id="402435" name="Rectangle 3"/>
          <p:cNvSpPr>
            <a:spLocks noGrp="1" noChangeArrowheads="1"/>
          </p:cNvSpPr>
          <p:nvPr>
            <p:ph type="body" sz="half" idx="2"/>
          </p:nvPr>
        </p:nvSpPr>
        <p:spPr>
          <a:xfrm>
            <a:off x="4646613" y="990600"/>
            <a:ext cx="4154487" cy="4305300"/>
          </a:xfrm>
        </p:spPr>
        <p:txBody>
          <a:bodyPr/>
          <a:lstStyle/>
          <a:p>
            <a:pPr lvl="1" algn="l" rtl="0">
              <a:buClr>
                <a:schemeClr val="hlink"/>
              </a:buClr>
            </a:pPr>
            <a:r>
              <a:rPr lang="en-CA" sz="1800" b="1">
                <a:solidFill>
                  <a:schemeClr val="tx1"/>
                </a:solidFill>
              </a:rPr>
              <a:t>Señal de funcionamiento creada conectando todos los secundarios del CT en paralelo</a:t>
            </a:r>
          </a:p>
          <a:p>
            <a:pPr lvl="2" algn="l" rtl="0">
              <a:buClr>
                <a:schemeClr val="hlink"/>
              </a:buClr>
            </a:pPr>
            <a:r>
              <a:rPr lang="en-CA" sz="1600" b="1">
                <a:solidFill>
                  <a:schemeClr val="tx1"/>
                </a:solidFill>
              </a:rPr>
              <a:t>Todos los CT deben tener la misma proporción</a:t>
            </a:r>
          </a:p>
          <a:p>
            <a:pPr lvl="2" algn="l" rtl="0">
              <a:buClr>
                <a:schemeClr val="hlink"/>
              </a:buClr>
            </a:pPr>
            <a:r>
              <a:rPr lang="en-CA" sz="1600" b="1">
                <a:solidFill>
                  <a:schemeClr val="tx1"/>
                </a:solidFill>
              </a:rPr>
              <a:t>Debe tener CT dedicados</a:t>
            </a:r>
          </a:p>
          <a:p>
            <a:pPr lvl="1" algn="l" rtl="0">
              <a:buClr>
                <a:schemeClr val="hlink"/>
              </a:buClr>
            </a:pPr>
            <a:r>
              <a:rPr lang="en-CA" sz="1800" b="1">
                <a:solidFill>
                  <a:schemeClr val="tx1"/>
                </a:solidFill>
              </a:rPr>
              <a:t>El elemento de sobretensión funciona con el voltaje desarrollado a través de la resistencia conectada en el circuito secundario.</a:t>
            </a:r>
          </a:p>
          <a:p>
            <a:pPr lvl="2" algn="l" rtl="0">
              <a:buClr>
                <a:schemeClr val="hlink"/>
              </a:buClr>
            </a:pPr>
            <a:r>
              <a:rPr lang="en-CA" sz="1600" b="1">
                <a:solidFill>
                  <a:schemeClr val="tx1"/>
                </a:solidFill>
              </a:rPr>
              <a:t>Requiere varistores o relés de cortocircuito de CA para limitar la energía durante fallas</a:t>
            </a:r>
          </a:p>
          <a:p>
            <a:pPr lvl="1" algn="l" rtl="0">
              <a:buClr>
                <a:schemeClr val="hlink"/>
              </a:buClr>
            </a:pPr>
            <a:r>
              <a:rPr lang="en-CA" sz="1800" b="1">
                <a:solidFill>
                  <a:schemeClr val="tx1"/>
                </a:solidFill>
              </a:rPr>
              <a:t>La precisión depende de la resistencia del circuito secundario.</a:t>
            </a:r>
          </a:p>
          <a:p>
            <a:pPr lvl="2" algn="l" rtl="0">
              <a:buClr>
                <a:schemeClr val="hlink"/>
              </a:buClr>
            </a:pPr>
            <a:r>
              <a:rPr lang="en-CA" sz="1600" b="1">
                <a:solidFill>
                  <a:schemeClr val="tx1"/>
                </a:solidFill>
              </a:rPr>
              <a:t>Generalmente requiere cables CT más grandes para reducir errores</a:t>
            </a:r>
            <a:r>
              <a:rPr lang="en-CA" sz="1600" b="1">
                <a:solidFill>
                  <a:schemeClr val="tx1"/>
                </a:solidFill>
                <a:sym typeface="Symbol" pitchFamily="18" charset="2"/>
              </a:rPr>
              <a:t></a:t>
            </a:r>
            <a:r>
              <a:rPr lang="en-CA" sz="1600" b="1">
                <a:solidFill>
                  <a:schemeClr val="tx1"/>
                </a:solidFill>
              </a:rPr>
              <a:t>mayor costo</a:t>
            </a:r>
          </a:p>
        </p:txBody>
      </p:sp>
      <p:sp>
        <p:nvSpPr>
          <p:cNvPr id="402436" name="Rectangle 4"/>
          <p:cNvSpPr>
            <a:spLocks noChangeArrowheads="1"/>
          </p:cNvSpPr>
          <p:nvPr/>
        </p:nvSpPr>
        <p:spPr bwMode="auto">
          <a:xfrm>
            <a:off x="533400" y="5334000"/>
            <a:ext cx="8229600" cy="854075"/>
          </a:xfrm>
          <a:prstGeom prst="rect">
            <a:avLst/>
          </a:prstGeom>
          <a:noFill/>
          <a:ln w="9525">
            <a:noFill/>
            <a:miter lim="800000"/>
            <a:headEnd/>
            <a:tailEnd/>
          </a:ln>
          <a:effectLst/>
        </p:spPr>
        <p:txBody>
          <a:bodyPr lIns="0" tIns="0" rIns="0" bIns="0">
            <a:spAutoFit/>
          </a:bodyPr>
          <a:lstStyle/>
          <a:p>
            <a:pPr algn="ctr" rtl="0" eaLnBrk="1" hangingPunct="1">
              <a:spcBef>
                <a:spcPct val="20000"/>
              </a:spcBef>
              <a:buClr>
                <a:srgbClr val="004880"/>
              </a:buClr>
            </a:pPr>
            <a:r>
              <a:rPr lang="en-US" sz="2800" dirty="0">
                <a:solidFill>
                  <a:schemeClr val="tx2"/>
                </a:solidFill>
              </a:rPr>
              <a:t>No se </a:t>
            </a:r>
            <a:r>
              <a:rPr lang="en-US" sz="2800" dirty="0" err="1">
                <a:solidFill>
                  <a:schemeClr val="tx2"/>
                </a:solidFill>
              </a:rPr>
              <a:t>puede</a:t>
            </a:r>
            <a:r>
              <a:rPr lang="en-US" sz="2800" dirty="0">
                <a:solidFill>
                  <a:schemeClr val="tx2"/>
                </a:solidFill>
              </a:rPr>
              <a:t> </a:t>
            </a:r>
            <a:r>
              <a:rPr lang="en-US" sz="2800" dirty="0" err="1">
                <a:solidFill>
                  <a:schemeClr val="tx2"/>
                </a:solidFill>
              </a:rPr>
              <a:t>aplicar</a:t>
            </a:r>
            <a:r>
              <a:rPr lang="en-US" sz="2800" dirty="0">
                <a:solidFill>
                  <a:schemeClr val="tx2"/>
                </a:solidFill>
              </a:rPr>
              <a:t> </a:t>
            </a:r>
            <a:r>
              <a:rPr lang="en-US" sz="2800" dirty="0" err="1">
                <a:solidFill>
                  <a:schemeClr val="tx2"/>
                </a:solidFill>
              </a:rPr>
              <a:t>fácilmente</a:t>
            </a:r>
            <a:r>
              <a:rPr lang="en-US" sz="2800" dirty="0">
                <a:solidFill>
                  <a:schemeClr val="tx2"/>
                </a:solidFill>
              </a:rPr>
              <a:t> a </a:t>
            </a:r>
            <a:r>
              <a:rPr lang="en-US" sz="2800" dirty="0" smtClean="0">
                <a:solidFill>
                  <a:schemeClr val="tx2"/>
                </a:solidFill>
              </a:rPr>
              <a:t>barras </a:t>
            </a:r>
            <a:r>
              <a:rPr lang="en-US" sz="2800" dirty="0" err="1">
                <a:solidFill>
                  <a:schemeClr val="tx2"/>
                </a:solidFill>
              </a:rPr>
              <a:t>reconfigurables</a:t>
            </a:r>
            <a:r>
              <a:rPr lang="en-US" sz="2800" dirty="0">
                <a:solidFill>
                  <a:schemeClr val="tx2"/>
                </a:solidFill>
              </a:rPr>
              <a:t> y no </a:t>
            </a:r>
            <a:r>
              <a:rPr lang="en-US" sz="2800" dirty="0" err="1">
                <a:solidFill>
                  <a:schemeClr val="tx2"/>
                </a:solidFill>
              </a:rPr>
              <a:t>ofrece</a:t>
            </a:r>
            <a:r>
              <a:rPr lang="en-US" sz="2800" dirty="0">
                <a:solidFill>
                  <a:schemeClr val="tx2"/>
                </a:solidFill>
              </a:rPr>
              <a:t> </a:t>
            </a:r>
            <a:r>
              <a:rPr lang="en-US" sz="2800" dirty="0" err="1">
                <a:solidFill>
                  <a:schemeClr val="tx2"/>
                </a:solidFill>
              </a:rPr>
              <a:t>funcionalidad</a:t>
            </a:r>
            <a:r>
              <a:rPr lang="en-US" sz="2800" dirty="0">
                <a:solidFill>
                  <a:schemeClr val="tx2"/>
                </a:solidFill>
              </a:rPr>
              <a:t> </a:t>
            </a:r>
            <a:r>
              <a:rPr lang="en-US" sz="2800" dirty="0" err="1">
                <a:solidFill>
                  <a:schemeClr val="tx2"/>
                </a:solidFill>
              </a:rPr>
              <a:t>avanzada</a:t>
            </a:r>
            <a:endParaRPr lang="en-US" sz="2800" dirty="0">
              <a:solidFill>
                <a:schemeClr val="tx2"/>
              </a:solidFill>
            </a:endParaRPr>
          </a:p>
        </p:txBody>
      </p:sp>
      <p:grpSp>
        <p:nvGrpSpPr>
          <p:cNvPr id="402437" name="Group 5"/>
          <p:cNvGrpSpPr>
            <a:grpSpLocks/>
          </p:cNvGrpSpPr>
          <p:nvPr/>
        </p:nvGrpSpPr>
        <p:grpSpPr bwMode="auto">
          <a:xfrm>
            <a:off x="152400" y="1219200"/>
            <a:ext cx="4387850" cy="3259138"/>
            <a:chOff x="96" y="768"/>
            <a:chExt cx="2764" cy="2053"/>
          </a:xfrm>
        </p:grpSpPr>
        <p:graphicFrame>
          <p:nvGraphicFramePr>
            <p:cNvPr id="402438" name="Object 6"/>
            <p:cNvGraphicFramePr>
              <a:graphicFrameLocks noChangeAspect="1"/>
            </p:cNvGraphicFramePr>
            <p:nvPr/>
          </p:nvGraphicFramePr>
          <p:xfrm>
            <a:off x="144" y="768"/>
            <a:ext cx="2292" cy="2053"/>
          </p:xfrm>
          <a:graphic>
            <a:graphicData uri="http://schemas.openxmlformats.org/drawingml/2006/compatibility">
              <com:legacyDrawing xmlns:com="http://schemas.openxmlformats.org/drawingml/2006/compatibility" spid="_x0000_s402438"/>
            </a:graphicData>
          </a:graphic>
        </p:graphicFrame>
        <p:graphicFrame>
          <p:nvGraphicFramePr>
            <p:cNvPr id="402439" name="Object 7"/>
            <p:cNvGraphicFramePr>
              <a:graphicFrameLocks noChangeAspect="1"/>
            </p:cNvGraphicFramePr>
            <p:nvPr/>
          </p:nvGraphicFramePr>
          <p:xfrm>
            <a:off x="96" y="1392"/>
            <a:ext cx="2764" cy="1168"/>
          </p:xfrm>
          <a:graphic>
            <a:graphicData uri="http://schemas.openxmlformats.org/drawingml/2006/compatibility">
              <com:legacyDrawing xmlns:com="http://schemas.openxmlformats.org/drawingml/2006/compatibility" spid="_x0000_s402439"/>
            </a:graphicData>
          </a:graphic>
        </p:graphicFrame>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04800" y="304800"/>
            <a:ext cx="5715000" cy="533400"/>
          </a:xfrm>
        </p:spPr>
        <p:txBody>
          <a:bodyPr/>
          <a:lstStyle/>
          <a:p>
            <a:pPr algn="l" rtl="0"/>
            <a:r>
              <a:rPr lang="en-US"/>
              <a:t>Diferencial porcentual</a:t>
            </a:r>
          </a:p>
        </p:txBody>
      </p:sp>
      <p:sp>
        <p:nvSpPr>
          <p:cNvPr id="59395" name="Rectangle 3"/>
          <p:cNvSpPr>
            <a:spLocks noGrp="1" noChangeArrowheads="1"/>
          </p:cNvSpPr>
          <p:nvPr>
            <p:ph type="body" sz="half" idx="2"/>
          </p:nvPr>
        </p:nvSpPr>
        <p:spPr/>
        <p:txBody>
          <a:bodyPr/>
          <a:lstStyle/>
          <a:p>
            <a:pPr marL="457200" indent="-457200" algn="l" rtl="0">
              <a:buFontTx/>
              <a:buChar char="•"/>
            </a:pPr>
            <a:r>
              <a:rPr lang="en-US" sz="2400" dirty="0" err="1"/>
              <a:t>Característica</a:t>
            </a:r>
            <a:r>
              <a:rPr lang="en-US" sz="2400" dirty="0"/>
              <a:t> </a:t>
            </a:r>
            <a:r>
              <a:rPr lang="en-US" sz="2400" dirty="0" err="1"/>
              <a:t>porcentual</a:t>
            </a:r>
            <a:r>
              <a:rPr lang="en-US" sz="2400" dirty="0"/>
              <a:t> </a:t>
            </a:r>
            <a:r>
              <a:rPr lang="en-US" sz="2400" dirty="0" err="1"/>
              <a:t>utilizada</a:t>
            </a:r>
            <a:r>
              <a:rPr lang="en-US" sz="2400" dirty="0"/>
              <a:t> </a:t>
            </a:r>
            <a:r>
              <a:rPr lang="en-US" sz="2400" dirty="0" err="1"/>
              <a:t>para</a:t>
            </a:r>
            <a:r>
              <a:rPr lang="en-US" sz="2400" dirty="0"/>
              <a:t> </a:t>
            </a:r>
            <a:r>
              <a:rPr lang="en-US" sz="2400" dirty="0" err="1"/>
              <a:t>hacer</a:t>
            </a:r>
            <a:r>
              <a:rPr lang="en-US" sz="2400" dirty="0"/>
              <a:t> </a:t>
            </a:r>
            <a:r>
              <a:rPr lang="en-US" sz="2400" dirty="0" err="1"/>
              <a:t>frente</a:t>
            </a:r>
            <a:r>
              <a:rPr lang="en-US" sz="2400" dirty="0"/>
              <a:t> a la </a:t>
            </a:r>
            <a:r>
              <a:rPr lang="en-US" sz="2400" dirty="0" err="1"/>
              <a:t>saturación</a:t>
            </a:r>
            <a:r>
              <a:rPr lang="en-US" sz="2400" dirty="0"/>
              <a:t> de CT y </a:t>
            </a:r>
            <a:r>
              <a:rPr lang="en-US" sz="2400" dirty="0" err="1"/>
              <a:t>otros</a:t>
            </a:r>
            <a:r>
              <a:rPr lang="en-US" sz="2400" dirty="0"/>
              <a:t> </a:t>
            </a:r>
            <a:r>
              <a:rPr lang="en-US" sz="2400" dirty="0" err="1"/>
              <a:t>errores</a:t>
            </a:r>
            <a:endParaRPr lang="en-US" sz="2400" dirty="0"/>
          </a:p>
          <a:p>
            <a:pPr marL="457200" indent="-457200" algn="l" rtl="0">
              <a:buFontTx/>
              <a:buChar char="•"/>
            </a:pPr>
            <a:r>
              <a:rPr lang="en-US" sz="2400" dirty="0"/>
              <a:t>La </a:t>
            </a:r>
            <a:r>
              <a:rPr lang="en-US" sz="2400" dirty="0" err="1"/>
              <a:t>señal</a:t>
            </a:r>
            <a:r>
              <a:rPr lang="en-US" sz="2400" dirty="0"/>
              <a:t> de </a:t>
            </a:r>
            <a:r>
              <a:rPr lang="en-US" sz="2400" dirty="0" err="1"/>
              <a:t>restricción</a:t>
            </a:r>
            <a:r>
              <a:rPr lang="en-US" sz="2400" dirty="0"/>
              <a:t> se </a:t>
            </a:r>
            <a:r>
              <a:rPr lang="en-US" sz="2400" dirty="0" err="1"/>
              <a:t>puede</a:t>
            </a:r>
            <a:r>
              <a:rPr lang="en-US" sz="2400" dirty="0"/>
              <a:t> </a:t>
            </a:r>
            <a:r>
              <a:rPr lang="en-US" sz="2400" dirty="0" err="1"/>
              <a:t>formar</a:t>
            </a:r>
            <a:r>
              <a:rPr lang="en-US" sz="2400" dirty="0"/>
              <a:t> de </a:t>
            </a:r>
            <a:r>
              <a:rPr lang="en-US" sz="2400" dirty="0" err="1"/>
              <a:t>varias</a:t>
            </a:r>
            <a:r>
              <a:rPr lang="en-US" sz="2400" dirty="0"/>
              <a:t> </a:t>
            </a:r>
            <a:r>
              <a:rPr lang="en-US" sz="2400" dirty="0" err="1"/>
              <a:t>maneras</a:t>
            </a:r>
            <a:r>
              <a:rPr lang="en-US" sz="2400" dirty="0"/>
              <a:t>.</a:t>
            </a:r>
          </a:p>
          <a:p>
            <a:pPr marL="457200" indent="-457200" algn="l" rtl="0">
              <a:buFontTx/>
              <a:buChar char="•"/>
            </a:pPr>
            <a:r>
              <a:rPr lang="en-US" sz="2400" dirty="0"/>
              <a:t>No se </a:t>
            </a:r>
            <a:r>
              <a:rPr lang="en-US" sz="2400" dirty="0" err="1"/>
              <a:t>necesitan</a:t>
            </a:r>
            <a:r>
              <a:rPr lang="en-US" sz="2400" dirty="0"/>
              <a:t> CT </a:t>
            </a:r>
            <a:r>
              <a:rPr lang="en-US" sz="2400" dirty="0" err="1"/>
              <a:t>dedicados</a:t>
            </a:r>
            <a:endParaRPr lang="en-US" sz="2400" dirty="0"/>
          </a:p>
          <a:p>
            <a:pPr marL="457200" indent="-457200" algn="l" rtl="0">
              <a:buFontTx/>
              <a:buChar char="•"/>
            </a:pPr>
            <a:r>
              <a:rPr lang="en-US" sz="2400" dirty="0"/>
              <a:t>Es </a:t>
            </a:r>
            <a:r>
              <a:rPr lang="en-US" sz="2400" dirty="0" err="1"/>
              <a:t>posible</a:t>
            </a:r>
            <a:r>
              <a:rPr lang="en-US" sz="2400" dirty="0"/>
              <a:t> </a:t>
            </a:r>
            <a:r>
              <a:rPr lang="en-US" sz="2400" dirty="0" err="1"/>
              <a:t>utilizarlo</a:t>
            </a:r>
            <a:r>
              <a:rPr lang="en-US" sz="2400" dirty="0"/>
              <a:t> </a:t>
            </a:r>
            <a:r>
              <a:rPr lang="en-US" sz="2400" dirty="0" err="1"/>
              <a:t>para</a:t>
            </a:r>
            <a:r>
              <a:rPr lang="en-US" sz="2400" dirty="0"/>
              <a:t> </a:t>
            </a:r>
            <a:r>
              <a:rPr lang="en-US" sz="2400" dirty="0" err="1"/>
              <a:t>proteger</a:t>
            </a:r>
            <a:r>
              <a:rPr lang="en-US" sz="2400" dirty="0"/>
              <a:t> </a:t>
            </a:r>
            <a:r>
              <a:rPr lang="en-US" sz="2400" dirty="0" smtClean="0"/>
              <a:t>barras </a:t>
            </a:r>
            <a:r>
              <a:rPr lang="en-US" sz="2400" dirty="0" err="1"/>
              <a:t>reconfigurables</a:t>
            </a:r>
            <a:r>
              <a:rPr lang="en-US" sz="2400" dirty="0"/>
              <a:t>.</a:t>
            </a:r>
          </a:p>
        </p:txBody>
      </p:sp>
      <p:graphicFrame>
        <p:nvGraphicFramePr>
          <p:cNvPr id="59396" name="Object 4"/>
          <p:cNvGraphicFramePr>
            <a:graphicFrameLocks noChangeAspect="1"/>
          </p:cNvGraphicFramePr>
          <p:nvPr/>
        </p:nvGraphicFramePr>
        <p:xfrm>
          <a:off x="228600" y="1219200"/>
          <a:ext cx="3638550" cy="3259138"/>
        </p:xfrm>
        <a:graphic>
          <a:graphicData uri="http://schemas.openxmlformats.org/drawingml/2006/compatibility">
            <com:legacyDrawing xmlns:com="http://schemas.openxmlformats.org/drawingml/2006/compatibility" spid="_x0000_s59396"/>
          </a:graphicData>
        </a:graphic>
      </p:graphicFrame>
      <p:graphicFrame>
        <p:nvGraphicFramePr>
          <p:cNvPr id="59397" name="Object 5"/>
          <p:cNvGraphicFramePr>
            <a:graphicFrameLocks noChangeAspect="1"/>
          </p:cNvGraphicFramePr>
          <p:nvPr/>
        </p:nvGraphicFramePr>
        <p:xfrm>
          <a:off x="3276600" y="4038600"/>
          <a:ext cx="301625" cy="895350"/>
        </p:xfrm>
        <a:graphic>
          <a:graphicData uri="http://schemas.openxmlformats.org/drawingml/2006/compatibility">
            <com:legacyDrawing xmlns:com="http://schemas.openxmlformats.org/drawingml/2006/compatibility" spid="_x0000_s59397"/>
          </a:graphicData>
        </a:graphic>
      </p:graphicFrame>
      <p:graphicFrame>
        <p:nvGraphicFramePr>
          <p:cNvPr id="59398" name="Object 6"/>
          <p:cNvGraphicFramePr>
            <a:graphicFrameLocks noChangeAspect="1"/>
          </p:cNvGraphicFramePr>
          <p:nvPr/>
        </p:nvGraphicFramePr>
        <p:xfrm>
          <a:off x="152400" y="2209800"/>
          <a:ext cx="4387850" cy="1854200"/>
        </p:xfrm>
        <a:graphic>
          <a:graphicData uri="http://schemas.openxmlformats.org/drawingml/2006/compatibility">
            <com:legacyDrawing xmlns:com="http://schemas.openxmlformats.org/drawingml/2006/compatibility" spid="_x0000_s59398"/>
          </a:graphicData>
        </a:graphic>
      </p:graphicFrame>
      <p:graphicFrame>
        <p:nvGraphicFramePr>
          <p:cNvPr id="59399" name="Object 7"/>
          <p:cNvGraphicFramePr>
            <a:graphicFrameLocks noChangeAspect="1"/>
          </p:cNvGraphicFramePr>
          <p:nvPr/>
        </p:nvGraphicFramePr>
        <p:xfrm>
          <a:off x="266700" y="4981575"/>
          <a:ext cx="3408363" cy="631825"/>
        </p:xfrm>
        <a:graphic>
          <a:graphicData uri="http://schemas.openxmlformats.org/drawingml/2006/compatibility">
            <com:legacyDrawing xmlns:com="http://schemas.openxmlformats.org/drawingml/2006/compatibility" spid="_x0000_s59399"/>
          </a:graphicData>
        </a:graphic>
      </p:graphicFrame>
      <p:graphicFrame>
        <p:nvGraphicFramePr>
          <p:cNvPr id="59400" name="Object 8"/>
          <p:cNvGraphicFramePr>
            <a:graphicFrameLocks noChangeAspect="1"/>
          </p:cNvGraphicFramePr>
          <p:nvPr/>
        </p:nvGraphicFramePr>
        <p:xfrm>
          <a:off x="457200" y="5716588"/>
          <a:ext cx="3227388" cy="539750"/>
        </p:xfrm>
        <a:graphic>
          <a:graphicData uri="http://schemas.openxmlformats.org/drawingml/2006/compatibility">
            <com:legacyDrawing xmlns:com="http://schemas.openxmlformats.org/drawingml/2006/compatibility" spid="_x0000_s59400"/>
          </a:graphicData>
        </a:graphic>
      </p:graphicFrame>
      <p:graphicFrame>
        <p:nvGraphicFramePr>
          <p:cNvPr id="59401" name="Object 9"/>
          <p:cNvGraphicFramePr>
            <a:graphicFrameLocks noChangeAspect="1"/>
          </p:cNvGraphicFramePr>
          <p:nvPr/>
        </p:nvGraphicFramePr>
        <p:xfrm>
          <a:off x="4392613" y="5667375"/>
          <a:ext cx="4041775" cy="636588"/>
        </p:xfrm>
        <a:graphic>
          <a:graphicData uri="http://schemas.openxmlformats.org/drawingml/2006/compatibility">
            <com:legacyDrawing xmlns:com="http://schemas.openxmlformats.org/drawingml/2006/compatibility" spid="_x0000_s59401"/>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93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93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9397"/>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4" name="explode.wav" builtIn="1"/>
                                        </p:tgtEl>
                                      </p:cMediaNode>
                                    </p:audio>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93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940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59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pPr algn="l" rtl="0"/>
            <a:r>
              <a:rPr lang="en-CA"/>
              <a:t>Diferencial porcentual de baja impedancia</a:t>
            </a:r>
          </a:p>
        </p:txBody>
      </p:sp>
      <p:sp>
        <p:nvSpPr>
          <p:cNvPr id="403459" name="Rectangle 3"/>
          <p:cNvSpPr>
            <a:spLocks noGrp="1" noChangeArrowheads="1"/>
          </p:cNvSpPr>
          <p:nvPr>
            <p:ph type="body" sz="half" idx="2"/>
          </p:nvPr>
        </p:nvSpPr>
        <p:spPr>
          <a:xfrm>
            <a:off x="381000" y="1447800"/>
            <a:ext cx="8420100" cy="4278313"/>
          </a:xfrm>
        </p:spPr>
        <p:txBody>
          <a:bodyPr/>
          <a:lstStyle/>
          <a:p>
            <a:pPr lvl="1" algn="l" rtl="0">
              <a:lnSpc>
                <a:spcPct val="90000"/>
              </a:lnSpc>
              <a:buClr>
                <a:schemeClr val="hlink"/>
              </a:buClr>
            </a:pPr>
            <a:r>
              <a:rPr lang="en-CA" sz="2000" b="1" dirty="0"/>
              <a:t>Corrientes </a:t>
            </a:r>
            <a:r>
              <a:rPr lang="en-CA" sz="2000" b="1" dirty="0" err="1"/>
              <a:t>individuales</a:t>
            </a:r>
            <a:r>
              <a:rPr lang="en-CA" sz="2000" b="1" dirty="0"/>
              <a:t> </a:t>
            </a:r>
            <a:r>
              <a:rPr lang="en-CA" sz="2000" b="1" dirty="0" err="1"/>
              <a:t>muestreadas</a:t>
            </a:r>
            <a:r>
              <a:rPr lang="en-CA" sz="2000" b="1" dirty="0"/>
              <a:t> </a:t>
            </a:r>
            <a:r>
              <a:rPr lang="en-CA" sz="2000" b="1" dirty="0" err="1"/>
              <a:t>por</a:t>
            </a:r>
            <a:r>
              <a:rPr lang="en-CA" sz="2000" b="1" dirty="0"/>
              <a:t> </a:t>
            </a:r>
            <a:r>
              <a:rPr lang="en-CA" sz="2000" b="1" dirty="0" err="1"/>
              <a:t>protección</a:t>
            </a:r>
            <a:r>
              <a:rPr lang="en-CA" sz="2000" b="1" dirty="0"/>
              <a:t> y </a:t>
            </a:r>
            <a:r>
              <a:rPr lang="en-CA" sz="2000" b="1" dirty="0" err="1"/>
              <a:t>sumadas</a:t>
            </a:r>
            <a:r>
              <a:rPr lang="en-CA" sz="2000" b="1" dirty="0"/>
              <a:t> </a:t>
            </a:r>
            <a:r>
              <a:rPr lang="en-CA" sz="2000" b="1" dirty="0" err="1"/>
              <a:t>digitalmente</a:t>
            </a:r>
            <a:endParaRPr lang="en-CA" sz="2000" b="1" dirty="0"/>
          </a:p>
          <a:p>
            <a:pPr lvl="2" algn="l" rtl="0">
              <a:lnSpc>
                <a:spcPct val="90000"/>
              </a:lnSpc>
              <a:buClr>
                <a:schemeClr val="hlink"/>
              </a:buClr>
            </a:pPr>
            <a:r>
              <a:rPr lang="en-CA" sz="1800" b="1" dirty="0" err="1"/>
              <a:t>Coincidencia</a:t>
            </a:r>
            <a:r>
              <a:rPr lang="en-CA" sz="1800" b="1" dirty="0"/>
              <a:t> de </a:t>
            </a:r>
            <a:r>
              <a:rPr lang="en-CA" sz="1800" b="1" dirty="0" err="1"/>
              <a:t>relación</a:t>
            </a:r>
            <a:r>
              <a:rPr lang="en-CA" sz="1800" b="1" dirty="0"/>
              <a:t> de CT </a:t>
            </a:r>
            <a:r>
              <a:rPr lang="en-CA" sz="1800" b="1" dirty="0" err="1"/>
              <a:t>realizada</a:t>
            </a:r>
            <a:r>
              <a:rPr lang="en-CA" sz="1800" b="1" dirty="0"/>
              <a:t> </a:t>
            </a:r>
            <a:r>
              <a:rPr lang="en-CA" sz="1800" b="1" dirty="0" err="1"/>
              <a:t>internamente</a:t>
            </a:r>
            <a:r>
              <a:rPr lang="en-CA" sz="1800" b="1" dirty="0"/>
              <a:t> (sin CT </a:t>
            </a:r>
            <a:r>
              <a:rPr lang="en-CA" sz="1800" b="1" dirty="0" err="1"/>
              <a:t>auxiliares</a:t>
            </a:r>
            <a:r>
              <a:rPr lang="en-CA" sz="1800" b="1" dirty="0"/>
              <a:t>)</a:t>
            </a:r>
          </a:p>
          <a:p>
            <a:pPr lvl="2" algn="l" rtl="0">
              <a:lnSpc>
                <a:spcPct val="90000"/>
              </a:lnSpc>
              <a:buClr>
                <a:schemeClr val="hlink"/>
              </a:buClr>
            </a:pPr>
            <a:r>
              <a:rPr lang="en-CA" sz="1800" b="1" dirty="0"/>
              <a:t>CT </a:t>
            </a:r>
            <a:r>
              <a:rPr lang="en-CA" sz="1800" b="1" dirty="0" err="1"/>
              <a:t>dedicados</a:t>
            </a:r>
            <a:r>
              <a:rPr lang="en-CA" sz="1800" b="1" dirty="0"/>
              <a:t> no son </a:t>
            </a:r>
            <a:r>
              <a:rPr lang="en-CA" sz="1800" b="1" dirty="0" err="1"/>
              <a:t>necesarios</a:t>
            </a:r>
            <a:endParaRPr lang="en-CA" sz="2000" b="1" dirty="0"/>
          </a:p>
          <a:p>
            <a:pPr lvl="1" algn="l" rtl="0">
              <a:lnSpc>
                <a:spcPct val="90000"/>
              </a:lnSpc>
              <a:buClr>
                <a:schemeClr val="hlink"/>
              </a:buClr>
            </a:pPr>
            <a:r>
              <a:rPr lang="en-CA" sz="2000" b="1" dirty="0" err="1"/>
              <a:t>Algoritmos</a:t>
            </a:r>
            <a:r>
              <a:rPr lang="en-CA" sz="2000" b="1" dirty="0"/>
              <a:t> </a:t>
            </a:r>
            <a:r>
              <a:rPr lang="en-CA" sz="2000" b="1" dirty="0" err="1"/>
              <a:t>adicionales</a:t>
            </a:r>
            <a:r>
              <a:rPr lang="en-CA" sz="2000" b="1" dirty="0"/>
              <a:t> </a:t>
            </a:r>
            <a:r>
              <a:rPr lang="en-CA" sz="2000" b="1" dirty="0" err="1"/>
              <a:t>mejoran</a:t>
            </a:r>
            <a:r>
              <a:rPr lang="en-CA" sz="2000" b="1" dirty="0"/>
              <a:t> la </a:t>
            </a:r>
            <a:r>
              <a:rPr lang="en-CA" sz="2000" b="1" dirty="0" err="1"/>
              <a:t>seguridad</a:t>
            </a:r>
            <a:r>
              <a:rPr lang="en-CA" sz="2000" b="1" dirty="0"/>
              <a:t> de la </a:t>
            </a:r>
            <a:r>
              <a:rPr lang="en-CA" sz="2000" b="1" dirty="0" err="1"/>
              <a:t>característica</a:t>
            </a:r>
            <a:r>
              <a:rPr lang="en-CA" sz="2000" b="1" dirty="0"/>
              <a:t> </a:t>
            </a:r>
            <a:r>
              <a:rPr lang="en-CA" sz="2000" b="1" dirty="0" err="1"/>
              <a:t>diferencial</a:t>
            </a:r>
            <a:r>
              <a:rPr lang="en-CA" sz="2000" b="1" dirty="0"/>
              <a:t> </a:t>
            </a:r>
            <a:r>
              <a:rPr lang="en-CA" sz="2000" b="1" dirty="0" err="1"/>
              <a:t>porcentual</a:t>
            </a:r>
            <a:r>
              <a:rPr lang="en-CA" sz="2000" b="1" dirty="0"/>
              <a:t> </a:t>
            </a:r>
            <a:r>
              <a:rPr lang="en-CA" sz="2000" b="1" dirty="0" err="1"/>
              <a:t>durante</a:t>
            </a:r>
            <a:r>
              <a:rPr lang="en-CA" sz="2000" b="1" dirty="0"/>
              <a:t> la </a:t>
            </a:r>
            <a:r>
              <a:rPr lang="en-CA" sz="2000" b="1" dirty="0" err="1"/>
              <a:t>saturación</a:t>
            </a:r>
            <a:r>
              <a:rPr lang="en-CA" sz="2000" b="1" dirty="0"/>
              <a:t> de CT</a:t>
            </a:r>
          </a:p>
          <a:p>
            <a:pPr lvl="1" algn="l" rtl="0">
              <a:lnSpc>
                <a:spcPct val="90000"/>
              </a:lnSpc>
              <a:buClr>
                <a:schemeClr val="hlink"/>
              </a:buClr>
            </a:pPr>
            <a:r>
              <a:rPr lang="en-CA" sz="2000" b="1" dirty="0"/>
              <a:t>La </a:t>
            </a:r>
            <a:r>
              <a:rPr lang="en-CA" sz="2000" b="1" dirty="0" err="1"/>
              <a:t>réplica</a:t>
            </a:r>
            <a:r>
              <a:rPr lang="en-CA" sz="2000" b="1" dirty="0"/>
              <a:t> de </a:t>
            </a:r>
            <a:r>
              <a:rPr lang="en-CA" sz="2000" b="1" dirty="0" err="1" smtClean="0"/>
              <a:t>barra</a:t>
            </a:r>
            <a:r>
              <a:rPr lang="en-CA" sz="2000" b="1" dirty="0" smtClean="0"/>
              <a:t> </a:t>
            </a:r>
            <a:r>
              <a:rPr lang="en-CA" sz="2000" b="1" dirty="0" err="1"/>
              <a:t>dinámico</a:t>
            </a:r>
            <a:r>
              <a:rPr lang="en-CA" sz="2000" b="1" dirty="0"/>
              <a:t> </a:t>
            </a:r>
            <a:r>
              <a:rPr lang="en-CA" sz="2000" b="1" dirty="0" err="1"/>
              <a:t>permite</a:t>
            </a:r>
            <a:r>
              <a:rPr lang="en-CA" sz="2000" b="1" dirty="0"/>
              <a:t> la </a:t>
            </a:r>
            <a:r>
              <a:rPr lang="en-CA" sz="2000" b="1" dirty="0" err="1"/>
              <a:t>aplicación</a:t>
            </a:r>
            <a:r>
              <a:rPr lang="en-CA" sz="2000" b="1" dirty="0"/>
              <a:t> a </a:t>
            </a:r>
            <a:r>
              <a:rPr lang="en-CA" sz="2000" b="1" dirty="0" smtClean="0"/>
              <a:t>barras </a:t>
            </a:r>
            <a:r>
              <a:rPr lang="en-CA" sz="2000" b="1" dirty="0" err="1"/>
              <a:t>reconfigurables</a:t>
            </a:r>
            <a:endParaRPr lang="en-CA" sz="2000" b="1" dirty="0"/>
          </a:p>
          <a:p>
            <a:pPr lvl="2" algn="l" rtl="0">
              <a:lnSpc>
                <a:spcPct val="90000"/>
              </a:lnSpc>
              <a:buClr>
                <a:schemeClr val="hlink"/>
              </a:buClr>
            </a:pPr>
            <a:r>
              <a:rPr lang="en-CA" sz="1800" b="1" dirty="0" err="1"/>
              <a:t>Hecho</a:t>
            </a:r>
            <a:r>
              <a:rPr lang="en-CA" sz="1800" b="1" dirty="0"/>
              <a:t> </a:t>
            </a:r>
            <a:r>
              <a:rPr lang="en-CA" sz="1800" b="1" dirty="0" err="1"/>
              <a:t>digitalmente</a:t>
            </a:r>
            <a:r>
              <a:rPr lang="en-CA" sz="1800" b="1" dirty="0"/>
              <a:t> con </a:t>
            </a:r>
            <a:r>
              <a:rPr lang="en-CA" sz="1800" b="1" dirty="0" err="1"/>
              <a:t>lógica</a:t>
            </a:r>
            <a:r>
              <a:rPr lang="en-CA" sz="1800" b="1" dirty="0"/>
              <a:t> </a:t>
            </a:r>
            <a:r>
              <a:rPr lang="en-CA" sz="1800" b="1" dirty="0" err="1"/>
              <a:t>para</a:t>
            </a:r>
            <a:r>
              <a:rPr lang="en-CA" sz="1800" b="1" dirty="0"/>
              <a:t> </a:t>
            </a:r>
            <a:r>
              <a:rPr lang="en-CA" sz="1800" b="1" dirty="0" err="1"/>
              <a:t>agregar</a:t>
            </a:r>
            <a:r>
              <a:rPr lang="en-CA" sz="1800" b="1" dirty="0"/>
              <a:t>/</a:t>
            </a:r>
            <a:r>
              <a:rPr lang="en-CA" sz="1800" b="1" dirty="0" err="1"/>
              <a:t>eliminar</a:t>
            </a:r>
            <a:r>
              <a:rPr lang="en-CA" sz="1800" b="1" dirty="0"/>
              <a:t> </a:t>
            </a:r>
            <a:r>
              <a:rPr lang="en-CA" sz="1800" b="1" dirty="0" err="1"/>
              <a:t>entradas</a:t>
            </a:r>
            <a:r>
              <a:rPr lang="en-CA" sz="1800" b="1" dirty="0"/>
              <a:t> </a:t>
            </a:r>
            <a:r>
              <a:rPr lang="en-CA" sz="1800" b="1" dirty="0" smtClean="0"/>
              <a:t>de </a:t>
            </a:r>
            <a:r>
              <a:rPr lang="en-CA" sz="1800" b="1" dirty="0" err="1" smtClean="0"/>
              <a:t>corrientees</a:t>
            </a:r>
            <a:r>
              <a:rPr lang="en-CA" sz="1800" b="1" dirty="0" smtClean="0"/>
              <a:t> </a:t>
            </a:r>
            <a:r>
              <a:rPr lang="en-CA" sz="1800" b="1" dirty="0"/>
              <a:t>del </a:t>
            </a:r>
            <a:r>
              <a:rPr lang="en-CA" sz="1800" b="1" dirty="0" err="1"/>
              <a:t>cálculo</a:t>
            </a:r>
            <a:r>
              <a:rPr lang="en-CA" sz="1800" b="1" dirty="0"/>
              <a:t> </a:t>
            </a:r>
            <a:r>
              <a:rPr lang="en-CA" sz="1800" b="1" dirty="0" err="1"/>
              <a:t>diferencial</a:t>
            </a:r>
            <a:endParaRPr lang="en-CA" sz="1800" b="1" dirty="0"/>
          </a:p>
          <a:p>
            <a:pPr lvl="2" algn="l" rtl="0">
              <a:lnSpc>
                <a:spcPct val="90000"/>
              </a:lnSpc>
              <a:buClr>
                <a:schemeClr val="hlink"/>
              </a:buClr>
            </a:pPr>
            <a:r>
              <a:rPr lang="en-CA" sz="1800" b="1" dirty="0"/>
              <a:t>No se </a:t>
            </a:r>
            <a:r>
              <a:rPr lang="en-CA" sz="1800" b="1" dirty="0" err="1"/>
              <a:t>requiere</a:t>
            </a:r>
            <a:r>
              <a:rPr lang="en-CA" sz="1800" b="1" dirty="0"/>
              <a:t> </a:t>
            </a:r>
            <a:r>
              <a:rPr lang="en-CA" sz="1800" b="1" dirty="0" err="1"/>
              <a:t>conmutación</a:t>
            </a:r>
            <a:r>
              <a:rPr lang="en-CA" sz="1800" b="1" dirty="0"/>
              <a:t> de </a:t>
            </a:r>
            <a:r>
              <a:rPr lang="en-CA" sz="1800" b="1" dirty="0" err="1"/>
              <a:t>circuitos</a:t>
            </a:r>
            <a:r>
              <a:rPr lang="en-CA" sz="1800" b="1" dirty="0"/>
              <a:t> </a:t>
            </a:r>
            <a:r>
              <a:rPr lang="en-CA" sz="1800" b="1" dirty="0" err="1"/>
              <a:t>secundarios</a:t>
            </a:r>
            <a:r>
              <a:rPr lang="en-CA" sz="1800" b="1" dirty="0"/>
              <a:t> de CT</a:t>
            </a:r>
          </a:p>
          <a:p>
            <a:pPr lvl="1" algn="l" rtl="0">
              <a:lnSpc>
                <a:spcPct val="90000"/>
              </a:lnSpc>
              <a:buClr>
                <a:schemeClr val="hlink"/>
              </a:buClr>
            </a:pPr>
            <a:r>
              <a:rPr lang="en-CA" sz="2000" b="1" dirty="0" err="1"/>
              <a:t>Cargas</a:t>
            </a:r>
            <a:r>
              <a:rPr lang="en-CA" sz="2000" b="1" dirty="0"/>
              <a:t> </a:t>
            </a:r>
            <a:r>
              <a:rPr lang="en-CA" sz="2000" b="1" dirty="0" err="1"/>
              <a:t>secundarias</a:t>
            </a:r>
            <a:r>
              <a:rPr lang="en-CA" sz="2000" b="1" dirty="0"/>
              <a:t> </a:t>
            </a:r>
            <a:r>
              <a:rPr lang="en-CA" sz="2000" b="1" dirty="0" err="1"/>
              <a:t>bajas</a:t>
            </a:r>
            <a:endParaRPr lang="en-CA" sz="2000" b="1" dirty="0"/>
          </a:p>
          <a:p>
            <a:pPr lvl="1" algn="l" rtl="0">
              <a:lnSpc>
                <a:spcPct val="90000"/>
              </a:lnSpc>
              <a:buClr>
                <a:schemeClr val="hlink"/>
              </a:buClr>
            </a:pPr>
            <a:r>
              <a:rPr lang="en-CA" sz="2000" b="1" dirty="0" err="1"/>
              <a:t>Funcionalidad</a:t>
            </a:r>
            <a:r>
              <a:rPr lang="en-CA" sz="2000" b="1" dirty="0"/>
              <a:t> </a:t>
            </a:r>
            <a:r>
              <a:rPr lang="en-CA" sz="2000" b="1" dirty="0" err="1"/>
              <a:t>adicional</a:t>
            </a:r>
            <a:r>
              <a:rPr lang="en-CA" sz="2000" b="1" dirty="0"/>
              <a:t> </a:t>
            </a:r>
            <a:r>
              <a:rPr lang="en-CA" sz="2000" b="1" dirty="0" err="1"/>
              <a:t>disponible</a:t>
            </a:r>
            <a:endParaRPr lang="en-CA" sz="2000" b="1" dirty="0"/>
          </a:p>
          <a:p>
            <a:pPr lvl="2" algn="l" rtl="0">
              <a:lnSpc>
                <a:spcPct val="90000"/>
              </a:lnSpc>
              <a:buClr>
                <a:schemeClr val="hlink"/>
              </a:buClr>
            </a:pPr>
            <a:r>
              <a:rPr lang="en-CA" sz="1800" b="1" dirty="0" err="1"/>
              <a:t>Oscilografía</a:t>
            </a:r>
            <a:r>
              <a:rPr lang="en-CA" sz="1800" b="1" dirty="0"/>
              <a:t> digital y </a:t>
            </a:r>
            <a:r>
              <a:rPr lang="en-CA" sz="1800" b="1" dirty="0" err="1"/>
              <a:t>monitoreo</a:t>
            </a:r>
            <a:r>
              <a:rPr lang="en-CA" sz="1800" b="1" dirty="0"/>
              <a:t> de </a:t>
            </a:r>
            <a:r>
              <a:rPr lang="en-CA" sz="1800" b="1" dirty="0" err="1"/>
              <a:t>cada</a:t>
            </a:r>
            <a:r>
              <a:rPr lang="en-CA" sz="1800" b="1" dirty="0"/>
              <a:t> </a:t>
            </a:r>
            <a:r>
              <a:rPr lang="en-CA" sz="1800" b="1" dirty="0" err="1"/>
              <a:t>circuito</a:t>
            </a:r>
            <a:r>
              <a:rPr lang="en-CA" sz="1800" b="1" dirty="0"/>
              <a:t> </a:t>
            </a:r>
            <a:r>
              <a:rPr lang="en-CA" sz="1800" b="1" dirty="0" err="1"/>
              <a:t>conectado</a:t>
            </a:r>
            <a:r>
              <a:rPr lang="en-CA" sz="1800" b="1" dirty="0"/>
              <a:t> a </a:t>
            </a:r>
            <a:r>
              <a:rPr lang="en-CA" sz="1800" b="1" dirty="0" err="1"/>
              <a:t>zona</a:t>
            </a:r>
            <a:r>
              <a:rPr lang="en-CA" sz="1800" b="1" dirty="0"/>
              <a:t> </a:t>
            </a:r>
            <a:r>
              <a:rPr lang="en-CA" sz="1800" b="1" dirty="0" err="1" smtClean="0"/>
              <a:t>barra</a:t>
            </a:r>
            <a:r>
              <a:rPr lang="en-CA" sz="1800" b="1" dirty="0" smtClean="0"/>
              <a:t>.</a:t>
            </a:r>
            <a:endParaRPr lang="en-CA" sz="1800" b="1" dirty="0"/>
          </a:p>
          <a:p>
            <a:pPr lvl="2" algn="l" rtl="0">
              <a:lnSpc>
                <a:spcPct val="90000"/>
              </a:lnSpc>
              <a:buClr>
                <a:schemeClr val="hlink"/>
              </a:buClr>
            </a:pPr>
            <a:r>
              <a:rPr lang="en-CA" sz="1800" b="1" dirty="0" err="1"/>
              <a:t>Grabación</a:t>
            </a:r>
            <a:r>
              <a:rPr lang="en-CA" sz="1800" b="1" dirty="0"/>
              <a:t> de </a:t>
            </a:r>
            <a:r>
              <a:rPr lang="en-CA" sz="1800" b="1" dirty="0" err="1"/>
              <a:t>eventos</a:t>
            </a:r>
            <a:r>
              <a:rPr lang="en-CA" sz="1800" b="1" dirty="0"/>
              <a:t> con </a:t>
            </a:r>
            <a:r>
              <a:rPr lang="en-CA" sz="1800" b="1" dirty="0" err="1"/>
              <a:t>marca</a:t>
            </a:r>
            <a:r>
              <a:rPr lang="en-CA" sz="1800" b="1" dirty="0"/>
              <a:t> de </a:t>
            </a:r>
            <a:r>
              <a:rPr lang="en-CA" sz="1800" b="1" dirty="0" err="1"/>
              <a:t>tiempo</a:t>
            </a:r>
            <a:endParaRPr lang="en-CA" sz="1800" b="1" dirty="0"/>
          </a:p>
          <a:p>
            <a:pPr lvl="2" algn="l" rtl="0">
              <a:lnSpc>
                <a:spcPct val="90000"/>
              </a:lnSpc>
              <a:buClr>
                <a:schemeClr val="hlink"/>
              </a:buClr>
            </a:pPr>
            <a:r>
              <a:rPr lang="en-CA" sz="1800" b="1" dirty="0" err="1"/>
              <a:t>Protección</a:t>
            </a:r>
            <a:r>
              <a:rPr lang="en-CA" sz="1800" b="1" dirty="0"/>
              <a:t> contra </a:t>
            </a:r>
            <a:r>
              <a:rPr lang="en-CA" sz="1800" b="1" dirty="0" err="1"/>
              <a:t>fallo</a:t>
            </a:r>
            <a:r>
              <a:rPr lang="en-CA" sz="1800" b="1" dirty="0"/>
              <a:t> del </a:t>
            </a:r>
            <a:r>
              <a:rPr lang="en-CA" sz="1800" b="1" dirty="0" err="1"/>
              <a:t>interruptor</a:t>
            </a:r>
            <a:endParaRPr lang="en-CA" sz="18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pPr algn="l" rtl="0"/>
            <a:r>
              <a:rPr lang="en-CA"/>
              <a:t>Objetivos del algoritmo diferencial digital</a:t>
            </a:r>
          </a:p>
        </p:txBody>
      </p:sp>
      <p:sp>
        <p:nvSpPr>
          <p:cNvPr id="406531" name="Rectangle 3"/>
          <p:cNvSpPr>
            <a:spLocks noGrp="1" noChangeArrowheads="1"/>
          </p:cNvSpPr>
          <p:nvPr>
            <p:ph type="body" sz="half" idx="2"/>
          </p:nvPr>
        </p:nvSpPr>
        <p:spPr>
          <a:xfrm>
            <a:off x="381000" y="1371600"/>
            <a:ext cx="8420100" cy="4114800"/>
          </a:xfrm>
        </p:spPr>
        <p:txBody>
          <a:bodyPr/>
          <a:lstStyle/>
          <a:p>
            <a:pPr lvl="1" algn="l" rtl="0">
              <a:lnSpc>
                <a:spcPct val="90000"/>
              </a:lnSpc>
              <a:buClr>
                <a:schemeClr val="hlink"/>
              </a:buClr>
            </a:pPr>
            <a:r>
              <a:rPr lang="en-CA" sz="2000" b="1" dirty="0" err="1"/>
              <a:t>Mejorar</a:t>
            </a:r>
            <a:r>
              <a:rPr lang="en-CA" sz="2000" b="1" dirty="0"/>
              <a:t> la </a:t>
            </a:r>
            <a:r>
              <a:rPr lang="en-CA" sz="2000" b="1" dirty="0" err="1"/>
              <a:t>operación</a:t>
            </a:r>
            <a:r>
              <a:rPr lang="en-CA" sz="2000" b="1" dirty="0"/>
              <a:t> del </a:t>
            </a:r>
            <a:r>
              <a:rPr lang="en-CA" sz="2000" b="1" dirty="0" err="1"/>
              <a:t>algoritmo</a:t>
            </a:r>
            <a:r>
              <a:rPr lang="en-CA" sz="2000" b="1" dirty="0"/>
              <a:t> </a:t>
            </a:r>
            <a:r>
              <a:rPr lang="en-CA" sz="2000" b="1" dirty="0" err="1"/>
              <a:t>diferencial</a:t>
            </a:r>
            <a:r>
              <a:rPr lang="en-CA" sz="2000" b="1" dirty="0"/>
              <a:t> principal.</a:t>
            </a:r>
          </a:p>
          <a:p>
            <a:pPr lvl="2" algn="l" rtl="0">
              <a:lnSpc>
                <a:spcPct val="90000"/>
              </a:lnSpc>
              <a:buClr>
                <a:schemeClr val="hlink"/>
              </a:buClr>
            </a:pPr>
            <a:r>
              <a:rPr lang="en-CA" sz="2000" b="1" dirty="0" err="1"/>
              <a:t>Mejor</a:t>
            </a:r>
            <a:r>
              <a:rPr lang="en-CA" sz="2000" b="1" dirty="0"/>
              <a:t> </a:t>
            </a:r>
            <a:r>
              <a:rPr lang="en-CA" sz="2000" b="1" dirty="0" err="1"/>
              <a:t>filtrado</a:t>
            </a:r>
            <a:endParaRPr lang="en-CA" sz="2000" b="1" dirty="0"/>
          </a:p>
          <a:p>
            <a:pPr lvl="2" algn="l" rtl="0">
              <a:lnSpc>
                <a:spcPct val="90000"/>
              </a:lnSpc>
              <a:buClr>
                <a:schemeClr val="hlink"/>
              </a:buClr>
            </a:pPr>
            <a:r>
              <a:rPr lang="en-CA" sz="2000" b="1" dirty="0" err="1"/>
              <a:t>Respuesta</a:t>
            </a:r>
            <a:r>
              <a:rPr lang="en-CA" sz="2000" b="1" dirty="0"/>
              <a:t> </a:t>
            </a:r>
            <a:r>
              <a:rPr lang="en-CA" sz="2000" b="1" dirty="0" err="1"/>
              <a:t>más</a:t>
            </a:r>
            <a:r>
              <a:rPr lang="en-CA" sz="2000" b="1" dirty="0"/>
              <a:t> </a:t>
            </a:r>
            <a:r>
              <a:rPr lang="en-CA" sz="2000" b="1" dirty="0" err="1"/>
              <a:t>rápida</a:t>
            </a:r>
            <a:endParaRPr lang="en-CA" sz="2000" b="1" dirty="0"/>
          </a:p>
          <a:p>
            <a:pPr lvl="2" algn="l" rtl="0">
              <a:lnSpc>
                <a:spcPct val="90000"/>
              </a:lnSpc>
              <a:buClr>
                <a:schemeClr val="hlink"/>
              </a:buClr>
            </a:pPr>
            <a:r>
              <a:rPr lang="en-CA" sz="2000" b="1" dirty="0" err="1"/>
              <a:t>Mejores</a:t>
            </a:r>
            <a:r>
              <a:rPr lang="en-CA" sz="2000" b="1" dirty="0"/>
              <a:t> </a:t>
            </a:r>
            <a:r>
              <a:rPr lang="en-CA" sz="2000" b="1" dirty="0" err="1"/>
              <a:t>técnicas</a:t>
            </a:r>
            <a:r>
              <a:rPr lang="en-CA" sz="2000" b="1" dirty="0"/>
              <a:t> de </a:t>
            </a:r>
            <a:r>
              <a:rPr lang="en-CA" sz="2000" b="1" dirty="0" err="1"/>
              <a:t>sujeción</a:t>
            </a:r>
            <a:endParaRPr lang="en-CA" sz="2000" b="1" dirty="0"/>
          </a:p>
          <a:p>
            <a:pPr lvl="2" algn="l" rtl="0">
              <a:lnSpc>
                <a:spcPct val="90000"/>
              </a:lnSpc>
              <a:buClr>
                <a:schemeClr val="hlink"/>
              </a:buClr>
            </a:pPr>
            <a:r>
              <a:rPr lang="en-CA" sz="2000" b="1" dirty="0" err="1"/>
              <a:t>Bloqueo</a:t>
            </a:r>
            <a:r>
              <a:rPr lang="en-CA" sz="2000" b="1" dirty="0"/>
              <a:t> </a:t>
            </a:r>
            <a:r>
              <a:rPr lang="en-CA" sz="2000" b="1" dirty="0" err="1"/>
              <a:t>transitorio</a:t>
            </a:r>
            <a:r>
              <a:rPr lang="en-CA" sz="2000" b="1" dirty="0"/>
              <a:t> de </a:t>
            </a:r>
            <a:r>
              <a:rPr lang="en-CA" sz="2000" b="1" dirty="0" err="1"/>
              <a:t>conmutación</a:t>
            </a:r>
            <a:endParaRPr lang="en-CA" sz="2000" b="1" dirty="0"/>
          </a:p>
          <a:p>
            <a:pPr lvl="1" algn="l" rtl="0">
              <a:lnSpc>
                <a:spcPct val="90000"/>
              </a:lnSpc>
              <a:buClr>
                <a:schemeClr val="hlink"/>
              </a:buClr>
            </a:pPr>
            <a:r>
              <a:rPr lang="en-CA" sz="2000" b="1" dirty="0" err="1"/>
              <a:t>Proporcionar</a:t>
            </a:r>
            <a:r>
              <a:rPr lang="en-CA" sz="2000" b="1" dirty="0"/>
              <a:t> </a:t>
            </a:r>
            <a:r>
              <a:rPr lang="en-CA" sz="2000" b="1" dirty="0" err="1"/>
              <a:t>una</a:t>
            </a:r>
            <a:r>
              <a:rPr lang="en-CA" sz="2000" b="1" dirty="0"/>
              <a:t> </a:t>
            </a:r>
            <a:r>
              <a:rPr lang="en-CA" sz="2000" b="1" dirty="0" err="1"/>
              <a:t>réplica</a:t>
            </a:r>
            <a:r>
              <a:rPr lang="en-CA" sz="2000" b="1" dirty="0"/>
              <a:t> de </a:t>
            </a:r>
            <a:r>
              <a:rPr lang="en-CA" sz="2000" b="1" dirty="0" err="1" smtClean="0"/>
              <a:t>barra</a:t>
            </a:r>
            <a:r>
              <a:rPr lang="en-CA" sz="2000" b="1" dirty="0" smtClean="0"/>
              <a:t> </a:t>
            </a:r>
            <a:r>
              <a:rPr lang="en-CA" sz="2000" b="1" dirty="0" err="1"/>
              <a:t>dinámica</a:t>
            </a:r>
            <a:r>
              <a:rPr lang="en-CA" sz="2000" b="1" dirty="0"/>
              <a:t> </a:t>
            </a:r>
            <a:r>
              <a:rPr lang="en-CA" sz="2000" b="1" dirty="0" err="1"/>
              <a:t>para</a:t>
            </a:r>
            <a:r>
              <a:rPr lang="en-CA" sz="2000" b="1" dirty="0"/>
              <a:t> barras </a:t>
            </a:r>
            <a:r>
              <a:rPr lang="en-CA" sz="2000" b="1" dirty="0" err="1" smtClean="0"/>
              <a:t>barra</a:t>
            </a:r>
            <a:r>
              <a:rPr lang="en-CA" sz="2000" b="1" dirty="0" smtClean="0"/>
              <a:t> </a:t>
            </a:r>
            <a:r>
              <a:rPr lang="en-CA" sz="2000" b="1" dirty="0" err="1"/>
              <a:t>reconfigurables</a:t>
            </a:r>
            <a:endParaRPr lang="en-CA" sz="2000" b="1" dirty="0"/>
          </a:p>
          <a:p>
            <a:pPr lvl="1" algn="l" rtl="0">
              <a:lnSpc>
                <a:spcPct val="90000"/>
              </a:lnSpc>
              <a:buClr>
                <a:schemeClr val="hlink"/>
              </a:buClr>
            </a:pPr>
            <a:r>
              <a:rPr lang="en-CA" sz="2000" b="1" dirty="0" err="1"/>
              <a:t>Detecte</a:t>
            </a:r>
            <a:r>
              <a:rPr lang="en-CA" sz="2000" b="1" dirty="0"/>
              <a:t> de </a:t>
            </a:r>
            <a:r>
              <a:rPr lang="en-CA" sz="2000" b="1" dirty="0" err="1"/>
              <a:t>manera</a:t>
            </a:r>
            <a:r>
              <a:rPr lang="en-CA" sz="2000" b="1" dirty="0"/>
              <a:t> </a:t>
            </a:r>
            <a:r>
              <a:rPr lang="en-CA" sz="2000" b="1" dirty="0" err="1"/>
              <a:t>confiable</a:t>
            </a:r>
            <a:r>
              <a:rPr lang="en-CA" sz="2000" b="1" dirty="0"/>
              <a:t> la </a:t>
            </a:r>
            <a:r>
              <a:rPr lang="en-CA" sz="2000" b="1" dirty="0" err="1"/>
              <a:t>saturación</a:t>
            </a:r>
            <a:r>
              <a:rPr lang="en-CA" sz="2000" b="1" dirty="0"/>
              <a:t> de CT de </a:t>
            </a:r>
            <a:r>
              <a:rPr lang="en-CA" sz="2000" b="1" dirty="0" err="1"/>
              <a:t>manera</a:t>
            </a:r>
            <a:r>
              <a:rPr lang="en-CA" sz="2000" b="1" dirty="0"/>
              <a:t> </a:t>
            </a:r>
            <a:r>
              <a:rPr lang="en-CA" sz="2000" b="1" dirty="0" err="1"/>
              <a:t>rápida</a:t>
            </a:r>
            <a:r>
              <a:rPr lang="en-CA" sz="2000" b="1" dirty="0"/>
              <a:t> y </a:t>
            </a:r>
            <a:r>
              <a:rPr lang="en-CA" sz="2000" b="1" dirty="0" err="1"/>
              <a:t>confiable</a:t>
            </a:r>
            <a:r>
              <a:rPr lang="en-CA" sz="2000" b="1" dirty="0"/>
              <a:t>, </a:t>
            </a:r>
            <a:r>
              <a:rPr lang="en-CA" sz="2000" b="1" dirty="0" err="1"/>
              <a:t>especialmente</a:t>
            </a:r>
            <a:r>
              <a:rPr lang="en-CA" sz="2000" b="1" dirty="0"/>
              <a:t> </a:t>
            </a:r>
            <a:r>
              <a:rPr lang="en-CA" sz="2000" b="1" dirty="0" err="1"/>
              <a:t>para</a:t>
            </a:r>
            <a:r>
              <a:rPr lang="en-CA" sz="2000" b="1" dirty="0"/>
              <a:t> </a:t>
            </a:r>
            <a:r>
              <a:rPr lang="en-CA" sz="2000" b="1" dirty="0" err="1"/>
              <a:t>fallas</a:t>
            </a:r>
            <a:r>
              <a:rPr lang="en-CA" sz="2000" b="1" dirty="0"/>
              <a:t> </a:t>
            </a:r>
            <a:r>
              <a:rPr lang="en-CA" sz="2000" b="1" dirty="0" err="1"/>
              <a:t>externas</a:t>
            </a:r>
            <a:endParaRPr lang="en-CA" sz="2000" b="1" dirty="0"/>
          </a:p>
          <a:p>
            <a:pPr lvl="1" algn="l" rtl="0">
              <a:lnSpc>
                <a:spcPct val="90000"/>
              </a:lnSpc>
              <a:buClr>
                <a:schemeClr val="hlink"/>
              </a:buClr>
            </a:pPr>
            <a:r>
              <a:rPr lang="en-CA" sz="2000" b="1" dirty="0" err="1"/>
              <a:t>Implementar</a:t>
            </a:r>
            <a:r>
              <a:rPr lang="en-CA" sz="2000" b="1" dirty="0"/>
              <a:t> </a:t>
            </a:r>
            <a:r>
              <a:rPr lang="en-CA" sz="2000" b="1" dirty="0" err="1"/>
              <a:t>seguridad</a:t>
            </a:r>
            <a:r>
              <a:rPr lang="en-CA" sz="2000" b="1" dirty="0"/>
              <a:t> </a:t>
            </a:r>
            <a:r>
              <a:rPr lang="en-CA" sz="2000" b="1" dirty="0" err="1"/>
              <a:t>adicional</a:t>
            </a:r>
            <a:r>
              <a:rPr lang="en-CA" sz="2000" b="1" dirty="0"/>
              <a:t> al </a:t>
            </a:r>
            <a:r>
              <a:rPr lang="en-CA" sz="2000" b="1" dirty="0" err="1"/>
              <a:t>algoritmo</a:t>
            </a:r>
            <a:r>
              <a:rPr lang="en-CA" sz="2000" b="1" dirty="0"/>
              <a:t> </a:t>
            </a:r>
            <a:r>
              <a:rPr lang="en-CA" sz="2000" b="1" dirty="0" err="1"/>
              <a:t>diferencial</a:t>
            </a:r>
            <a:r>
              <a:rPr lang="en-CA" sz="2000" b="1" dirty="0"/>
              <a:t> principal </a:t>
            </a:r>
            <a:r>
              <a:rPr lang="en-CA" sz="2000" b="1" dirty="0" err="1"/>
              <a:t>para</a:t>
            </a:r>
            <a:r>
              <a:rPr lang="en-CA" sz="2000" b="1" dirty="0"/>
              <a:t> </a:t>
            </a:r>
            <a:r>
              <a:rPr lang="en-CA" sz="2000" b="1" dirty="0" err="1"/>
              <a:t>evitar</a:t>
            </a:r>
            <a:r>
              <a:rPr lang="en-CA" sz="2000" b="1" dirty="0"/>
              <a:t> un </a:t>
            </a:r>
            <a:r>
              <a:rPr lang="en-CA" sz="2000" b="1" dirty="0" err="1"/>
              <a:t>funcionamiento</a:t>
            </a:r>
            <a:r>
              <a:rPr lang="en-CA" sz="2000" b="1" dirty="0"/>
              <a:t> </a:t>
            </a:r>
            <a:r>
              <a:rPr lang="en-CA" sz="2000" b="1" dirty="0" err="1"/>
              <a:t>incorrecto</a:t>
            </a:r>
            <a:r>
              <a:rPr lang="en-CA" sz="2000" b="1" dirty="0"/>
              <a:t>.</a:t>
            </a:r>
          </a:p>
          <a:p>
            <a:pPr lvl="2" algn="l" rtl="0">
              <a:lnSpc>
                <a:spcPct val="90000"/>
              </a:lnSpc>
              <a:buClr>
                <a:schemeClr val="hlink"/>
              </a:buClr>
            </a:pPr>
            <a:r>
              <a:rPr lang="en-CA" sz="2000" b="1" dirty="0" err="1"/>
              <a:t>Fallas</a:t>
            </a:r>
            <a:r>
              <a:rPr lang="en-CA" sz="2000" b="1" dirty="0"/>
              <a:t> </a:t>
            </a:r>
            <a:r>
              <a:rPr lang="en-CA" sz="2000" b="1" dirty="0" err="1"/>
              <a:t>externas</a:t>
            </a:r>
            <a:r>
              <a:rPr lang="en-CA" sz="2000" b="1" dirty="0"/>
              <a:t> con </a:t>
            </a:r>
            <a:r>
              <a:rPr lang="en-CA" sz="2000" b="1" dirty="0" err="1"/>
              <a:t>saturación</a:t>
            </a:r>
            <a:r>
              <a:rPr lang="en-CA" sz="2000" b="1" dirty="0"/>
              <a:t> de CT</a:t>
            </a:r>
          </a:p>
          <a:p>
            <a:pPr lvl="2" algn="l" rtl="0">
              <a:lnSpc>
                <a:spcPct val="90000"/>
              </a:lnSpc>
              <a:buClr>
                <a:schemeClr val="hlink"/>
              </a:buClr>
            </a:pPr>
            <a:r>
              <a:rPr lang="en-CA" sz="2000" b="1" dirty="0" err="1"/>
              <a:t>Problema</a:t>
            </a:r>
            <a:r>
              <a:rPr lang="en-CA" sz="2000" b="1" dirty="0"/>
              <a:t> en el </a:t>
            </a:r>
            <a:r>
              <a:rPr lang="en-CA" sz="2000" b="1" dirty="0" err="1"/>
              <a:t>circuito</a:t>
            </a:r>
            <a:r>
              <a:rPr lang="en-CA" sz="2000" b="1" dirty="0"/>
              <a:t> </a:t>
            </a:r>
            <a:r>
              <a:rPr lang="en-CA" sz="2000" b="1" dirty="0" err="1"/>
              <a:t>secundario</a:t>
            </a:r>
            <a:r>
              <a:rPr lang="en-CA" sz="2000" b="1" dirty="0"/>
              <a:t> del CT (</a:t>
            </a:r>
            <a:r>
              <a:rPr lang="en-CA" sz="2000" b="1" dirty="0" err="1"/>
              <a:t>por</a:t>
            </a:r>
            <a:r>
              <a:rPr lang="en-CA" sz="2000" b="1" dirty="0"/>
              <a:t> </a:t>
            </a:r>
            <a:r>
              <a:rPr lang="en-CA" sz="2000" b="1" dirty="0" err="1"/>
              <a:t>ejemplo</a:t>
            </a:r>
            <a:r>
              <a:rPr lang="en-CA" sz="2000" b="1" dirty="0"/>
              <a:t>, </a:t>
            </a:r>
            <a:r>
              <a:rPr lang="en-CA" sz="2000" b="1" dirty="0" err="1"/>
              <a:t>cortocircuitos</a:t>
            </a:r>
            <a:r>
              <a:rPr lang="en-CA" sz="2000" b="1"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pPr algn="l" rtl="0"/>
            <a:r>
              <a:rPr lang="en-CA"/>
              <a:t>Diferencial de baja impedancia (distribuido)</a:t>
            </a:r>
          </a:p>
        </p:txBody>
      </p:sp>
      <p:sp>
        <p:nvSpPr>
          <p:cNvPr id="404483" name="Rectangle 3"/>
          <p:cNvSpPr>
            <a:spLocks noGrp="1" noChangeArrowheads="1"/>
          </p:cNvSpPr>
          <p:nvPr>
            <p:ph type="body" sz="half" idx="2"/>
          </p:nvPr>
        </p:nvSpPr>
        <p:spPr>
          <a:xfrm>
            <a:off x="4646613" y="1257300"/>
            <a:ext cx="4154487" cy="4343400"/>
          </a:xfrm>
        </p:spPr>
        <p:txBody>
          <a:bodyPr/>
          <a:lstStyle/>
          <a:p>
            <a:pPr lvl="1" algn="l" rtl="0">
              <a:buClr>
                <a:schemeClr val="hlink"/>
              </a:buClr>
            </a:pPr>
            <a:r>
              <a:rPr lang="en-CA" sz="2000" b="1"/>
              <a:t>Unidades de adquisición de datos (DAU) instaladas en bahías</a:t>
            </a:r>
          </a:p>
          <a:p>
            <a:pPr lvl="1" algn="l" rtl="0">
              <a:buClr>
                <a:schemeClr val="hlink"/>
              </a:buClr>
            </a:pPr>
            <a:r>
              <a:rPr lang="en-CA" sz="2000" b="1"/>
              <a:t>La Unidad Central de Procesamiento (CPU) procesa todos los datos de las DAU</a:t>
            </a:r>
          </a:p>
          <a:p>
            <a:pPr lvl="1" algn="l" rtl="0">
              <a:buClr>
                <a:schemeClr val="hlink"/>
              </a:buClr>
            </a:pPr>
            <a:r>
              <a:rPr lang="en-CA" sz="2000" b="1"/>
              <a:t>Comunicaciones entre DAU y CPU a través de fibra utilizando un protocolo propietario</a:t>
            </a:r>
          </a:p>
          <a:p>
            <a:pPr lvl="1" algn="l" rtl="0">
              <a:buClr>
                <a:schemeClr val="hlink"/>
              </a:buClr>
            </a:pPr>
            <a:r>
              <a:rPr lang="en-CA" sz="2000" b="1"/>
              <a:t>Se requiere sincronización de muestreo entre DAU</a:t>
            </a:r>
            <a:endParaRPr lang="en-CA" sz="1800" b="1"/>
          </a:p>
          <a:p>
            <a:pPr lvl="1" algn="l" rtl="0">
              <a:buClr>
                <a:schemeClr val="hlink"/>
              </a:buClr>
            </a:pPr>
            <a:r>
              <a:rPr lang="en-CA" sz="2000" b="1"/>
              <a:t>Percibido menos confiable (se necesita más hardware)</a:t>
            </a:r>
          </a:p>
          <a:p>
            <a:pPr lvl="1" algn="l" rtl="0">
              <a:buClr>
                <a:schemeClr val="hlink"/>
              </a:buClr>
            </a:pPr>
            <a:r>
              <a:rPr lang="en-CA" sz="2000" b="1"/>
              <a:t>Difícil de aplicar en aplicaciones de modernización</a:t>
            </a:r>
          </a:p>
        </p:txBody>
      </p:sp>
      <p:graphicFrame>
        <p:nvGraphicFramePr>
          <p:cNvPr id="404484" name="Object 4"/>
          <p:cNvGraphicFramePr>
            <a:graphicFrameLocks noChangeAspect="1"/>
          </p:cNvGraphicFramePr>
          <p:nvPr/>
        </p:nvGraphicFramePr>
        <p:xfrm>
          <a:off x="0" y="1692275"/>
          <a:ext cx="4516438" cy="3717925"/>
        </p:xfrm>
        <a:graphic>
          <a:graphicData uri="http://schemas.openxmlformats.org/drawingml/2006/compatibility">
            <com:legacyDrawing xmlns:com="http://schemas.openxmlformats.org/drawingml/2006/compatibility" spid="_x0000_s404484"/>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p:txBody>
          <a:bodyPr/>
          <a:lstStyle/>
          <a:p>
            <a:pPr algn="l" rtl="0"/>
            <a:r>
              <a:rPr lang="en-CA"/>
              <a:t>Diferencial de baja impedancia (centralizado)</a:t>
            </a:r>
          </a:p>
        </p:txBody>
      </p:sp>
      <p:sp>
        <p:nvSpPr>
          <p:cNvPr id="405507" name="Rectangle 3"/>
          <p:cNvSpPr>
            <a:spLocks noGrp="1" noChangeArrowheads="1"/>
          </p:cNvSpPr>
          <p:nvPr>
            <p:ph type="body" sz="half" idx="2"/>
          </p:nvPr>
        </p:nvSpPr>
        <p:spPr>
          <a:xfrm>
            <a:off x="4646613" y="1943100"/>
            <a:ext cx="4154487" cy="2971800"/>
          </a:xfrm>
        </p:spPr>
        <p:txBody>
          <a:bodyPr/>
          <a:lstStyle/>
          <a:p>
            <a:pPr lvl="1" algn="l" rtl="0">
              <a:buClr>
                <a:schemeClr val="hlink"/>
              </a:buClr>
            </a:pPr>
            <a:r>
              <a:rPr lang="en-CA" sz="2000" b="1"/>
              <a:t>Todas las corrientes aplicadas a un único procesador central.</a:t>
            </a:r>
          </a:p>
          <a:p>
            <a:pPr lvl="1" algn="l" rtl="0">
              <a:buClr>
                <a:schemeClr val="hlink"/>
              </a:buClr>
            </a:pPr>
            <a:r>
              <a:rPr lang="en-CA" sz="2000" b="1"/>
              <a:t>Sin comunicaciones, se necesita sincronización de muestreo externa</a:t>
            </a:r>
          </a:p>
          <a:p>
            <a:pPr lvl="1" algn="l" rtl="0">
              <a:buClr>
                <a:schemeClr val="hlink"/>
              </a:buClr>
            </a:pPr>
            <a:r>
              <a:rPr lang="en-CA" sz="2000" b="1"/>
              <a:t>Percibido más confiable (se necesita menos hardware)</a:t>
            </a:r>
          </a:p>
          <a:p>
            <a:pPr lvl="1" algn="l" rtl="0">
              <a:buClr>
                <a:schemeClr val="hlink"/>
              </a:buClr>
            </a:pPr>
            <a:r>
              <a:rPr lang="en-CA" sz="2000" b="1"/>
              <a:t>Muy adecuado para aplicaciones nuevas y modernizadas.</a:t>
            </a:r>
            <a:endParaRPr lang="en-CA" sz="1800" b="1"/>
          </a:p>
        </p:txBody>
      </p:sp>
      <p:graphicFrame>
        <p:nvGraphicFramePr>
          <p:cNvPr id="405508" name="Object 4"/>
          <p:cNvGraphicFramePr>
            <a:graphicFrameLocks noChangeAspect="1"/>
          </p:cNvGraphicFramePr>
          <p:nvPr/>
        </p:nvGraphicFramePr>
        <p:xfrm>
          <a:off x="0" y="1917700"/>
          <a:ext cx="4424363" cy="3263900"/>
        </p:xfrm>
        <a:graphic>
          <a:graphicData uri="http://schemas.openxmlformats.org/drawingml/2006/compatibility">
            <com:legacyDrawing xmlns:com="http://schemas.openxmlformats.org/drawingml/2006/compatibility" spid="_x0000_s405508"/>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355600" y="2362200"/>
            <a:ext cx="8459788" cy="955675"/>
          </a:xfrm>
        </p:spPr>
        <p:txBody>
          <a:bodyPr/>
          <a:lstStyle/>
          <a:p>
            <a:pPr algn="ctr" rtl="0"/>
            <a:r>
              <a:rPr lang="en-CA" sz="8000"/>
              <a:t>Saturación de TC</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p:txBody>
          <a:bodyPr/>
          <a:lstStyle/>
          <a:p>
            <a:pPr algn="l" rtl="0"/>
            <a:r>
              <a:rPr lang="en-CA"/>
              <a:t>Conceptos de saturación de TC</a:t>
            </a:r>
          </a:p>
        </p:txBody>
      </p:sp>
      <p:sp>
        <p:nvSpPr>
          <p:cNvPr id="441347" name="Rectangle 3"/>
          <p:cNvSpPr>
            <a:spLocks noGrp="1" noChangeArrowheads="1"/>
          </p:cNvSpPr>
          <p:nvPr>
            <p:ph type="body" idx="1"/>
          </p:nvPr>
        </p:nvSpPr>
        <p:spPr>
          <a:xfrm>
            <a:off x="341313" y="1447800"/>
            <a:ext cx="8459787" cy="4006850"/>
          </a:xfrm>
        </p:spPr>
        <p:txBody>
          <a:bodyPr/>
          <a:lstStyle/>
          <a:p>
            <a:pPr lvl="1" algn="l" rtl="0">
              <a:buClr>
                <a:schemeClr val="hlink"/>
              </a:buClr>
            </a:pPr>
            <a:r>
              <a:rPr lang="en-CA" sz="2000" b="1"/>
              <a:t>La saturación del TC depende de varios factores.</a:t>
            </a:r>
          </a:p>
          <a:p>
            <a:pPr lvl="2" algn="l" rtl="0">
              <a:buClr>
                <a:schemeClr val="hlink"/>
              </a:buClr>
            </a:pPr>
            <a:r>
              <a:rPr lang="en-CA" sz="2000" b="1">
                <a:solidFill>
                  <a:schemeClr val="tx1"/>
                </a:solidFill>
              </a:rPr>
              <a:t>Características físicas del CT (tamaño, clasificación, resistencia del devanado, voltaje de saturación)</a:t>
            </a:r>
          </a:p>
          <a:p>
            <a:pPr lvl="2" algn="l" rtl="0">
              <a:buClr>
                <a:schemeClr val="hlink"/>
              </a:buClr>
            </a:pPr>
            <a:r>
              <a:rPr lang="en-CA" sz="2000" b="1">
                <a:solidFill>
                  <a:schemeClr val="tx1"/>
                </a:solidFill>
              </a:rPr>
              <a:t>Carga secundaria del CT conectado (cables + relés)</a:t>
            </a:r>
          </a:p>
          <a:p>
            <a:pPr lvl="2" algn="l" rtl="0">
              <a:buClr>
                <a:schemeClr val="hlink"/>
              </a:buClr>
            </a:pPr>
            <a:r>
              <a:rPr lang="en-CA" sz="2000" b="1">
                <a:solidFill>
                  <a:schemeClr val="tx1"/>
                </a:solidFill>
              </a:rPr>
              <a:t>Magnitud de corriente primaria, compensación de CC (sistema X/R)</a:t>
            </a:r>
          </a:p>
          <a:p>
            <a:pPr lvl="2" algn="l" rtl="0">
              <a:buClr>
                <a:schemeClr val="hlink"/>
              </a:buClr>
            </a:pPr>
            <a:r>
              <a:rPr lang="en-CA" sz="2000" b="1">
                <a:solidFill>
                  <a:schemeClr val="tx1"/>
                </a:solidFill>
              </a:rPr>
              <a:t>Flujo residual en el núcleo del CT</a:t>
            </a:r>
          </a:p>
          <a:p>
            <a:pPr lvl="1" algn="l" rtl="0">
              <a:buClr>
                <a:schemeClr val="hlink"/>
              </a:buClr>
            </a:pPr>
            <a:r>
              <a:rPr lang="en-CA" sz="2000" b="1"/>
              <a:t>Es posible que las corrientes secundarias reales del CT no se comporten de la misma manera que la corriente de relación (primaria escalada) durante las fallas.</a:t>
            </a:r>
          </a:p>
          <a:p>
            <a:pPr lvl="1" algn="l" rtl="0">
              <a:buClr>
                <a:schemeClr val="hlink"/>
              </a:buClr>
            </a:pPr>
            <a:r>
              <a:rPr lang="en-CA" sz="2000" b="1"/>
              <a:t>El resultado final es una corriente diferencial espuria que aparece en la suma de las corrientes secundarias, lo que puede provocar que los elementos diferenciales funcionen si no se aplica seguridad adicional.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p:txBody>
          <a:bodyPr/>
          <a:lstStyle/>
          <a:p>
            <a:pPr algn="l" rtl="0"/>
            <a:r>
              <a:rPr lang="en-CA"/>
              <a:t>Saturación de TC</a:t>
            </a:r>
          </a:p>
        </p:txBody>
      </p:sp>
      <p:graphicFrame>
        <p:nvGraphicFramePr>
          <p:cNvPr id="442371" name="Object 3"/>
          <p:cNvGraphicFramePr>
            <a:graphicFrameLocks noChangeAspect="1"/>
          </p:cNvGraphicFramePr>
          <p:nvPr/>
        </p:nvGraphicFramePr>
        <p:xfrm>
          <a:off x="228600" y="838200"/>
          <a:ext cx="4572000" cy="2541588"/>
        </p:xfrm>
        <a:graphic>
          <a:graphicData uri="http://schemas.openxmlformats.org/drawingml/2006/compatibility">
            <com:legacyDrawing xmlns:com="http://schemas.openxmlformats.org/drawingml/2006/compatibility" spid="_x0000_s442371"/>
          </a:graphicData>
        </a:graphic>
      </p:graphicFrame>
      <p:graphicFrame>
        <p:nvGraphicFramePr>
          <p:cNvPr id="442372" name="Object 4"/>
          <p:cNvGraphicFramePr>
            <a:graphicFrameLocks noChangeAspect="1"/>
          </p:cNvGraphicFramePr>
          <p:nvPr/>
        </p:nvGraphicFramePr>
        <p:xfrm>
          <a:off x="228600" y="3614738"/>
          <a:ext cx="4575175" cy="2544762"/>
        </p:xfrm>
        <a:graphic>
          <a:graphicData uri="http://schemas.openxmlformats.org/drawingml/2006/compatibility">
            <com:legacyDrawing xmlns:com="http://schemas.openxmlformats.org/drawingml/2006/compatibility" spid="_x0000_s442372"/>
          </a:graphicData>
        </a:graphic>
      </p:graphicFrame>
      <p:sp>
        <p:nvSpPr>
          <p:cNvPr id="442373" name="Rectangle 5"/>
          <p:cNvSpPr>
            <a:spLocks noChangeArrowheads="1"/>
          </p:cNvSpPr>
          <p:nvPr/>
        </p:nvSpPr>
        <p:spPr bwMode="auto">
          <a:xfrm>
            <a:off x="4953000" y="1598613"/>
            <a:ext cx="3810000" cy="1101725"/>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pPr>
            <a:r>
              <a:rPr lang="en-CA" sz="2400" b="1">
                <a:solidFill>
                  <a:srgbClr val="003399"/>
                </a:solidFill>
              </a:rPr>
              <a:t>Sin compensación de CC</a:t>
            </a:r>
          </a:p>
          <a:p>
            <a:pPr marL="403225" lvl="1" indent="-288925" algn="l" rtl="0" eaLnBrk="1" hangingPunct="1">
              <a:spcBef>
                <a:spcPct val="20000"/>
              </a:spcBef>
              <a:buClr>
                <a:schemeClr val="hlink"/>
              </a:buClr>
              <a:buFontTx/>
              <a:buChar char="•"/>
            </a:pPr>
            <a:r>
              <a:rPr lang="en-CA" sz="2200" b="1">
                <a:solidFill>
                  <a:srgbClr val="003399"/>
                </a:solidFill>
              </a:rPr>
              <a:t>La forma de onda sigue siendo bastante simétrica</a:t>
            </a:r>
          </a:p>
        </p:txBody>
      </p:sp>
      <p:sp>
        <p:nvSpPr>
          <p:cNvPr id="442374" name="Rectangle 6"/>
          <p:cNvSpPr>
            <a:spLocks noChangeArrowheads="1"/>
          </p:cNvSpPr>
          <p:nvPr/>
        </p:nvSpPr>
        <p:spPr bwMode="auto">
          <a:xfrm>
            <a:off x="4953000" y="4224338"/>
            <a:ext cx="3810000" cy="1771650"/>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pPr>
            <a:r>
              <a:rPr lang="en-CA" sz="2400" b="1">
                <a:solidFill>
                  <a:srgbClr val="003399"/>
                </a:solidFill>
              </a:rPr>
              <a:t>Con compensación de CC</a:t>
            </a:r>
          </a:p>
          <a:p>
            <a:pPr marL="403225" lvl="1" indent="-288925" algn="l" rtl="0" eaLnBrk="1" hangingPunct="1">
              <a:spcBef>
                <a:spcPct val="20000"/>
              </a:spcBef>
              <a:buClr>
                <a:schemeClr val="hlink"/>
              </a:buClr>
              <a:buFontTx/>
              <a:buChar char="•"/>
            </a:pPr>
            <a:r>
              <a:rPr lang="en-CA" sz="2200" b="1">
                <a:solidFill>
                  <a:srgbClr val="003399"/>
                </a:solidFill>
              </a:rPr>
              <a:t>La forma de onda comienza siendo asimétrica y luego simétrica en estado estable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a:xfrm>
            <a:off x="355600" y="228600"/>
            <a:ext cx="8788400" cy="862013"/>
          </a:xfrm>
        </p:spPr>
        <p:txBody>
          <a:bodyPr/>
          <a:lstStyle/>
          <a:p>
            <a:pPr algn="l" rtl="0"/>
            <a:r>
              <a:rPr lang="en-CA"/>
              <a:t>Fallo externo y TC ideales</a:t>
            </a:r>
          </a:p>
        </p:txBody>
      </p:sp>
      <p:sp>
        <p:nvSpPr>
          <p:cNvPr id="489475" name="Rectangle 3"/>
          <p:cNvSpPr>
            <a:spLocks noGrp="1" noChangeArrowheads="1"/>
          </p:cNvSpPr>
          <p:nvPr>
            <p:ph type="body" sz="half" idx="2"/>
          </p:nvPr>
        </p:nvSpPr>
        <p:spPr>
          <a:xfrm>
            <a:off x="533400" y="4800600"/>
            <a:ext cx="8382000" cy="685800"/>
          </a:xfrm>
        </p:spPr>
        <p:txBody>
          <a:bodyPr/>
          <a:lstStyle/>
          <a:p>
            <a:pPr lvl="1" algn="l" rtl="0">
              <a:buClr>
                <a:schemeClr val="hlink"/>
              </a:buClr>
            </a:pPr>
            <a:r>
              <a:rPr lang="en-CA" sz="2000" b="1"/>
              <a:t>La falla comienza en t</a:t>
            </a:r>
            <a:r>
              <a:rPr lang="en-CA" sz="2000" b="1" baseline="-25000"/>
              <a:t>0</a:t>
            </a:r>
          </a:p>
          <a:p>
            <a:pPr lvl="1" algn="l" rtl="0">
              <a:buClr>
                <a:schemeClr val="hlink"/>
              </a:buClr>
            </a:pPr>
            <a:r>
              <a:rPr lang="en-CA" sz="2000" b="1"/>
              <a:t>Las condiciones de falla en estado estacionario ocurren en t</a:t>
            </a:r>
            <a:r>
              <a:rPr lang="en-CA" sz="2000" b="1" baseline="-25000"/>
              <a:t>1</a:t>
            </a:r>
          </a:p>
        </p:txBody>
      </p:sp>
      <p:graphicFrame>
        <p:nvGraphicFramePr>
          <p:cNvPr id="489476" name="Object 4"/>
          <p:cNvGraphicFramePr>
            <a:graphicFrameLocks noChangeAspect="1"/>
          </p:cNvGraphicFramePr>
          <p:nvPr/>
        </p:nvGraphicFramePr>
        <p:xfrm>
          <a:off x="1066800" y="609600"/>
          <a:ext cx="6172200" cy="4267200"/>
        </p:xfrm>
        <a:graphic>
          <a:graphicData uri="http://schemas.openxmlformats.org/drawingml/2006/compatibility">
            <com:legacyDrawing xmlns:com="http://schemas.openxmlformats.org/drawingml/2006/compatibility" spid="_x0000_s489476"/>
          </a:graphicData>
        </a:graphic>
      </p:graphicFrame>
      <p:sp>
        <p:nvSpPr>
          <p:cNvPr id="489477" name="AutoShape 5"/>
          <p:cNvSpPr>
            <a:spLocks noChangeArrowheads="1"/>
          </p:cNvSpPr>
          <p:nvPr/>
        </p:nvSpPr>
        <p:spPr bwMode="auto">
          <a:xfrm>
            <a:off x="2378075" y="4343400"/>
            <a:ext cx="2879725" cy="198438"/>
          </a:xfrm>
          <a:prstGeom prst="rightArrow">
            <a:avLst>
              <a:gd name="adj1" fmla="val 42704"/>
              <a:gd name="adj2" fmla="val 258931"/>
            </a:avLst>
          </a:prstGeom>
          <a:solidFill>
            <a:schemeClr val="accent2"/>
          </a:solidFill>
          <a:ln w="9525">
            <a:solidFill>
              <a:schemeClr val="tx1"/>
            </a:solidFill>
            <a:miter lim="800000"/>
            <a:headEnd/>
            <a:tailEnd/>
          </a:ln>
          <a:effectLst/>
        </p:spPr>
        <p:txBody>
          <a:bodyPr wrap="none" anchor="ctr"/>
          <a:lstStyle/>
          <a:p>
            <a:pPr algn="l" rtl="0"/>
            <a:endParaRPr lang="es-AR"/>
          </a:p>
        </p:txBody>
      </p:sp>
      <p:sp>
        <p:nvSpPr>
          <p:cNvPr id="489478" name="Text Box 6"/>
          <p:cNvSpPr txBox="1">
            <a:spLocks noChangeArrowheads="1"/>
          </p:cNvSpPr>
          <p:nvPr/>
        </p:nvSpPr>
        <p:spPr bwMode="auto">
          <a:xfrm>
            <a:off x="2209800" y="4494213"/>
            <a:ext cx="463550" cy="274637"/>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0</a:t>
            </a:r>
          </a:p>
        </p:txBody>
      </p:sp>
      <p:sp>
        <p:nvSpPr>
          <p:cNvPr id="489479" name="Text Box 7"/>
          <p:cNvSpPr txBox="1">
            <a:spLocks noChangeArrowheads="1"/>
          </p:cNvSpPr>
          <p:nvPr/>
        </p:nvSpPr>
        <p:spPr bwMode="auto">
          <a:xfrm>
            <a:off x="5181600" y="4114800"/>
            <a:ext cx="463550" cy="274638"/>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1</a:t>
            </a:r>
          </a:p>
        </p:txBody>
      </p:sp>
      <p:sp>
        <p:nvSpPr>
          <p:cNvPr id="489480" name="Text Box 8"/>
          <p:cNvSpPr txBox="1">
            <a:spLocks noChangeArrowheads="1"/>
          </p:cNvSpPr>
          <p:nvPr/>
        </p:nvSpPr>
        <p:spPr bwMode="auto">
          <a:xfrm>
            <a:off x="381000" y="5578475"/>
            <a:ext cx="8305800" cy="822325"/>
          </a:xfrm>
          <a:prstGeom prst="rect">
            <a:avLst/>
          </a:prstGeom>
          <a:noFill/>
          <a:ln w="9525">
            <a:noFill/>
            <a:miter lim="800000"/>
            <a:headEnd/>
            <a:tailEnd/>
          </a:ln>
          <a:effectLst/>
        </p:spPr>
        <p:txBody>
          <a:bodyPr lIns="0" tIns="0" rIns="0" bIns="0"/>
          <a:lstStyle/>
          <a:p>
            <a:pPr lvl="1" algn="l" rtl="0" eaLnBrk="1" hangingPunct="1">
              <a:spcBef>
                <a:spcPct val="25000"/>
              </a:spcBef>
              <a:buClr>
                <a:schemeClr val="hlink"/>
              </a:buClr>
            </a:pPr>
            <a:r>
              <a:rPr lang="en-CA" sz="2400" b="1">
                <a:solidFill>
                  <a:schemeClr val="hlink"/>
                </a:solidFill>
              </a:rPr>
              <a:t>Los CT ideales no tienen errores de saturación o desajuste, por lo que no producen corriente diferencial</a:t>
            </a:r>
            <a:endParaRPr lang="en-CA" sz="1400" b="1">
              <a:solidFill>
                <a:srgbClr val="FF0000"/>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89477"/>
                                        </p:tgtEl>
                                        <p:attrNameLst>
                                          <p:attrName>style.visibility</p:attrName>
                                        </p:attrNameLst>
                                      </p:cBhvr>
                                      <p:to>
                                        <p:strVal val="visible"/>
                                      </p:to>
                                    </p:set>
                                    <p:animEffect transition="in" filter="wipe(left)">
                                      <p:cBhvr>
                                        <p:cTn id="7" dur="500"/>
                                        <p:tgtEl>
                                          <p:spTgt spid="489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7"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a:xfrm>
            <a:off x="381000" y="152400"/>
            <a:ext cx="8763000" cy="862013"/>
          </a:xfrm>
        </p:spPr>
        <p:txBody>
          <a:bodyPr/>
          <a:lstStyle/>
          <a:p>
            <a:pPr algn="l" rtl="0"/>
            <a:r>
              <a:rPr lang="en-CA"/>
              <a:t>Fallo externo y CT reales</a:t>
            </a:r>
          </a:p>
        </p:txBody>
      </p:sp>
      <p:sp>
        <p:nvSpPr>
          <p:cNvPr id="490499" name="Rectangle 3"/>
          <p:cNvSpPr>
            <a:spLocks noGrp="1" noChangeArrowheads="1"/>
          </p:cNvSpPr>
          <p:nvPr>
            <p:ph type="body" sz="half" idx="2"/>
          </p:nvPr>
        </p:nvSpPr>
        <p:spPr>
          <a:xfrm>
            <a:off x="533400" y="4800600"/>
            <a:ext cx="8077200" cy="685800"/>
          </a:xfrm>
        </p:spPr>
        <p:txBody>
          <a:bodyPr/>
          <a:lstStyle/>
          <a:p>
            <a:pPr lvl="1" algn="l" rtl="0">
              <a:buClr>
                <a:schemeClr val="hlink"/>
              </a:buClr>
            </a:pPr>
            <a:r>
              <a:rPr lang="en-CA" sz="2000" b="1"/>
              <a:t>La falla comienza en t</a:t>
            </a:r>
            <a:r>
              <a:rPr lang="en-CA" sz="2000" b="1" baseline="-25000"/>
              <a:t>0</a:t>
            </a:r>
          </a:p>
          <a:p>
            <a:pPr lvl="1" algn="l" rtl="0">
              <a:buClr>
                <a:schemeClr val="hlink"/>
              </a:buClr>
            </a:pPr>
            <a:r>
              <a:rPr lang="en-CA" sz="2000" b="1"/>
              <a:t>Las condiciones de falla en estado estacionario ocurren en t</a:t>
            </a:r>
            <a:r>
              <a:rPr lang="en-CA" sz="2000" b="1" baseline="-25000"/>
              <a:t>1</a:t>
            </a:r>
            <a:endParaRPr lang="en-CA" b="1"/>
          </a:p>
        </p:txBody>
      </p:sp>
      <p:graphicFrame>
        <p:nvGraphicFramePr>
          <p:cNvPr id="490500" name="Object 4"/>
          <p:cNvGraphicFramePr>
            <a:graphicFrameLocks noChangeAspect="1"/>
          </p:cNvGraphicFramePr>
          <p:nvPr/>
        </p:nvGraphicFramePr>
        <p:xfrm>
          <a:off x="1066800" y="609600"/>
          <a:ext cx="6172200" cy="4267200"/>
        </p:xfrm>
        <a:graphic>
          <a:graphicData uri="http://schemas.openxmlformats.org/drawingml/2006/compatibility">
            <com:legacyDrawing xmlns:com="http://schemas.openxmlformats.org/drawingml/2006/compatibility" spid="_x0000_s490500"/>
          </a:graphicData>
        </a:graphic>
      </p:graphicFrame>
      <p:sp>
        <p:nvSpPr>
          <p:cNvPr id="490501" name="AutoShape 5"/>
          <p:cNvSpPr>
            <a:spLocks noChangeArrowheads="1"/>
          </p:cNvSpPr>
          <p:nvPr/>
        </p:nvSpPr>
        <p:spPr bwMode="auto">
          <a:xfrm rot="-645056">
            <a:off x="2438400" y="4114800"/>
            <a:ext cx="2879725" cy="198438"/>
          </a:xfrm>
          <a:prstGeom prst="rightArrow">
            <a:avLst>
              <a:gd name="adj1" fmla="val 42704"/>
              <a:gd name="adj2" fmla="val 258931"/>
            </a:avLst>
          </a:prstGeom>
          <a:solidFill>
            <a:schemeClr val="accent2"/>
          </a:solidFill>
          <a:ln w="9525">
            <a:solidFill>
              <a:schemeClr val="tx1"/>
            </a:solidFill>
            <a:miter lim="800000"/>
            <a:headEnd/>
            <a:tailEnd/>
          </a:ln>
          <a:effectLst/>
        </p:spPr>
        <p:txBody>
          <a:bodyPr wrap="none" anchor="ctr"/>
          <a:lstStyle/>
          <a:p>
            <a:pPr algn="l" rtl="0"/>
            <a:endParaRPr lang="es-AR"/>
          </a:p>
        </p:txBody>
      </p:sp>
      <p:sp>
        <p:nvSpPr>
          <p:cNvPr id="490502" name="Text Box 6"/>
          <p:cNvSpPr txBox="1">
            <a:spLocks noChangeArrowheads="1"/>
          </p:cNvSpPr>
          <p:nvPr/>
        </p:nvSpPr>
        <p:spPr bwMode="auto">
          <a:xfrm>
            <a:off x="2209800" y="4494213"/>
            <a:ext cx="463550" cy="274637"/>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0</a:t>
            </a:r>
          </a:p>
        </p:txBody>
      </p:sp>
      <p:sp>
        <p:nvSpPr>
          <p:cNvPr id="490503" name="Text Box 7"/>
          <p:cNvSpPr txBox="1">
            <a:spLocks noChangeArrowheads="1"/>
          </p:cNvSpPr>
          <p:nvPr/>
        </p:nvSpPr>
        <p:spPr bwMode="auto">
          <a:xfrm>
            <a:off x="5181600" y="3657600"/>
            <a:ext cx="463550" cy="274638"/>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1</a:t>
            </a:r>
          </a:p>
        </p:txBody>
      </p:sp>
      <p:sp>
        <p:nvSpPr>
          <p:cNvPr id="490504" name="Text Box 8"/>
          <p:cNvSpPr txBox="1">
            <a:spLocks noChangeArrowheads="1"/>
          </p:cNvSpPr>
          <p:nvPr/>
        </p:nvSpPr>
        <p:spPr bwMode="auto">
          <a:xfrm>
            <a:off x="382588" y="5575300"/>
            <a:ext cx="8308975" cy="822325"/>
          </a:xfrm>
          <a:prstGeom prst="rect">
            <a:avLst/>
          </a:prstGeom>
          <a:noFill/>
          <a:ln w="9525">
            <a:noFill/>
            <a:miter lim="800000"/>
            <a:headEnd/>
            <a:tailEnd/>
          </a:ln>
          <a:effectLst/>
        </p:spPr>
        <p:txBody>
          <a:bodyPr lIns="0" tIns="0" rIns="0" bIns="0"/>
          <a:lstStyle/>
          <a:p>
            <a:pPr algn="l" rtl="0"/>
            <a:r>
              <a:rPr lang="en-CA" sz="2400" b="1">
                <a:solidFill>
                  <a:schemeClr val="hlink"/>
                </a:solidFill>
              </a:rPr>
              <a:t>Los TC reales introducen errores y producen cierta corriente diferencial (sin saturación del 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90501"/>
                                        </p:tgtEl>
                                        <p:attrNameLst>
                                          <p:attrName>style.visibility</p:attrName>
                                        </p:attrNameLst>
                                      </p:cBhvr>
                                      <p:to>
                                        <p:strVal val="visible"/>
                                      </p:to>
                                    </p:set>
                                    <p:animEffect transition="in" filter="wipe(left)">
                                      <p:cBhvr>
                                        <p:cTn id="7" dur="500"/>
                                        <p:tgtEl>
                                          <p:spTgt spid="490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1"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a:xfrm>
            <a:off x="304800" y="152400"/>
            <a:ext cx="8459788" cy="862013"/>
          </a:xfrm>
        </p:spPr>
        <p:txBody>
          <a:bodyPr/>
          <a:lstStyle/>
          <a:p>
            <a:pPr algn="l" rtl="0"/>
            <a:r>
              <a:rPr lang="en-CA"/>
              <a:t>Fallo externo con saturación del TC</a:t>
            </a:r>
          </a:p>
        </p:txBody>
      </p:sp>
      <p:sp>
        <p:nvSpPr>
          <p:cNvPr id="491523" name="Rectangle 3"/>
          <p:cNvSpPr>
            <a:spLocks noGrp="1" noChangeArrowheads="1"/>
          </p:cNvSpPr>
          <p:nvPr>
            <p:ph type="body" sz="half" idx="2"/>
          </p:nvPr>
        </p:nvSpPr>
        <p:spPr>
          <a:xfrm>
            <a:off x="533400" y="4800600"/>
            <a:ext cx="8077200" cy="685800"/>
          </a:xfrm>
        </p:spPr>
        <p:txBody>
          <a:bodyPr/>
          <a:lstStyle/>
          <a:p>
            <a:pPr lvl="1" algn="l" rtl="0">
              <a:buClr>
                <a:schemeClr val="hlink"/>
              </a:buClr>
            </a:pPr>
            <a:r>
              <a:rPr lang="en-CA" sz="2000" b="1"/>
              <a:t>La falla comienza en t</a:t>
            </a:r>
            <a:r>
              <a:rPr lang="en-CA" sz="2000" b="1" baseline="-25000"/>
              <a:t>0</a:t>
            </a:r>
            <a:r>
              <a:rPr lang="en-CA" sz="2000" b="1"/>
              <a:t>, CT comienza a saturarse en t</a:t>
            </a:r>
            <a:r>
              <a:rPr lang="en-CA" sz="2000" b="1" baseline="-25000"/>
              <a:t>1</a:t>
            </a:r>
          </a:p>
          <a:p>
            <a:pPr lvl="1" algn="l" rtl="0">
              <a:buClr>
                <a:schemeClr val="hlink"/>
              </a:buClr>
            </a:pPr>
            <a:r>
              <a:rPr lang="en-CA" sz="2000" b="1"/>
              <a:t>CT completamente saturado en t</a:t>
            </a:r>
            <a:r>
              <a:rPr lang="en-CA" sz="2000" b="1" baseline="-25000"/>
              <a:t>2</a:t>
            </a:r>
          </a:p>
        </p:txBody>
      </p:sp>
      <p:graphicFrame>
        <p:nvGraphicFramePr>
          <p:cNvPr id="491524" name="Object 4"/>
          <p:cNvGraphicFramePr>
            <a:graphicFrameLocks noChangeAspect="1"/>
          </p:cNvGraphicFramePr>
          <p:nvPr/>
        </p:nvGraphicFramePr>
        <p:xfrm>
          <a:off x="1066800" y="609600"/>
          <a:ext cx="6172200" cy="4267200"/>
        </p:xfrm>
        <a:graphic>
          <a:graphicData uri="http://schemas.openxmlformats.org/drawingml/2006/compatibility">
            <com:legacyDrawing xmlns:com="http://schemas.openxmlformats.org/drawingml/2006/compatibility" spid="_x0000_s491524"/>
          </a:graphicData>
        </a:graphic>
      </p:graphicFrame>
      <p:sp>
        <p:nvSpPr>
          <p:cNvPr id="491525" name="AutoShape 5"/>
          <p:cNvSpPr>
            <a:spLocks noChangeArrowheads="1"/>
          </p:cNvSpPr>
          <p:nvPr/>
        </p:nvSpPr>
        <p:spPr bwMode="auto">
          <a:xfrm rot="-645056">
            <a:off x="2438400" y="4114800"/>
            <a:ext cx="2879725" cy="198438"/>
          </a:xfrm>
          <a:prstGeom prst="rightArrow">
            <a:avLst>
              <a:gd name="adj1" fmla="val 42704"/>
              <a:gd name="adj2" fmla="val 258931"/>
            </a:avLst>
          </a:prstGeom>
          <a:solidFill>
            <a:schemeClr val="accent2"/>
          </a:solidFill>
          <a:ln w="9525">
            <a:solidFill>
              <a:schemeClr val="tx1"/>
            </a:solidFill>
            <a:miter lim="800000"/>
            <a:headEnd/>
            <a:tailEnd/>
          </a:ln>
          <a:effectLst/>
        </p:spPr>
        <p:txBody>
          <a:bodyPr wrap="none" anchor="ctr"/>
          <a:lstStyle/>
          <a:p>
            <a:pPr algn="l" rtl="0"/>
            <a:endParaRPr lang="es-AR"/>
          </a:p>
        </p:txBody>
      </p:sp>
      <p:sp>
        <p:nvSpPr>
          <p:cNvPr id="491526" name="Text Box 6"/>
          <p:cNvSpPr txBox="1">
            <a:spLocks noChangeArrowheads="1"/>
          </p:cNvSpPr>
          <p:nvPr/>
        </p:nvSpPr>
        <p:spPr bwMode="auto">
          <a:xfrm>
            <a:off x="2209800" y="4494213"/>
            <a:ext cx="463550" cy="274637"/>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0</a:t>
            </a:r>
          </a:p>
        </p:txBody>
      </p:sp>
      <p:sp>
        <p:nvSpPr>
          <p:cNvPr id="491527" name="Text Box 7"/>
          <p:cNvSpPr txBox="1">
            <a:spLocks noChangeArrowheads="1"/>
          </p:cNvSpPr>
          <p:nvPr/>
        </p:nvSpPr>
        <p:spPr bwMode="auto">
          <a:xfrm>
            <a:off x="5327650" y="3763963"/>
            <a:ext cx="463550" cy="274637"/>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1</a:t>
            </a:r>
          </a:p>
        </p:txBody>
      </p:sp>
      <p:sp>
        <p:nvSpPr>
          <p:cNvPr id="491528" name="AutoShape 8"/>
          <p:cNvSpPr>
            <a:spLocks noChangeArrowheads="1"/>
          </p:cNvSpPr>
          <p:nvPr/>
        </p:nvSpPr>
        <p:spPr bwMode="auto">
          <a:xfrm rot="-7498558">
            <a:off x="3002756" y="2636044"/>
            <a:ext cx="2879725" cy="198438"/>
          </a:xfrm>
          <a:prstGeom prst="rightArrow">
            <a:avLst>
              <a:gd name="adj1" fmla="val 42704"/>
              <a:gd name="adj2" fmla="val 258931"/>
            </a:avLst>
          </a:prstGeom>
          <a:solidFill>
            <a:schemeClr val="accent2"/>
          </a:solidFill>
          <a:ln w="9525">
            <a:solidFill>
              <a:schemeClr val="tx1"/>
            </a:solidFill>
            <a:miter lim="800000"/>
            <a:headEnd/>
            <a:tailEnd/>
          </a:ln>
          <a:effectLst/>
        </p:spPr>
        <p:txBody>
          <a:bodyPr wrap="none" anchor="ctr"/>
          <a:lstStyle/>
          <a:p>
            <a:pPr algn="l" rtl="0"/>
            <a:endParaRPr lang="es-AR"/>
          </a:p>
        </p:txBody>
      </p:sp>
      <p:sp>
        <p:nvSpPr>
          <p:cNvPr id="491529" name="Text Box 9"/>
          <p:cNvSpPr txBox="1">
            <a:spLocks noChangeArrowheads="1"/>
          </p:cNvSpPr>
          <p:nvPr/>
        </p:nvSpPr>
        <p:spPr bwMode="auto">
          <a:xfrm>
            <a:off x="3276600" y="1447800"/>
            <a:ext cx="463550" cy="274638"/>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2</a:t>
            </a:r>
          </a:p>
        </p:txBody>
      </p:sp>
      <p:sp>
        <p:nvSpPr>
          <p:cNvPr id="491530" name="Text Box 10"/>
          <p:cNvSpPr txBox="1">
            <a:spLocks noChangeArrowheads="1"/>
          </p:cNvSpPr>
          <p:nvPr/>
        </p:nvSpPr>
        <p:spPr bwMode="auto">
          <a:xfrm>
            <a:off x="382588" y="5486400"/>
            <a:ext cx="8308975" cy="822325"/>
          </a:xfrm>
          <a:prstGeom prst="rect">
            <a:avLst/>
          </a:prstGeom>
          <a:noFill/>
          <a:ln w="9525">
            <a:noFill/>
            <a:miter lim="800000"/>
            <a:headEnd/>
            <a:tailEnd/>
          </a:ln>
          <a:effectLst/>
        </p:spPr>
        <p:txBody>
          <a:bodyPr lIns="0" tIns="0" rIns="0" bIns="0"/>
          <a:lstStyle/>
          <a:p>
            <a:pPr lvl="1" algn="l" rtl="0" eaLnBrk="1" hangingPunct="1">
              <a:spcBef>
                <a:spcPct val="25000"/>
              </a:spcBef>
              <a:buClr>
                <a:schemeClr val="hlink"/>
              </a:buClr>
            </a:pPr>
            <a:r>
              <a:rPr lang="en-CA" sz="2400" b="1">
                <a:solidFill>
                  <a:schemeClr val="hlink"/>
                </a:solidFill>
              </a:rPr>
              <a:t>La saturación del CT provoca un aumento de la corriente diferencial que puede ingresar a la región de operación del elemento diferencial.</a:t>
            </a:r>
            <a:endParaRPr lang="en-CA" sz="1400" b="1">
              <a:solidFill>
                <a:srgbClr val="FF0000"/>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91525"/>
                                        </p:tgtEl>
                                        <p:attrNameLst>
                                          <p:attrName>style.visibility</p:attrName>
                                        </p:attrNameLst>
                                      </p:cBhvr>
                                      <p:to>
                                        <p:strVal val="visible"/>
                                      </p:to>
                                    </p:set>
                                    <p:animEffect transition="in" filter="wipe(left)">
                                      <p:cBhvr>
                                        <p:cTn id="7" dur="500"/>
                                        <p:tgtEl>
                                          <p:spTgt spid="491525"/>
                                        </p:tgtEl>
                                      </p:cBhvr>
                                    </p:animEffect>
                                  </p:childTnLst>
                                </p:cTn>
                              </p:par>
                            </p:childTnLst>
                          </p:cTn>
                        </p:par>
                        <p:par>
                          <p:cTn id="8" fill="hold">
                            <p:stCondLst>
                              <p:cond delay="1500"/>
                            </p:stCondLst>
                            <p:childTnLst>
                              <p:par>
                                <p:cTn id="9" presetID="22" presetClass="entr" presetSubtype="2" fill="hold" grpId="0" nodeType="afterEffect">
                                  <p:stCondLst>
                                    <p:cond delay="1000"/>
                                  </p:stCondLst>
                                  <p:childTnLst>
                                    <p:set>
                                      <p:cBhvr>
                                        <p:cTn id="10" dur="1" fill="hold">
                                          <p:stCondLst>
                                            <p:cond delay="0"/>
                                          </p:stCondLst>
                                        </p:cTn>
                                        <p:tgtEl>
                                          <p:spTgt spid="491528"/>
                                        </p:tgtEl>
                                        <p:attrNameLst>
                                          <p:attrName>style.visibility</p:attrName>
                                        </p:attrNameLst>
                                      </p:cBhvr>
                                      <p:to>
                                        <p:strVal val="visible"/>
                                      </p:to>
                                    </p:set>
                                    <p:animEffect transition="in" filter="wipe(right)">
                                      <p:cBhvr>
                                        <p:cTn id="11" dur="500"/>
                                        <p:tgtEl>
                                          <p:spTgt spid="491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25" grpId="0" animBg="1"/>
      <p:bldP spid="491528"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a:xfrm>
            <a:off x="355600" y="357188"/>
            <a:ext cx="8788400" cy="862012"/>
          </a:xfrm>
        </p:spPr>
        <p:txBody>
          <a:bodyPr/>
          <a:lstStyle/>
          <a:p>
            <a:pPr algn="l" rtl="0"/>
            <a:r>
              <a:rPr lang="en-CA" dirty="0" err="1"/>
              <a:t>Algunos</a:t>
            </a:r>
            <a:r>
              <a:rPr lang="en-CA" dirty="0"/>
              <a:t> </a:t>
            </a:r>
            <a:r>
              <a:rPr lang="en-CA" dirty="0" err="1"/>
              <a:t>métodos</a:t>
            </a:r>
            <a:r>
              <a:rPr lang="en-CA" dirty="0"/>
              <a:t> </a:t>
            </a:r>
            <a:r>
              <a:rPr lang="en-CA" dirty="0" err="1"/>
              <a:t>para</a:t>
            </a:r>
            <a:r>
              <a:rPr lang="en-CA" dirty="0"/>
              <a:t> </a:t>
            </a:r>
            <a:r>
              <a:rPr lang="en-CA" dirty="0" err="1"/>
              <a:t>asegurar</a:t>
            </a:r>
            <a:r>
              <a:rPr lang="en-CA" dirty="0"/>
              <a:t> el </a:t>
            </a:r>
            <a:r>
              <a:rPr lang="en-CA" dirty="0" err="1"/>
              <a:t>diferencial</a:t>
            </a:r>
            <a:r>
              <a:rPr lang="en-CA" dirty="0"/>
              <a:t> del </a:t>
            </a:r>
            <a:r>
              <a:rPr lang="en-CA" dirty="0" err="1" smtClean="0"/>
              <a:t>barra</a:t>
            </a:r>
            <a:endParaRPr lang="en-CA" dirty="0"/>
          </a:p>
        </p:txBody>
      </p:sp>
      <p:sp>
        <p:nvSpPr>
          <p:cNvPr id="446467" name="Rectangle 3"/>
          <p:cNvSpPr>
            <a:spLocks noGrp="1" noChangeArrowheads="1"/>
          </p:cNvSpPr>
          <p:nvPr>
            <p:ph type="body" idx="1"/>
          </p:nvPr>
        </p:nvSpPr>
        <p:spPr>
          <a:xfrm>
            <a:off x="304800" y="1447800"/>
            <a:ext cx="8610600" cy="4732338"/>
          </a:xfrm>
        </p:spPr>
        <p:txBody>
          <a:bodyPr/>
          <a:lstStyle/>
          <a:p>
            <a:pPr lvl="1" algn="l" rtl="0">
              <a:buClr>
                <a:schemeClr val="hlink"/>
              </a:buClr>
            </a:pPr>
            <a:r>
              <a:rPr lang="en-CA" sz="2000" b="1" dirty="0" err="1"/>
              <a:t>Bloquear</a:t>
            </a:r>
            <a:r>
              <a:rPr lang="en-CA" sz="2000" b="1" dirty="0"/>
              <a:t> el </a:t>
            </a:r>
            <a:r>
              <a:rPr lang="en-CA" sz="2000" b="1" dirty="0" err="1"/>
              <a:t>diferencial</a:t>
            </a:r>
            <a:r>
              <a:rPr lang="en-CA" sz="2000" b="1" dirty="0"/>
              <a:t> del </a:t>
            </a:r>
            <a:r>
              <a:rPr lang="en-CA" sz="2000" b="1" dirty="0" err="1" smtClean="0"/>
              <a:t>barra</a:t>
            </a:r>
            <a:r>
              <a:rPr lang="en-CA" sz="2000" b="1" dirty="0" smtClean="0"/>
              <a:t> </a:t>
            </a:r>
            <a:r>
              <a:rPr lang="en-CA" sz="2000" b="1" dirty="0" err="1"/>
              <a:t>por</a:t>
            </a:r>
            <a:r>
              <a:rPr lang="en-CA" sz="2000" b="1" dirty="0"/>
              <a:t> un </a:t>
            </a:r>
            <a:r>
              <a:rPr lang="en-CA" sz="2000" b="1" dirty="0" err="1"/>
              <a:t>período</a:t>
            </a:r>
            <a:r>
              <a:rPr lang="en-CA" sz="2000" b="1" dirty="0"/>
              <a:t> de </a:t>
            </a:r>
            <a:r>
              <a:rPr lang="en-CA" sz="2000" b="1" dirty="0" err="1"/>
              <a:t>tiempo</a:t>
            </a:r>
            <a:r>
              <a:rPr lang="en-CA" sz="2000" b="1" dirty="0"/>
              <a:t> (</a:t>
            </a:r>
            <a:r>
              <a:rPr lang="en-CA" sz="2000" b="1" dirty="0" err="1"/>
              <a:t>retraso</a:t>
            </a:r>
            <a:r>
              <a:rPr lang="en-CA" sz="2000" b="1" dirty="0"/>
              <a:t> </a:t>
            </a:r>
            <a:r>
              <a:rPr lang="en-CA" sz="2000" b="1" dirty="0" err="1"/>
              <a:t>intencional</a:t>
            </a:r>
            <a:r>
              <a:rPr lang="en-CA" sz="2000" b="1" dirty="0"/>
              <a:t>)</a:t>
            </a:r>
          </a:p>
          <a:p>
            <a:pPr lvl="2" algn="l" rtl="0">
              <a:buClr>
                <a:schemeClr val="hlink"/>
              </a:buClr>
            </a:pPr>
            <a:r>
              <a:rPr lang="en-CA" sz="1800" b="1" dirty="0" err="1"/>
              <a:t>Aumenta</a:t>
            </a:r>
            <a:r>
              <a:rPr lang="en-CA" sz="1800" b="1" dirty="0"/>
              <a:t> la </a:t>
            </a:r>
            <a:r>
              <a:rPr lang="en-CA" sz="1800" b="1" dirty="0" err="1"/>
              <a:t>seguridad</a:t>
            </a:r>
            <a:r>
              <a:rPr lang="en-CA" sz="1800" b="1" dirty="0"/>
              <a:t> </a:t>
            </a:r>
            <a:r>
              <a:rPr lang="en-CA" sz="1800" b="1" dirty="0" err="1"/>
              <a:t>ya</a:t>
            </a:r>
            <a:r>
              <a:rPr lang="en-CA" sz="1800" b="1" dirty="0"/>
              <a:t> </a:t>
            </a:r>
            <a:r>
              <a:rPr lang="en-CA" sz="1800" b="1" dirty="0" err="1"/>
              <a:t>que</a:t>
            </a:r>
            <a:r>
              <a:rPr lang="en-CA" sz="1800" b="1" dirty="0"/>
              <a:t> la </a:t>
            </a:r>
            <a:r>
              <a:rPr lang="en-CA" sz="1800" b="1" dirty="0" err="1"/>
              <a:t>zona</a:t>
            </a:r>
            <a:r>
              <a:rPr lang="en-CA" sz="1800" b="1" dirty="0"/>
              <a:t> de </a:t>
            </a:r>
            <a:r>
              <a:rPr lang="en-CA" sz="1800" b="1" dirty="0" smtClean="0"/>
              <a:t>barras </a:t>
            </a:r>
            <a:r>
              <a:rPr lang="en-CA" sz="1800" b="1" dirty="0"/>
              <a:t>no se </a:t>
            </a:r>
            <a:r>
              <a:rPr lang="en-CA" sz="1800" b="1" dirty="0" err="1"/>
              <a:t>activará</a:t>
            </a:r>
            <a:r>
              <a:rPr lang="en-CA" sz="1800" b="1" dirty="0"/>
              <a:t> </a:t>
            </a:r>
            <a:r>
              <a:rPr lang="en-CA" sz="1800" b="1" dirty="0" err="1"/>
              <a:t>cuando</a:t>
            </a:r>
            <a:r>
              <a:rPr lang="en-CA" sz="1800" b="1" dirty="0"/>
              <a:t> </a:t>
            </a:r>
            <a:r>
              <a:rPr lang="en-CA" sz="1800" b="1" dirty="0" err="1"/>
              <a:t>haya</a:t>
            </a:r>
            <a:r>
              <a:rPr lang="en-CA" sz="1800" b="1" dirty="0"/>
              <a:t> </a:t>
            </a:r>
            <a:r>
              <a:rPr lang="en-CA" sz="1800" b="1" dirty="0" err="1"/>
              <a:t>saturación</a:t>
            </a:r>
            <a:r>
              <a:rPr lang="en-CA" sz="1800" b="1" dirty="0"/>
              <a:t> CT</a:t>
            </a:r>
          </a:p>
          <a:p>
            <a:pPr lvl="2" algn="l" rtl="0">
              <a:buClr>
                <a:schemeClr val="hlink"/>
              </a:buClr>
            </a:pPr>
            <a:r>
              <a:rPr lang="en-CA" sz="1800" b="1" dirty="0" err="1"/>
              <a:t>Evita</a:t>
            </a:r>
            <a:r>
              <a:rPr lang="en-CA" sz="1800" b="1" dirty="0"/>
              <a:t> la </a:t>
            </a:r>
            <a:r>
              <a:rPr lang="en-CA" sz="1800" b="1" dirty="0" err="1"/>
              <a:t>eliminación</a:t>
            </a:r>
            <a:r>
              <a:rPr lang="en-CA" sz="1800" b="1" dirty="0"/>
              <a:t> a </a:t>
            </a:r>
            <a:r>
              <a:rPr lang="en-CA" sz="1800" b="1" dirty="0" err="1"/>
              <a:t>alta</a:t>
            </a:r>
            <a:r>
              <a:rPr lang="en-CA" sz="1800" b="1" dirty="0"/>
              <a:t> </a:t>
            </a:r>
            <a:r>
              <a:rPr lang="en-CA" sz="1800" b="1" dirty="0" err="1"/>
              <a:t>velocidad</a:t>
            </a:r>
            <a:r>
              <a:rPr lang="en-CA" sz="1800" b="1" dirty="0"/>
              <a:t> de </a:t>
            </a:r>
            <a:r>
              <a:rPr lang="en-CA" sz="1800" b="1" dirty="0" err="1"/>
              <a:t>fallas</a:t>
            </a:r>
            <a:r>
              <a:rPr lang="en-CA" sz="1800" b="1" dirty="0"/>
              <a:t> </a:t>
            </a:r>
            <a:r>
              <a:rPr lang="en-CA" sz="1800" b="1" dirty="0" err="1"/>
              <a:t>internas</a:t>
            </a:r>
            <a:r>
              <a:rPr lang="en-CA" sz="1800" b="1" dirty="0"/>
              <a:t> con </a:t>
            </a:r>
            <a:r>
              <a:rPr lang="en-CA" sz="1800" b="1" dirty="0" err="1"/>
              <a:t>saturación</a:t>
            </a:r>
            <a:r>
              <a:rPr lang="en-CA" sz="1800" b="1" dirty="0"/>
              <a:t> de CT o </a:t>
            </a:r>
            <a:r>
              <a:rPr lang="en-CA" sz="1800" b="1" dirty="0" err="1"/>
              <a:t>fallas</a:t>
            </a:r>
            <a:r>
              <a:rPr lang="en-CA" sz="1800" b="1" dirty="0"/>
              <a:t> en </a:t>
            </a:r>
            <a:r>
              <a:rPr lang="en-CA" sz="1800" b="1" dirty="0" err="1"/>
              <a:t>evolución</a:t>
            </a:r>
            <a:endParaRPr lang="en-CA" sz="1800" b="1" dirty="0"/>
          </a:p>
          <a:p>
            <a:pPr lvl="1" algn="l" rtl="0">
              <a:buClr>
                <a:schemeClr val="hlink"/>
              </a:buClr>
            </a:pPr>
            <a:r>
              <a:rPr lang="en-CA" sz="2000" b="1" dirty="0" err="1"/>
              <a:t>Cambiar</a:t>
            </a:r>
            <a:r>
              <a:rPr lang="en-CA" sz="2000" b="1" dirty="0"/>
              <a:t> la </a:t>
            </a:r>
            <a:r>
              <a:rPr lang="en-CA" sz="2000" b="1" dirty="0" err="1"/>
              <a:t>configuración</a:t>
            </a:r>
            <a:r>
              <a:rPr lang="en-CA" sz="2000" b="1" dirty="0"/>
              <a:t> de la </a:t>
            </a:r>
            <a:r>
              <a:rPr lang="en-CA" sz="2000" b="1" dirty="0" err="1"/>
              <a:t>característica</a:t>
            </a:r>
            <a:r>
              <a:rPr lang="en-CA" sz="2000" b="1" dirty="0"/>
              <a:t> </a:t>
            </a:r>
            <a:r>
              <a:rPr lang="en-CA" sz="2000" b="1" dirty="0" err="1"/>
              <a:t>diferencial</a:t>
            </a:r>
            <a:r>
              <a:rPr lang="en-CA" sz="2000" b="1" dirty="0"/>
              <a:t> </a:t>
            </a:r>
            <a:r>
              <a:rPr lang="en-CA" sz="2000" b="1" dirty="0" err="1"/>
              <a:t>porcentual</a:t>
            </a:r>
            <a:r>
              <a:rPr lang="en-CA" sz="2000" b="1" dirty="0"/>
              <a:t> (</a:t>
            </a:r>
            <a:r>
              <a:rPr lang="en-CA" sz="2000" b="1" dirty="0" err="1"/>
              <a:t>normalmente</a:t>
            </a:r>
            <a:r>
              <a:rPr lang="en-CA" sz="2000" b="1" dirty="0"/>
              <a:t> </a:t>
            </a:r>
            <a:r>
              <a:rPr lang="en-CA" sz="2000" b="1" dirty="0" err="1"/>
              <a:t>Pendiente</a:t>
            </a:r>
            <a:r>
              <a:rPr lang="en-CA" sz="2000" b="1" dirty="0"/>
              <a:t> 2)</a:t>
            </a:r>
          </a:p>
          <a:p>
            <a:pPr lvl="2" algn="l" rtl="0">
              <a:buClr>
                <a:schemeClr val="hlink"/>
              </a:buClr>
            </a:pPr>
            <a:r>
              <a:rPr lang="en-CA" sz="1800" b="1" dirty="0" err="1"/>
              <a:t>Mejora</a:t>
            </a:r>
            <a:r>
              <a:rPr lang="en-CA" sz="1800" b="1" dirty="0"/>
              <a:t> la </a:t>
            </a:r>
            <a:r>
              <a:rPr lang="en-CA" sz="1800" b="1" dirty="0" err="1"/>
              <a:t>seguridad</a:t>
            </a:r>
            <a:r>
              <a:rPr lang="en-CA" sz="1800" b="1" dirty="0"/>
              <a:t> del </a:t>
            </a:r>
            <a:r>
              <a:rPr lang="en-CA" sz="1800" b="1" dirty="0" err="1"/>
              <a:t>elemento</a:t>
            </a:r>
            <a:r>
              <a:rPr lang="en-CA" sz="1800" b="1" dirty="0"/>
              <a:t> </a:t>
            </a:r>
            <a:r>
              <a:rPr lang="en-CA" sz="1800" b="1" dirty="0" err="1"/>
              <a:t>diferencial</a:t>
            </a:r>
            <a:r>
              <a:rPr lang="en-CA" sz="1800" b="1" dirty="0"/>
              <a:t> al </a:t>
            </a:r>
            <a:r>
              <a:rPr lang="en-CA" sz="1800" b="1" dirty="0" err="1"/>
              <a:t>aumentar</a:t>
            </a:r>
            <a:r>
              <a:rPr lang="en-CA" sz="1800" b="1" dirty="0"/>
              <a:t> la </a:t>
            </a:r>
            <a:r>
              <a:rPr lang="en-CA" sz="1800" b="1" dirty="0" err="1"/>
              <a:t>cantidad</a:t>
            </a:r>
            <a:r>
              <a:rPr lang="en-CA" sz="1800" b="1" dirty="0"/>
              <a:t> de </a:t>
            </a:r>
            <a:r>
              <a:rPr lang="en-CA" sz="1800" b="1" dirty="0" err="1"/>
              <a:t>corriente</a:t>
            </a:r>
            <a:r>
              <a:rPr lang="en-CA" sz="1800" b="1" dirty="0"/>
              <a:t> </a:t>
            </a:r>
            <a:r>
              <a:rPr lang="en-CA" sz="1800" b="1" dirty="0" err="1"/>
              <a:t>diferencial</a:t>
            </a:r>
            <a:r>
              <a:rPr lang="en-CA" sz="1800" b="1" dirty="0"/>
              <a:t> </a:t>
            </a:r>
            <a:r>
              <a:rPr lang="en-CA" sz="1800" b="1" dirty="0" err="1"/>
              <a:t>espuria</a:t>
            </a:r>
            <a:r>
              <a:rPr lang="en-CA" sz="1800" b="1" dirty="0"/>
              <a:t> </a:t>
            </a:r>
            <a:r>
              <a:rPr lang="en-CA" sz="1800" b="1" dirty="0" err="1"/>
              <a:t>necesaria</a:t>
            </a:r>
            <a:r>
              <a:rPr lang="en-CA" sz="1800" b="1" dirty="0"/>
              <a:t> </a:t>
            </a:r>
            <a:r>
              <a:rPr lang="en-CA" sz="1800" b="1" dirty="0" err="1"/>
              <a:t>para</a:t>
            </a:r>
            <a:r>
              <a:rPr lang="en-CA" sz="1800" b="1" dirty="0"/>
              <a:t> </a:t>
            </a:r>
            <a:r>
              <a:rPr lang="en-CA" sz="1800" b="1" dirty="0" err="1"/>
              <a:t>disparar</a:t>
            </a:r>
            <a:r>
              <a:rPr lang="en-CA" sz="1800" b="1" dirty="0"/>
              <a:t> </a:t>
            </a:r>
            <a:r>
              <a:rPr lang="en-CA" sz="1800" b="1" dirty="0" err="1"/>
              <a:t>incorrectamente</a:t>
            </a:r>
            <a:r>
              <a:rPr lang="en-CA" sz="1800" b="1" dirty="0"/>
              <a:t>.</a:t>
            </a:r>
          </a:p>
          <a:p>
            <a:pPr lvl="2" algn="l" rtl="0">
              <a:buClr>
                <a:schemeClr val="hlink"/>
              </a:buClr>
            </a:pPr>
            <a:r>
              <a:rPr lang="en-CA" sz="1800" b="1" dirty="0"/>
              <a:t>Es </a:t>
            </a:r>
            <a:r>
              <a:rPr lang="en-CA" sz="1800" b="1" dirty="0" err="1"/>
              <a:t>difícil</a:t>
            </a:r>
            <a:r>
              <a:rPr lang="en-CA" sz="1800" b="1" dirty="0"/>
              <a:t> </a:t>
            </a:r>
            <a:r>
              <a:rPr lang="en-CA" sz="1800" b="1" dirty="0" err="1"/>
              <a:t>desarrollar</a:t>
            </a:r>
            <a:r>
              <a:rPr lang="en-CA" sz="1800" b="1" dirty="0"/>
              <a:t> </a:t>
            </a:r>
            <a:r>
              <a:rPr lang="en-CA" sz="1800" b="1" dirty="0" err="1"/>
              <a:t>configuraciones</a:t>
            </a:r>
            <a:r>
              <a:rPr lang="en-CA" sz="1800" b="1" dirty="0"/>
              <a:t> </a:t>
            </a:r>
            <a:r>
              <a:rPr lang="en-CA" sz="1800" b="1" dirty="0" err="1"/>
              <a:t>explícitamente</a:t>
            </a:r>
            <a:r>
              <a:rPr lang="en-CA" sz="1800" b="1" dirty="0"/>
              <a:t> (¿Es </a:t>
            </a:r>
            <a:r>
              <a:rPr lang="en-CA" sz="1800" b="1" dirty="0" err="1"/>
              <a:t>suficiente</a:t>
            </a:r>
            <a:r>
              <a:rPr lang="en-CA" sz="1800" b="1" dirty="0"/>
              <a:t> </a:t>
            </a:r>
            <a:r>
              <a:rPr lang="en-CA" sz="1800" b="1" dirty="0" err="1"/>
              <a:t>una</a:t>
            </a:r>
            <a:r>
              <a:rPr lang="en-CA" sz="1800" b="1" dirty="0"/>
              <a:t> </a:t>
            </a:r>
            <a:r>
              <a:rPr lang="en-CA" sz="1800" b="1" dirty="0" err="1"/>
              <a:t>pendiente</a:t>
            </a:r>
            <a:r>
              <a:rPr lang="en-CA" sz="1800" b="1" dirty="0"/>
              <a:t> del 60%? ¿</a:t>
            </a:r>
            <a:r>
              <a:rPr lang="en-CA" sz="1800" b="1" dirty="0" err="1"/>
              <a:t>Debería</a:t>
            </a:r>
            <a:r>
              <a:rPr lang="en-CA" sz="1800" b="1" dirty="0"/>
              <a:t> ser del 75%?)</a:t>
            </a:r>
          </a:p>
          <a:p>
            <a:pPr lvl="1" algn="l" rtl="0">
              <a:buClr>
                <a:schemeClr val="hlink"/>
              </a:buClr>
            </a:pPr>
            <a:r>
              <a:rPr lang="en-CA" sz="2000" b="1" dirty="0" err="1"/>
              <a:t>Aplicar</a:t>
            </a:r>
            <a:r>
              <a:rPr lang="en-CA" sz="2000" b="1" dirty="0"/>
              <a:t> </a:t>
            </a:r>
            <a:r>
              <a:rPr lang="en-CA" sz="2000" b="1" dirty="0" err="1"/>
              <a:t>supervisión</a:t>
            </a:r>
            <a:r>
              <a:rPr lang="en-CA" sz="2000" b="1" dirty="0"/>
              <a:t> </a:t>
            </a:r>
            <a:r>
              <a:rPr lang="en-CA" sz="2000" b="1" dirty="0" err="1"/>
              <a:t>direccional</a:t>
            </a:r>
            <a:r>
              <a:rPr lang="en-CA" sz="2000" b="1" dirty="0"/>
              <a:t> (</a:t>
            </a:r>
            <a:r>
              <a:rPr lang="en-CA" sz="2000" b="1" dirty="0" err="1"/>
              <a:t>comparación</a:t>
            </a:r>
            <a:r>
              <a:rPr lang="en-CA" sz="2000" b="1" dirty="0"/>
              <a:t> de </a:t>
            </a:r>
            <a:r>
              <a:rPr lang="en-CA" sz="2000" b="1" dirty="0" err="1"/>
              <a:t>fases</a:t>
            </a:r>
            <a:r>
              <a:rPr lang="en-CA" sz="2000" b="1" dirty="0"/>
              <a:t>)</a:t>
            </a:r>
          </a:p>
          <a:p>
            <a:pPr lvl="2" algn="l" rtl="0">
              <a:buClr>
                <a:schemeClr val="hlink"/>
              </a:buClr>
            </a:pPr>
            <a:r>
              <a:rPr lang="en-CA" sz="1800" b="1" dirty="0" err="1"/>
              <a:t>Mejora</a:t>
            </a:r>
            <a:r>
              <a:rPr lang="en-CA" sz="1800" b="1" dirty="0"/>
              <a:t> la </a:t>
            </a:r>
            <a:r>
              <a:rPr lang="en-CA" sz="1800" b="1" dirty="0" err="1"/>
              <a:t>seguridad</a:t>
            </a:r>
            <a:r>
              <a:rPr lang="en-CA" sz="1800" b="1" dirty="0"/>
              <a:t> al </a:t>
            </a:r>
            <a:r>
              <a:rPr lang="en-CA" sz="1800" b="1" dirty="0" err="1"/>
              <a:t>requerir</a:t>
            </a:r>
            <a:r>
              <a:rPr lang="en-CA" sz="1800" b="1" dirty="0"/>
              <a:t> </a:t>
            </a:r>
            <a:r>
              <a:rPr lang="en-CA" sz="1800" b="1" dirty="0" err="1"/>
              <a:t>que</a:t>
            </a:r>
            <a:r>
              <a:rPr lang="en-CA" sz="1800" b="1" dirty="0"/>
              <a:t> </a:t>
            </a:r>
            <a:r>
              <a:rPr lang="en-CA" sz="1800" b="1" dirty="0" err="1"/>
              <a:t>todas</a:t>
            </a:r>
            <a:r>
              <a:rPr lang="en-CA" sz="1800" b="1" dirty="0"/>
              <a:t> </a:t>
            </a:r>
            <a:r>
              <a:rPr lang="en-CA" sz="1800" b="1" dirty="0" err="1"/>
              <a:t>las</a:t>
            </a:r>
            <a:r>
              <a:rPr lang="en-CA" sz="1800" b="1" dirty="0"/>
              <a:t> </a:t>
            </a:r>
            <a:r>
              <a:rPr lang="en-CA" sz="1800" b="1" dirty="0" err="1"/>
              <a:t>corrientes</a:t>
            </a:r>
            <a:r>
              <a:rPr lang="en-CA" sz="1800" b="1" dirty="0"/>
              <a:t> </a:t>
            </a:r>
            <a:r>
              <a:rPr lang="en-CA" sz="1800" b="1" dirty="0" err="1"/>
              <a:t>fluyan</a:t>
            </a:r>
            <a:r>
              <a:rPr lang="en-CA" sz="1800" b="1" dirty="0"/>
              <a:t> </a:t>
            </a:r>
            <a:r>
              <a:rPr lang="en-CA" sz="1800" b="1" dirty="0" err="1"/>
              <a:t>hacia</a:t>
            </a:r>
            <a:r>
              <a:rPr lang="en-CA" sz="1800" b="1" dirty="0"/>
              <a:t> la </a:t>
            </a:r>
            <a:r>
              <a:rPr lang="en-CA" sz="1800" b="1" dirty="0" err="1"/>
              <a:t>zona</a:t>
            </a:r>
            <a:r>
              <a:rPr lang="en-CA" sz="1800" b="1" dirty="0"/>
              <a:t> del </a:t>
            </a:r>
            <a:r>
              <a:rPr lang="en-CA" sz="1800" b="1" dirty="0" err="1" smtClean="0"/>
              <a:t>barra</a:t>
            </a:r>
            <a:r>
              <a:rPr lang="en-CA" sz="1800" b="1" dirty="0" smtClean="0"/>
              <a:t> </a:t>
            </a:r>
            <a:r>
              <a:rPr lang="en-CA" sz="1800" b="1" dirty="0"/>
              <a:t>antes de </a:t>
            </a:r>
            <a:r>
              <a:rPr lang="en-CA" sz="1800" b="1" dirty="0" err="1"/>
              <a:t>activar</a:t>
            </a:r>
            <a:r>
              <a:rPr lang="en-CA" sz="1800" b="1" dirty="0"/>
              <a:t> el </a:t>
            </a:r>
            <a:r>
              <a:rPr lang="en-CA" sz="1800" b="1" dirty="0" err="1"/>
              <a:t>elemento</a:t>
            </a:r>
            <a:r>
              <a:rPr lang="en-CA" sz="1800" b="1" dirty="0"/>
              <a:t> </a:t>
            </a:r>
            <a:r>
              <a:rPr lang="en-CA" sz="1800" b="1" dirty="0" err="1"/>
              <a:t>diferencial</a:t>
            </a:r>
            <a:r>
              <a:rPr lang="en-CA" sz="1800" b="1" dirty="0"/>
              <a:t>.</a:t>
            </a:r>
          </a:p>
          <a:p>
            <a:pPr lvl="2" algn="l" rtl="0">
              <a:buClr>
                <a:schemeClr val="hlink"/>
              </a:buClr>
            </a:pPr>
            <a:r>
              <a:rPr lang="en-CA" sz="1800" b="1" dirty="0" err="1"/>
              <a:t>Fácil</a:t>
            </a:r>
            <a:r>
              <a:rPr lang="en-CA" sz="1800" b="1" dirty="0"/>
              <a:t> de </a:t>
            </a:r>
            <a:r>
              <a:rPr lang="en-CA" sz="1800" b="1" dirty="0" err="1"/>
              <a:t>implementar</a:t>
            </a:r>
            <a:r>
              <a:rPr lang="en-CA" sz="1800" b="1" dirty="0"/>
              <a:t> y </a:t>
            </a:r>
            <a:r>
              <a:rPr lang="en-CA" sz="1800" b="1" dirty="0" err="1"/>
              <a:t>probar</a:t>
            </a:r>
            <a:endParaRPr lang="en-CA" sz="1800" b="1" dirty="0"/>
          </a:p>
          <a:p>
            <a:pPr lvl="2" algn="l" rtl="0">
              <a:buClr>
                <a:schemeClr val="hlink"/>
              </a:buClr>
            </a:pPr>
            <a:r>
              <a:rPr lang="en-CA" sz="1800" b="1" dirty="0" err="1"/>
              <a:t>Estable</a:t>
            </a:r>
            <a:r>
              <a:rPr lang="en-CA" sz="1800" b="1" dirty="0"/>
              <a:t> </a:t>
            </a:r>
            <a:r>
              <a:rPr lang="en-CA" sz="1800" b="1" dirty="0" err="1"/>
              <a:t>incluso</a:t>
            </a:r>
            <a:r>
              <a:rPr lang="en-CA" sz="1800" b="1" dirty="0"/>
              <a:t> </a:t>
            </a:r>
            <a:r>
              <a:rPr lang="en-CA" sz="1800" b="1" dirty="0" err="1"/>
              <a:t>bajo</a:t>
            </a:r>
            <a:r>
              <a:rPr lang="en-CA" sz="1800" b="1" dirty="0"/>
              <a:t> </a:t>
            </a:r>
            <a:r>
              <a:rPr lang="en-CA" sz="1800" b="1" dirty="0" err="1"/>
              <a:t>saturación</a:t>
            </a:r>
            <a:r>
              <a:rPr lang="en-CA" sz="1800" b="1" dirty="0"/>
              <a:t> </a:t>
            </a:r>
            <a:r>
              <a:rPr lang="en-CA" sz="1800" b="1" dirty="0" err="1"/>
              <a:t>severa</a:t>
            </a:r>
            <a:r>
              <a:rPr lang="en-CA" sz="1800" b="1" dirty="0"/>
              <a:t> de CT </a:t>
            </a:r>
            <a:r>
              <a:rPr lang="en-CA" sz="1800" b="1" dirty="0" err="1"/>
              <a:t>durante</a:t>
            </a:r>
            <a:r>
              <a:rPr lang="en-CA" sz="1800" b="1" dirty="0"/>
              <a:t> </a:t>
            </a:r>
            <a:r>
              <a:rPr lang="en-CA" sz="1800" b="1" dirty="0" err="1"/>
              <a:t>fallas</a:t>
            </a:r>
            <a:r>
              <a:rPr lang="en-CA" sz="1800" b="1" dirty="0"/>
              <a:t> </a:t>
            </a:r>
            <a:r>
              <a:rPr lang="en-CA" sz="1800" b="1" dirty="0" err="1"/>
              <a:t>externas</a:t>
            </a:r>
            <a:endParaRPr lang="en-CA" sz="18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a:xfrm>
            <a:off x="381000" y="1524000"/>
            <a:ext cx="8459788" cy="1911350"/>
          </a:xfrm>
        </p:spPr>
        <p:txBody>
          <a:bodyPr/>
          <a:lstStyle/>
          <a:p>
            <a:pPr algn="ctr" rtl="0"/>
            <a:r>
              <a:rPr lang="en-CA" sz="8000" dirty="0" err="1"/>
              <a:t>Consideraciones</a:t>
            </a:r>
            <a:r>
              <a:rPr lang="en-CA" sz="8000" dirty="0"/>
              <a:t> </a:t>
            </a:r>
            <a:r>
              <a:rPr lang="en-CA" sz="8000" dirty="0" err="1"/>
              <a:t>diferenciales</a:t>
            </a:r>
            <a:r>
              <a:rPr lang="en-CA" sz="8000" dirty="0"/>
              <a:t> del </a:t>
            </a:r>
            <a:r>
              <a:rPr lang="en-CA" sz="8000" dirty="0" err="1" smtClean="0"/>
              <a:t>barra</a:t>
            </a:r>
            <a:r>
              <a:rPr lang="en-CA" sz="8000" dirty="0" smtClean="0"/>
              <a:t> </a:t>
            </a:r>
            <a:r>
              <a:rPr lang="en-CA" sz="8000" dirty="0"/>
              <a:t>de </a:t>
            </a:r>
            <a:r>
              <a:rPr lang="en-CA" sz="8000" dirty="0" err="1"/>
              <a:t>alta</a:t>
            </a:r>
            <a:r>
              <a:rPr lang="en-CA" sz="8000" dirty="0"/>
              <a:t> </a:t>
            </a:r>
            <a:r>
              <a:rPr lang="en-CA" sz="8000" dirty="0" err="1"/>
              <a:t>impedancia</a:t>
            </a:r>
            <a:endParaRPr lang="en-CA" sz="8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p:txBody>
          <a:bodyPr/>
          <a:lstStyle/>
          <a:p>
            <a:pPr algn="l" rtl="0"/>
            <a:r>
              <a:rPr lang="en-US"/>
              <a:t>Relé operado por voltaje de alta impedancia</a:t>
            </a:r>
            <a:br>
              <a:rPr lang="en-US"/>
            </a:br>
            <a:r>
              <a:rPr lang="en-US" sz="2400">
                <a:solidFill>
                  <a:srgbClr val="FF0000"/>
                </a:solidFill>
              </a:rPr>
              <a:t>Fallo externo</a:t>
            </a:r>
          </a:p>
        </p:txBody>
      </p:sp>
      <p:pic>
        <p:nvPicPr>
          <p:cNvPr id="580611" name="Picture 3" descr="D:\DOCUME~1\220013~1\LOCALS~1\Temp\PPT46A.png"/>
          <p:cNvPicPr>
            <a:picLocks noChangeAspect="1" noChangeArrowheads="1"/>
          </p:cNvPicPr>
          <p:nvPr/>
        </p:nvPicPr>
        <p:blipFill>
          <a:blip r:embed="rId2"/>
          <a:srcRect/>
          <a:stretch>
            <a:fillRect/>
          </a:stretch>
        </p:blipFill>
        <p:spPr bwMode="auto">
          <a:xfrm>
            <a:off x="0" y="2971800"/>
            <a:ext cx="7924800" cy="3186113"/>
          </a:xfrm>
          <a:prstGeom prst="rect">
            <a:avLst/>
          </a:prstGeom>
          <a:noFill/>
          <a:ln w="9525">
            <a:noFill/>
            <a:miter lim="800000"/>
            <a:headEnd/>
            <a:tailEnd/>
          </a:ln>
          <a:effectLst/>
        </p:spPr>
      </p:pic>
      <p:sp>
        <p:nvSpPr>
          <p:cNvPr id="580613" name="Text Box 5"/>
          <p:cNvSpPr txBox="1">
            <a:spLocks noChangeArrowheads="1"/>
          </p:cNvSpPr>
          <p:nvPr/>
        </p:nvSpPr>
        <p:spPr bwMode="auto">
          <a:xfrm>
            <a:off x="288925" y="1165225"/>
            <a:ext cx="184150" cy="579438"/>
          </a:xfrm>
          <a:prstGeom prst="rect">
            <a:avLst/>
          </a:prstGeom>
          <a:noFill/>
          <a:ln w="9525">
            <a:noFill/>
            <a:miter lim="800000"/>
            <a:headEnd/>
            <a:tailEnd/>
          </a:ln>
          <a:effectLst/>
        </p:spPr>
        <p:txBody>
          <a:bodyPr wrap="none">
            <a:spAutoFit/>
          </a:bodyPr>
          <a:lstStyle/>
          <a:p>
            <a:pPr algn="l" rtl="0"/>
            <a:endParaRPr lang="es-AR"/>
          </a:p>
        </p:txBody>
      </p:sp>
      <p:sp>
        <p:nvSpPr>
          <p:cNvPr id="580614" name="Text Box 6"/>
          <p:cNvSpPr txBox="1">
            <a:spLocks noChangeArrowheads="1"/>
          </p:cNvSpPr>
          <p:nvPr/>
        </p:nvSpPr>
        <p:spPr bwMode="auto">
          <a:xfrm>
            <a:off x="304800" y="1219200"/>
            <a:ext cx="8474075" cy="1674813"/>
          </a:xfrm>
          <a:prstGeom prst="rect">
            <a:avLst/>
          </a:prstGeom>
          <a:noFill/>
          <a:ln w="9525">
            <a:noFill/>
            <a:miter lim="800000"/>
            <a:headEnd/>
            <a:tailEnd/>
          </a:ln>
          <a:effectLst/>
        </p:spPr>
        <p:txBody>
          <a:bodyPr>
            <a:spAutoFit/>
          </a:bodyPr>
          <a:lstStyle/>
          <a:p>
            <a:pPr algn="l" rtl="0">
              <a:buFontTx/>
              <a:buChar char="•"/>
            </a:pPr>
            <a:r>
              <a:rPr lang="en-US" sz="2400"/>
              <a:t>59 elementos configurados por encima del voltaje máximo posible desarrollado a través del relé durante una falla externa que causa la saturación del CT en el peor de los casos</a:t>
            </a:r>
          </a:p>
          <a:p>
            <a:pPr algn="l" rtl="0">
              <a:buFontTx/>
              <a:buChar char="•"/>
            </a:pPr>
            <a:r>
              <a:rPr lang="en-US" sz="2400"/>
              <a:t>Para fallas internas, se desarrollarán voltajes extremadamente altos (muy por encima del arranque de 59 elementos) a través del relé.</a:t>
            </a:r>
            <a:r>
              <a:rPr lang="en-US"/>
              <a:t> </a:t>
            </a:r>
          </a:p>
        </p:txBody>
      </p:sp>
      <p:sp>
        <p:nvSpPr>
          <p:cNvPr id="580621" name="Line 13"/>
          <p:cNvSpPr>
            <a:spLocks noChangeShapeType="1"/>
          </p:cNvSpPr>
          <p:nvPr/>
        </p:nvSpPr>
        <p:spPr bwMode="auto">
          <a:xfrm flipV="1">
            <a:off x="533400" y="3657600"/>
            <a:ext cx="533400" cy="152400"/>
          </a:xfrm>
          <a:prstGeom prst="line">
            <a:avLst/>
          </a:prstGeom>
          <a:noFill/>
          <a:ln w="38100">
            <a:solidFill>
              <a:srgbClr val="FF0000"/>
            </a:solidFill>
            <a:round/>
            <a:headEnd/>
            <a:tailEnd/>
          </a:ln>
          <a:effectLst/>
        </p:spPr>
        <p:txBody>
          <a:bodyPr/>
          <a:lstStyle/>
          <a:p>
            <a:pPr algn="l" rtl="0"/>
            <a:endParaRPr lang="es-AR"/>
          </a:p>
        </p:txBody>
      </p:sp>
      <p:sp>
        <p:nvSpPr>
          <p:cNvPr id="580623" name="Line 15"/>
          <p:cNvSpPr>
            <a:spLocks noChangeShapeType="1"/>
          </p:cNvSpPr>
          <p:nvPr/>
        </p:nvSpPr>
        <p:spPr bwMode="auto">
          <a:xfrm>
            <a:off x="533400" y="5029200"/>
            <a:ext cx="533400" cy="152400"/>
          </a:xfrm>
          <a:prstGeom prst="line">
            <a:avLst/>
          </a:prstGeom>
          <a:noFill/>
          <a:ln w="38100">
            <a:solidFill>
              <a:srgbClr val="FF0000"/>
            </a:solidFill>
            <a:round/>
            <a:headEnd/>
            <a:tailEnd/>
          </a:ln>
          <a:effectLst/>
        </p:spPr>
        <p:txBody>
          <a:bodyPr/>
          <a:lstStyle/>
          <a:p>
            <a:pPr algn="l" rtl="0"/>
            <a:endParaRPr lang="es-AR"/>
          </a:p>
        </p:txBody>
      </p:sp>
      <p:sp>
        <p:nvSpPr>
          <p:cNvPr id="580624" name="Line 16"/>
          <p:cNvSpPr>
            <a:spLocks noChangeShapeType="1"/>
          </p:cNvSpPr>
          <p:nvPr/>
        </p:nvSpPr>
        <p:spPr bwMode="auto">
          <a:xfrm>
            <a:off x="1066800" y="3657600"/>
            <a:ext cx="3352800" cy="0"/>
          </a:xfrm>
          <a:prstGeom prst="line">
            <a:avLst/>
          </a:prstGeom>
          <a:noFill/>
          <a:ln w="38100">
            <a:solidFill>
              <a:srgbClr val="FF0000"/>
            </a:solidFill>
            <a:round/>
            <a:headEnd/>
            <a:tailEnd/>
          </a:ln>
          <a:effectLst/>
        </p:spPr>
        <p:txBody>
          <a:bodyPr/>
          <a:lstStyle/>
          <a:p>
            <a:pPr algn="l" rtl="0"/>
            <a:endParaRPr lang="es-AR"/>
          </a:p>
        </p:txBody>
      </p:sp>
      <p:sp>
        <p:nvSpPr>
          <p:cNvPr id="580625" name="Line 17"/>
          <p:cNvSpPr>
            <a:spLocks noChangeShapeType="1"/>
          </p:cNvSpPr>
          <p:nvPr/>
        </p:nvSpPr>
        <p:spPr bwMode="auto">
          <a:xfrm>
            <a:off x="1066800" y="5181600"/>
            <a:ext cx="3352800" cy="0"/>
          </a:xfrm>
          <a:prstGeom prst="line">
            <a:avLst/>
          </a:prstGeom>
          <a:noFill/>
          <a:ln w="38100">
            <a:solidFill>
              <a:srgbClr val="FF0000"/>
            </a:solidFill>
            <a:round/>
            <a:headEnd/>
            <a:tailEnd/>
          </a:ln>
          <a:effectLst/>
        </p:spPr>
        <p:txBody>
          <a:bodyPr/>
          <a:lstStyle/>
          <a:p>
            <a:pPr algn="l" rtl="0"/>
            <a:endParaRPr lang="es-AR"/>
          </a:p>
        </p:txBody>
      </p:sp>
      <p:sp>
        <p:nvSpPr>
          <p:cNvPr id="580626" name="Line 18"/>
          <p:cNvSpPr>
            <a:spLocks noChangeShapeType="1"/>
          </p:cNvSpPr>
          <p:nvPr/>
        </p:nvSpPr>
        <p:spPr bwMode="auto">
          <a:xfrm flipV="1">
            <a:off x="4419600" y="5029200"/>
            <a:ext cx="304800" cy="152400"/>
          </a:xfrm>
          <a:prstGeom prst="line">
            <a:avLst/>
          </a:prstGeom>
          <a:noFill/>
          <a:ln w="38100">
            <a:solidFill>
              <a:srgbClr val="FF0000"/>
            </a:solidFill>
            <a:round/>
            <a:headEnd/>
            <a:tailEnd/>
          </a:ln>
          <a:effectLst/>
        </p:spPr>
        <p:txBody>
          <a:bodyPr/>
          <a:lstStyle/>
          <a:p>
            <a:pPr algn="l" rtl="0"/>
            <a:endParaRPr lang="es-AR"/>
          </a:p>
        </p:txBody>
      </p:sp>
      <p:sp>
        <p:nvSpPr>
          <p:cNvPr id="580628" name="Line 20"/>
          <p:cNvSpPr>
            <a:spLocks noChangeShapeType="1"/>
          </p:cNvSpPr>
          <p:nvPr/>
        </p:nvSpPr>
        <p:spPr bwMode="auto">
          <a:xfrm>
            <a:off x="4419600" y="3657600"/>
            <a:ext cx="304800" cy="152400"/>
          </a:xfrm>
          <a:prstGeom prst="line">
            <a:avLst/>
          </a:prstGeom>
          <a:noFill/>
          <a:ln w="38100">
            <a:solidFill>
              <a:srgbClr val="FF0000"/>
            </a:solidFill>
            <a:round/>
            <a:headEnd/>
            <a:tailEnd/>
          </a:ln>
          <a:effectLst/>
        </p:spPr>
        <p:txBody>
          <a:bodyPr/>
          <a:lstStyle/>
          <a:p>
            <a:pPr algn="l" rtl="0"/>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0614">
                                            <p:txEl>
                                              <p:pRg st="0" end="0"/>
                                            </p:txEl>
                                          </p:spTgt>
                                        </p:tgtEl>
                                        <p:attrNameLst>
                                          <p:attrName>style.visibility</p:attrName>
                                        </p:attrNameLst>
                                      </p:cBhvr>
                                      <p:to>
                                        <p:strVal val="visible"/>
                                      </p:to>
                                    </p:set>
                                    <p:anim calcmode="lin" valueType="num">
                                      <p:cBhvr additive="base">
                                        <p:cTn id="7" dur="500" fill="hold"/>
                                        <p:tgtEl>
                                          <p:spTgt spid="5806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06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80614">
                                            <p:txEl>
                                              <p:pRg st="1" end="1"/>
                                            </p:txEl>
                                          </p:spTgt>
                                        </p:tgtEl>
                                        <p:attrNameLst>
                                          <p:attrName>style.visibility</p:attrName>
                                        </p:attrNameLst>
                                      </p:cBhvr>
                                      <p:to>
                                        <p:strVal val="visible"/>
                                      </p:to>
                                    </p:set>
                                    <p:anim calcmode="lin" valueType="num">
                                      <p:cBhvr additive="base">
                                        <p:cTn id="13" dur="500" fill="hold"/>
                                        <p:tgtEl>
                                          <p:spTgt spid="58061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806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580621"/>
                                        </p:tgtEl>
                                        <p:attrNameLst>
                                          <p:attrName>style.visibility</p:attrName>
                                        </p:attrNameLst>
                                      </p:cBhvr>
                                      <p:to>
                                        <p:strVal val="visible"/>
                                      </p:to>
                                    </p:set>
                                    <p:animEffect transition="in" filter="dissolve">
                                      <p:cBhvr>
                                        <p:cTn id="19" dur="500"/>
                                        <p:tgtEl>
                                          <p:spTgt spid="580621"/>
                                        </p:tgtEl>
                                      </p:cBhvr>
                                    </p:animEffect>
                                  </p:childTnLst>
                                </p:cTn>
                              </p:par>
                            </p:childTnLst>
                          </p:cTn>
                        </p:par>
                        <p:par>
                          <p:cTn id="20" fill="hold">
                            <p:stCondLst>
                              <p:cond delay="500"/>
                            </p:stCondLst>
                            <p:childTnLst>
                              <p:par>
                                <p:cTn id="21" presetID="9" presetClass="entr" presetSubtype="0" fill="hold" grpId="0" nodeType="afterEffect">
                                  <p:stCondLst>
                                    <p:cond delay="0"/>
                                  </p:stCondLst>
                                  <p:childTnLst>
                                    <p:set>
                                      <p:cBhvr>
                                        <p:cTn id="22" dur="1" fill="hold">
                                          <p:stCondLst>
                                            <p:cond delay="0"/>
                                          </p:stCondLst>
                                        </p:cTn>
                                        <p:tgtEl>
                                          <p:spTgt spid="580624"/>
                                        </p:tgtEl>
                                        <p:attrNameLst>
                                          <p:attrName>style.visibility</p:attrName>
                                        </p:attrNameLst>
                                      </p:cBhvr>
                                      <p:to>
                                        <p:strVal val="visible"/>
                                      </p:to>
                                    </p:set>
                                    <p:animEffect transition="in" filter="dissolve">
                                      <p:cBhvr>
                                        <p:cTn id="23" dur="500"/>
                                        <p:tgtEl>
                                          <p:spTgt spid="580624"/>
                                        </p:tgtEl>
                                      </p:cBhvr>
                                    </p:animEffect>
                                  </p:childTnLst>
                                </p:cTn>
                              </p:par>
                            </p:childTnLst>
                          </p:cTn>
                        </p:par>
                        <p:par>
                          <p:cTn id="24" fill="hold">
                            <p:stCondLst>
                              <p:cond delay="1000"/>
                            </p:stCondLst>
                            <p:childTnLst>
                              <p:par>
                                <p:cTn id="25" presetID="9" presetClass="entr" presetSubtype="0" fill="hold" grpId="0" nodeType="afterEffect">
                                  <p:stCondLst>
                                    <p:cond delay="0"/>
                                  </p:stCondLst>
                                  <p:childTnLst>
                                    <p:set>
                                      <p:cBhvr>
                                        <p:cTn id="26" dur="1" fill="hold">
                                          <p:stCondLst>
                                            <p:cond delay="0"/>
                                          </p:stCondLst>
                                        </p:cTn>
                                        <p:tgtEl>
                                          <p:spTgt spid="580628"/>
                                        </p:tgtEl>
                                        <p:attrNameLst>
                                          <p:attrName>style.visibility</p:attrName>
                                        </p:attrNameLst>
                                      </p:cBhvr>
                                      <p:to>
                                        <p:strVal val="visible"/>
                                      </p:to>
                                    </p:set>
                                    <p:animEffect transition="in" filter="dissolve">
                                      <p:cBhvr>
                                        <p:cTn id="27" dur="500"/>
                                        <p:tgtEl>
                                          <p:spTgt spid="580628"/>
                                        </p:tgtEl>
                                      </p:cBhvr>
                                    </p:animEffect>
                                  </p:childTnLst>
                                </p:cTn>
                              </p:par>
                            </p:childTnLst>
                          </p:cTn>
                        </p:par>
                        <p:par>
                          <p:cTn id="28" fill="hold">
                            <p:stCondLst>
                              <p:cond delay="1500"/>
                            </p:stCondLst>
                            <p:childTnLst>
                              <p:par>
                                <p:cTn id="29" presetID="9" presetClass="entr" presetSubtype="0" fill="hold" grpId="0" nodeType="afterEffect">
                                  <p:stCondLst>
                                    <p:cond delay="0"/>
                                  </p:stCondLst>
                                  <p:childTnLst>
                                    <p:set>
                                      <p:cBhvr>
                                        <p:cTn id="30" dur="1" fill="hold">
                                          <p:stCondLst>
                                            <p:cond delay="0"/>
                                          </p:stCondLst>
                                        </p:cTn>
                                        <p:tgtEl>
                                          <p:spTgt spid="580623"/>
                                        </p:tgtEl>
                                        <p:attrNameLst>
                                          <p:attrName>style.visibility</p:attrName>
                                        </p:attrNameLst>
                                      </p:cBhvr>
                                      <p:to>
                                        <p:strVal val="visible"/>
                                      </p:to>
                                    </p:set>
                                    <p:animEffect transition="in" filter="dissolve">
                                      <p:cBhvr>
                                        <p:cTn id="31" dur="500"/>
                                        <p:tgtEl>
                                          <p:spTgt spid="580623"/>
                                        </p:tgtEl>
                                      </p:cBhvr>
                                    </p:animEffect>
                                  </p:childTnLst>
                                </p:cTn>
                              </p:par>
                            </p:childTnLst>
                          </p:cTn>
                        </p:par>
                        <p:par>
                          <p:cTn id="32" fill="hold">
                            <p:stCondLst>
                              <p:cond delay="2000"/>
                            </p:stCondLst>
                            <p:childTnLst>
                              <p:par>
                                <p:cTn id="33" presetID="9" presetClass="entr" presetSubtype="0" fill="hold" grpId="0" nodeType="afterEffect">
                                  <p:stCondLst>
                                    <p:cond delay="0"/>
                                  </p:stCondLst>
                                  <p:childTnLst>
                                    <p:set>
                                      <p:cBhvr>
                                        <p:cTn id="34" dur="1" fill="hold">
                                          <p:stCondLst>
                                            <p:cond delay="0"/>
                                          </p:stCondLst>
                                        </p:cTn>
                                        <p:tgtEl>
                                          <p:spTgt spid="580625"/>
                                        </p:tgtEl>
                                        <p:attrNameLst>
                                          <p:attrName>style.visibility</p:attrName>
                                        </p:attrNameLst>
                                      </p:cBhvr>
                                      <p:to>
                                        <p:strVal val="visible"/>
                                      </p:to>
                                    </p:set>
                                    <p:animEffect transition="in" filter="dissolve">
                                      <p:cBhvr>
                                        <p:cTn id="35" dur="500"/>
                                        <p:tgtEl>
                                          <p:spTgt spid="580625"/>
                                        </p:tgtEl>
                                      </p:cBhvr>
                                    </p:animEffect>
                                  </p:childTnLst>
                                </p:cTn>
                              </p:par>
                            </p:childTnLst>
                          </p:cTn>
                        </p:par>
                        <p:par>
                          <p:cTn id="36" fill="hold">
                            <p:stCondLst>
                              <p:cond delay="2500"/>
                            </p:stCondLst>
                            <p:childTnLst>
                              <p:par>
                                <p:cTn id="37" presetID="9" presetClass="entr" presetSubtype="0" fill="hold" grpId="0" nodeType="afterEffect">
                                  <p:stCondLst>
                                    <p:cond delay="0"/>
                                  </p:stCondLst>
                                  <p:childTnLst>
                                    <p:set>
                                      <p:cBhvr>
                                        <p:cTn id="38" dur="1" fill="hold">
                                          <p:stCondLst>
                                            <p:cond delay="0"/>
                                          </p:stCondLst>
                                        </p:cTn>
                                        <p:tgtEl>
                                          <p:spTgt spid="580626"/>
                                        </p:tgtEl>
                                        <p:attrNameLst>
                                          <p:attrName>style.visibility</p:attrName>
                                        </p:attrNameLst>
                                      </p:cBhvr>
                                      <p:to>
                                        <p:strVal val="visible"/>
                                      </p:to>
                                    </p:set>
                                    <p:animEffect transition="in" filter="dissolve">
                                      <p:cBhvr>
                                        <p:cTn id="39" dur="500"/>
                                        <p:tgtEl>
                                          <p:spTgt spid="580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14" grpId="0" build="p" autoUpdateAnimBg="0"/>
      <p:bldP spid="580621" grpId="0" animBg="1"/>
      <p:bldP spid="580623" grpId="0" animBg="1"/>
      <p:bldP spid="580624" grpId="0" animBg="1"/>
      <p:bldP spid="580625" grpId="0" animBg="1"/>
      <p:bldP spid="580626" grpId="0" animBg="1"/>
      <p:bldP spid="580628"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p:txBody>
          <a:bodyPr/>
          <a:lstStyle/>
          <a:p>
            <a:pPr algn="l" rtl="0"/>
            <a:r>
              <a:rPr lang="en-US"/>
              <a:t>Relé operado por voltaje de alta impedancia</a:t>
            </a:r>
            <a:r>
              <a:rPr lang="en-US" sz="2400">
                <a:solidFill>
                  <a:srgbClr val="FF0000"/>
                </a:solidFill>
              </a:rPr>
              <a:t>Coincidencia de relaciones con CT de relaciones múltiples</a:t>
            </a:r>
          </a:p>
        </p:txBody>
      </p:sp>
      <p:pic>
        <p:nvPicPr>
          <p:cNvPr id="581635" name="Picture 3" descr="D:\DOCUME~1\220013~1\LOCALS~1\Temp\PPT46B.png"/>
          <p:cNvPicPr>
            <a:picLocks noChangeAspect="1" noChangeArrowheads="1"/>
          </p:cNvPicPr>
          <p:nvPr/>
        </p:nvPicPr>
        <p:blipFill>
          <a:blip r:embed="rId2"/>
          <a:srcRect/>
          <a:stretch>
            <a:fillRect/>
          </a:stretch>
        </p:blipFill>
        <p:spPr bwMode="auto">
          <a:xfrm>
            <a:off x="990600" y="2667000"/>
            <a:ext cx="6781800" cy="3535363"/>
          </a:xfrm>
          <a:prstGeom prst="rect">
            <a:avLst/>
          </a:prstGeom>
          <a:noFill/>
          <a:ln w="9525">
            <a:noFill/>
            <a:miter lim="800000"/>
            <a:headEnd/>
            <a:tailEnd/>
          </a:ln>
          <a:effectLst/>
        </p:spPr>
      </p:pic>
      <p:sp>
        <p:nvSpPr>
          <p:cNvPr id="581636" name="Text Box 4"/>
          <p:cNvSpPr txBox="1">
            <a:spLocks noChangeArrowheads="1"/>
          </p:cNvSpPr>
          <p:nvPr/>
        </p:nvSpPr>
        <p:spPr bwMode="auto">
          <a:xfrm>
            <a:off x="304800" y="1219200"/>
            <a:ext cx="8474075" cy="1187450"/>
          </a:xfrm>
          <a:prstGeom prst="rect">
            <a:avLst/>
          </a:prstGeom>
          <a:noFill/>
          <a:ln w="9525">
            <a:noFill/>
            <a:miter lim="800000"/>
            <a:headEnd/>
            <a:tailEnd/>
          </a:ln>
          <a:effectLst/>
        </p:spPr>
        <p:txBody>
          <a:bodyPr>
            <a:spAutoFit/>
          </a:bodyPr>
          <a:lstStyle/>
          <a:p>
            <a:pPr algn="l" rtl="0">
              <a:buFontTx/>
              <a:buChar char="•"/>
            </a:pPr>
            <a:r>
              <a:rPr lang="en-US" sz="2400"/>
              <a:t>Es posible la aplicación de relés diferenciales de alta impedancia con CT de diferentes relaciones pero con derivaciones coincidentes, pero podría provocar un aumento de voltaje.</a:t>
            </a:r>
            <a:endParaRPr lang="en-US"/>
          </a:p>
        </p:txBody>
      </p:sp>
      <p:sp>
        <p:nvSpPr>
          <p:cNvPr id="581637" name="Oval 5"/>
          <p:cNvSpPr>
            <a:spLocks noChangeArrowheads="1"/>
          </p:cNvSpPr>
          <p:nvPr/>
        </p:nvSpPr>
        <p:spPr bwMode="auto">
          <a:xfrm>
            <a:off x="6629400" y="4343400"/>
            <a:ext cx="1143000" cy="762000"/>
          </a:xfrm>
          <a:prstGeom prst="ellipse">
            <a:avLst/>
          </a:prstGeom>
          <a:noFill/>
          <a:ln w="38100">
            <a:solidFill>
              <a:srgbClr val="FF0000"/>
            </a:solidFill>
            <a:round/>
            <a:headEnd/>
            <a:tailEnd/>
          </a:ln>
          <a:effectLst/>
        </p:spPr>
        <p:txBody>
          <a:bodyPr wrap="none" anchor="ctr"/>
          <a:lstStyle/>
          <a:p>
            <a:pPr algn="l" rtl="0"/>
            <a:endParaRPr lang="es-AR"/>
          </a:p>
        </p:txBody>
      </p:sp>
      <p:sp>
        <p:nvSpPr>
          <p:cNvPr id="581638" name="Text Box 6"/>
          <p:cNvSpPr txBox="1">
            <a:spLocks noChangeArrowheads="1"/>
          </p:cNvSpPr>
          <p:nvPr/>
        </p:nvSpPr>
        <p:spPr bwMode="auto">
          <a:xfrm>
            <a:off x="304800" y="2362200"/>
            <a:ext cx="8702675" cy="1309688"/>
          </a:xfrm>
          <a:prstGeom prst="rect">
            <a:avLst/>
          </a:prstGeom>
          <a:noFill/>
          <a:ln w="9525">
            <a:noFill/>
            <a:miter lim="800000"/>
            <a:headEnd/>
            <a:tailEnd/>
          </a:ln>
          <a:effectLst/>
        </p:spPr>
        <p:txBody>
          <a:bodyPr>
            <a:spAutoFit/>
          </a:bodyPr>
          <a:lstStyle/>
          <a:p>
            <a:pPr algn="l" rtl="0">
              <a:buFontTx/>
              <a:buChar char="•"/>
            </a:pPr>
            <a:r>
              <a:rPr lang="en-US" sz="2400"/>
              <a:t>El voltaje desarrollado a través del devanado completo del TC con derivación no excede la clasificación del TC, bloques de terminales, etc.</a:t>
            </a:r>
            <a:endParaRPr lang="en-US"/>
          </a:p>
          <a:p>
            <a:pPr algn="l" rtl="0"/>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1636">
                                            <p:txEl>
                                              <p:pRg st="0" end="0"/>
                                            </p:txEl>
                                          </p:spTgt>
                                        </p:tgtEl>
                                        <p:attrNameLst>
                                          <p:attrName>style.visibility</p:attrName>
                                        </p:attrNameLst>
                                      </p:cBhvr>
                                      <p:to>
                                        <p:strVal val="visible"/>
                                      </p:to>
                                    </p:set>
                                    <p:animEffect transition="in" filter="dissolve">
                                      <p:cBhvr>
                                        <p:cTn id="7" dur="500"/>
                                        <p:tgtEl>
                                          <p:spTgt spid="5816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581637"/>
                                        </p:tgtEl>
                                        <p:attrNameLst>
                                          <p:attrName>style.visibility</p:attrName>
                                        </p:attrNameLst>
                                      </p:cBhvr>
                                      <p:to>
                                        <p:strVal val="visible"/>
                                      </p:to>
                                    </p:set>
                                    <p:anim calcmode="lin" valueType="num">
                                      <p:cBhvr>
                                        <p:cTn id="12" dur="500" fill="hold"/>
                                        <p:tgtEl>
                                          <p:spTgt spid="581637"/>
                                        </p:tgtEl>
                                        <p:attrNameLst>
                                          <p:attrName>ppt_w</p:attrName>
                                        </p:attrNameLst>
                                      </p:cBhvr>
                                      <p:tavLst>
                                        <p:tav tm="0">
                                          <p:val>
                                            <p:fltVal val="0"/>
                                          </p:val>
                                        </p:tav>
                                        <p:tav tm="100000">
                                          <p:val>
                                            <p:strVal val="#ppt_w"/>
                                          </p:val>
                                        </p:tav>
                                      </p:tavLst>
                                    </p:anim>
                                    <p:anim calcmode="lin" valueType="num">
                                      <p:cBhvr>
                                        <p:cTn id="13" dur="500" fill="hold"/>
                                        <p:tgtEl>
                                          <p:spTgt spid="581637"/>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81638"/>
                                        </p:tgtEl>
                                        <p:attrNameLst>
                                          <p:attrName>style.visibility</p:attrName>
                                        </p:attrNameLst>
                                      </p:cBhvr>
                                      <p:to>
                                        <p:strVal val="visible"/>
                                      </p:to>
                                    </p:set>
                                    <p:animEffect transition="in" filter="dissolve">
                                      <p:cBhvr>
                                        <p:cTn id="18" dur="500"/>
                                        <p:tgtEl>
                                          <p:spTgt spid="581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36" grpId="0" build="p" autoUpdateAnimBg="0"/>
      <p:bldP spid="581637" grpId="0" animBg="1"/>
      <p:bldP spid="58163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4946" name="Rectangle 2"/>
          <p:cNvSpPr>
            <a:spLocks noGrp="1" noChangeArrowheads="1"/>
          </p:cNvSpPr>
          <p:nvPr>
            <p:ph type="title"/>
          </p:nvPr>
        </p:nvSpPr>
        <p:spPr/>
        <p:txBody>
          <a:bodyPr/>
          <a:lstStyle/>
          <a:p>
            <a:pPr algn="l" rtl="0"/>
            <a:r>
              <a:rPr lang="en-US"/>
              <a:t>Relé operado por voltaje de alta impedancia</a:t>
            </a:r>
            <a:r>
              <a:rPr lang="en-US" sz="2400">
                <a:solidFill>
                  <a:srgbClr val="FF0000"/>
                </a:solidFill>
              </a:rPr>
              <a:t>Coincidencia de relaciones con CT de relaciones múltiples</a:t>
            </a:r>
          </a:p>
        </p:txBody>
      </p:sp>
      <p:pic>
        <p:nvPicPr>
          <p:cNvPr id="594947" name="Picture 3" descr="D:\DOCUME~1\220013~1\LOCALS~1\Temp\PPT46B.png"/>
          <p:cNvPicPr>
            <a:picLocks noChangeAspect="1" noChangeArrowheads="1"/>
          </p:cNvPicPr>
          <p:nvPr/>
        </p:nvPicPr>
        <p:blipFill>
          <a:blip r:embed="rId2"/>
          <a:srcRect/>
          <a:stretch>
            <a:fillRect/>
          </a:stretch>
        </p:blipFill>
        <p:spPr bwMode="auto">
          <a:xfrm>
            <a:off x="990600" y="2667000"/>
            <a:ext cx="6781800" cy="3535363"/>
          </a:xfrm>
          <a:prstGeom prst="rect">
            <a:avLst/>
          </a:prstGeom>
          <a:noFill/>
          <a:ln w="9525">
            <a:noFill/>
            <a:miter lim="800000"/>
            <a:headEnd/>
            <a:tailEnd/>
          </a:ln>
          <a:effectLst/>
        </p:spPr>
      </p:pic>
      <p:sp>
        <p:nvSpPr>
          <p:cNvPr id="594948" name="Text Box 4"/>
          <p:cNvSpPr txBox="1">
            <a:spLocks noChangeArrowheads="1"/>
          </p:cNvSpPr>
          <p:nvPr/>
        </p:nvSpPr>
        <p:spPr bwMode="auto">
          <a:xfrm>
            <a:off x="304800" y="1219200"/>
            <a:ext cx="8474075" cy="1187450"/>
          </a:xfrm>
          <a:prstGeom prst="rect">
            <a:avLst/>
          </a:prstGeom>
          <a:noFill/>
          <a:ln w="9525">
            <a:noFill/>
            <a:miter lim="800000"/>
            <a:headEnd/>
            <a:tailEnd/>
          </a:ln>
          <a:effectLst/>
        </p:spPr>
        <p:txBody>
          <a:bodyPr>
            <a:spAutoFit/>
          </a:bodyPr>
          <a:lstStyle/>
          <a:p>
            <a:pPr algn="l" rtl="0">
              <a:buFontTx/>
              <a:buChar char="•"/>
            </a:pPr>
            <a:r>
              <a:rPr lang="en-US" sz="2400"/>
              <a:t>También es posible el uso de CT auxiliares para obtener una relación correcta, pero estos CT deben poder entregar suficiente voltaje necesario para producir el funcionamiento del relé en caso de fallas internas.</a:t>
            </a: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p:txBody>
          <a:bodyPr/>
          <a:lstStyle/>
          <a:p>
            <a:pPr algn="l" rtl="0"/>
            <a:r>
              <a:rPr lang="en-US" dirty="0" err="1"/>
              <a:t>Relés</a:t>
            </a:r>
            <a:r>
              <a:rPr lang="en-US" dirty="0"/>
              <a:t> </a:t>
            </a:r>
            <a:r>
              <a:rPr lang="en-US" dirty="0" err="1"/>
              <a:t>diferenciales</a:t>
            </a:r>
            <a:r>
              <a:rPr lang="en-US" dirty="0"/>
              <a:t> de </a:t>
            </a:r>
            <a:r>
              <a:rPr lang="en-US" dirty="0" err="1" smtClean="0"/>
              <a:t>barra</a:t>
            </a:r>
            <a:r>
              <a:rPr lang="en-US" dirty="0" smtClean="0"/>
              <a:t> </a:t>
            </a:r>
            <a:r>
              <a:rPr lang="en-US" dirty="0" err="1"/>
              <a:t>electromecánicos</a:t>
            </a:r>
            <a:r>
              <a:rPr lang="en-US" dirty="0"/>
              <a:t> de </a:t>
            </a:r>
            <a:r>
              <a:rPr lang="en-US" dirty="0" err="1"/>
              <a:t>alta</a:t>
            </a:r>
            <a:r>
              <a:rPr lang="en-US" dirty="0"/>
              <a:t> </a:t>
            </a:r>
            <a:r>
              <a:rPr lang="en-US" dirty="0" err="1"/>
              <a:t>impedancia</a:t>
            </a:r>
            <a:endParaRPr lang="en-US" dirty="0"/>
          </a:p>
        </p:txBody>
      </p:sp>
      <p:sp>
        <p:nvSpPr>
          <p:cNvPr id="583683" name="Rectangle 3"/>
          <p:cNvSpPr>
            <a:spLocks noGrp="1" noChangeArrowheads="1"/>
          </p:cNvSpPr>
          <p:nvPr>
            <p:ph type="body" idx="1"/>
          </p:nvPr>
        </p:nvSpPr>
        <p:spPr>
          <a:xfrm>
            <a:off x="381000" y="1752600"/>
            <a:ext cx="8459788" cy="4114800"/>
          </a:xfrm>
        </p:spPr>
        <p:txBody>
          <a:bodyPr/>
          <a:lstStyle/>
          <a:p>
            <a:pPr algn="l" rtl="0">
              <a:buFontTx/>
              <a:buChar char="•"/>
            </a:pPr>
            <a:r>
              <a:rPr lang="en-US"/>
              <a:t>Relés monofásicos</a:t>
            </a:r>
          </a:p>
          <a:p>
            <a:pPr algn="l" rtl="0">
              <a:buFontTx/>
              <a:buChar char="•"/>
            </a:pPr>
            <a:r>
              <a:rPr lang="en-US"/>
              <a:t>Alta velocidad</a:t>
            </a:r>
          </a:p>
          <a:p>
            <a:pPr algn="l" rtl="0">
              <a:buFontTx/>
              <a:buChar char="•"/>
            </a:pPr>
            <a:r>
              <a:rPr lang="en-US"/>
              <a:t>Detección de voltaje de alta impedancia</a:t>
            </a:r>
          </a:p>
          <a:p>
            <a:pPr algn="l" rtl="0">
              <a:buFontTx/>
              <a:buChar char="•"/>
            </a:pPr>
            <a:r>
              <a:rPr lang="en-US"/>
              <a:t>Unidad IOC de alta sísmica</a:t>
            </a:r>
          </a:p>
        </p:txBody>
      </p:sp>
      <p:grpSp>
        <p:nvGrpSpPr>
          <p:cNvPr id="583684" name="Group 4"/>
          <p:cNvGrpSpPr>
            <a:grpSpLocks/>
          </p:cNvGrpSpPr>
          <p:nvPr/>
        </p:nvGrpSpPr>
        <p:grpSpPr bwMode="auto">
          <a:xfrm>
            <a:off x="2049463" y="2378075"/>
            <a:ext cx="5045075" cy="2057400"/>
            <a:chOff x="0" y="0"/>
            <a:chExt cx="3178" cy="1296"/>
          </a:xfrm>
        </p:grpSpPr>
        <p:sp>
          <p:nvSpPr>
            <p:cNvPr id="583685" name="Rectangle 5"/>
            <p:cNvSpPr>
              <a:spLocks noChangeArrowheads="1"/>
            </p:cNvSpPr>
            <p:nvPr/>
          </p:nvSpPr>
          <p:spPr bwMode="auto">
            <a:xfrm>
              <a:off x="0" y="0"/>
              <a:ext cx="3178" cy="0"/>
            </a:xfrm>
            <a:prstGeom prst="rect">
              <a:avLst/>
            </a:prstGeom>
            <a:noFill/>
            <a:ln w="9525">
              <a:noFill/>
              <a:miter lim="800000"/>
              <a:headEnd/>
              <a:tailEnd/>
            </a:ln>
            <a:effectLst/>
          </p:spPr>
          <p:txBody>
            <a:bodyPr>
              <a:spAutoFit/>
            </a:bodyPr>
            <a:lstStyle/>
            <a:p>
              <a:pPr algn="l" rtl="0"/>
              <a:endParaRPr lang="es-AR"/>
            </a:p>
          </p:txBody>
        </p:sp>
        <p:sp>
          <p:nvSpPr>
            <p:cNvPr id="583686" name="Rectangle 6"/>
            <p:cNvSpPr>
              <a:spLocks noChangeArrowheads="1"/>
            </p:cNvSpPr>
            <p:nvPr/>
          </p:nvSpPr>
          <p:spPr bwMode="auto">
            <a:xfrm>
              <a:off x="0" y="0"/>
              <a:ext cx="3178" cy="1296"/>
            </a:xfrm>
            <a:prstGeom prst="rect">
              <a:avLst/>
            </a:prstGeom>
            <a:noFill/>
            <a:ln w="9525">
              <a:noFill/>
              <a:miter lim="800000"/>
              <a:headEnd/>
              <a:tailEnd/>
            </a:ln>
            <a:effectLst/>
          </p:spPr>
          <p:txBody>
            <a:bodyPr/>
            <a:lstStyle/>
            <a:p>
              <a:pPr algn="l" rtl="0"/>
              <a:r>
                <a:rPr lang="en-US"/>
                <a:t> </a:t>
              </a:r>
              <a:r>
                <a:rPr lang="en-US" sz="12900"/>
                <a:t> </a:t>
              </a:r>
              <a:r>
                <a:rPr lang="en-US"/>
                <a:t> </a:t>
              </a:r>
            </a:p>
          </p:txBody>
        </p:sp>
      </p:grpSp>
      <p:pic>
        <p:nvPicPr>
          <p:cNvPr id="583687" name="Picture 7" descr="Product Image"/>
          <p:cNvPicPr>
            <a:picLocks noChangeAspect="1" noChangeArrowheads="1"/>
          </p:cNvPicPr>
          <p:nvPr/>
        </p:nvPicPr>
        <p:blipFill>
          <a:blip r:embed="rId3"/>
          <a:srcRect/>
          <a:stretch>
            <a:fillRect/>
          </a:stretch>
        </p:blipFill>
        <p:spPr bwMode="auto">
          <a:xfrm>
            <a:off x="3352800" y="4343400"/>
            <a:ext cx="1108075" cy="2057400"/>
          </a:xfrm>
          <a:prstGeom prst="rect">
            <a:avLst/>
          </a:prstGeom>
          <a:noFill/>
        </p:spPr>
      </p:pic>
      <p:graphicFrame>
        <p:nvGraphicFramePr>
          <p:cNvPr id="583688" name="Object 8"/>
          <p:cNvGraphicFramePr>
            <a:graphicFrameLocks noChangeAspect="1"/>
          </p:cNvGraphicFramePr>
          <p:nvPr/>
        </p:nvGraphicFramePr>
        <p:xfrm>
          <a:off x="5791200" y="2286000"/>
          <a:ext cx="2828925" cy="3467100"/>
        </p:xfrm>
        <a:graphic>
          <a:graphicData uri="http://schemas.openxmlformats.org/drawingml/2006/compatibility">
            <com:legacyDrawing xmlns:com="http://schemas.openxmlformats.org/drawingml/2006/compatibility" spid="_x0000_s583688"/>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4706" name="Picture 2"/>
          <p:cNvPicPr>
            <a:picLocks noChangeAspect="1" noChangeArrowheads="1"/>
          </p:cNvPicPr>
          <p:nvPr/>
        </p:nvPicPr>
        <p:blipFill>
          <a:blip r:embed="rId3"/>
          <a:srcRect/>
          <a:stretch>
            <a:fillRect/>
          </a:stretch>
        </p:blipFill>
        <p:spPr bwMode="auto">
          <a:xfrm>
            <a:off x="304800" y="1343025"/>
            <a:ext cx="3429000" cy="1863725"/>
          </a:xfrm>
          <a:prstGeom prst="rect">
            <a:avLst/>
          </a:prstGeom>
          <a:noFill/>
          <a:ln w="9525">
            <a:noFill/>
            <a:miter lim="800000"/>
            <a:headEnd/>
            <a:tailEnd/>
          </a:ln>
          <a:effectLst/>
        </p:spPr>
      </p:pic>
      <p:sp>
        <p:nvSpPr>
          <p:cNvPr id="584707" name="Text Box 3"/>
          <p:cNvSpPr txBox="1">
            <a:spLocks noChangeArrowheads="1"/>
          </p:cNvSpPr>
          <p:nvPr/>
        </p:nvSpPr>
        <p:spPr bwMode="auto">
          <a:xfrm>
            <a:off x="457200" y="5410200"/>
            <a:ext cx="3543300" cy="304800"/>
          </a:xfrm>
          <a:prstGeom prst="rect">
            <a:avLst/>
          </a:prstGeom>
          <a:noFill/>
          <a:ln w="9525">
            <a:noFill/>
            <a:miter lim="800000"/>
            <a:headEnd/>
            <a:tailEnd/>
          </a:ln>
          <a:effectLst/>
        </p:spPr>
        <p:txBody>
          <a:bodyPr wrap="none">
            <a:spAutoFit/>
          </a:bodyPr>
          <a:lstStyle/>
          <a:p>
            <a:pPr algn="l" rtl="0"/>
            <a:r>
              <a:rPr lang="en-US" sz="1400">
                <a:latin typeface="Arial" pitchFamily="34" charset="0"/>
              </a:rPr>
              <a:t>Tiempo de funcionamiento: 20 – 30 ms @ I &gt; 1,5xPKP</a:t>
            </a:r>
          </a:p>
        </p:txBody>
      </p:sp>
      <p:sp>
        <p:nvSpPr>
          <p:cNvPr id="584708" name="Rectangle 4"/>
          <p:cNvSpPr>
            <a:spLocks noChangeArrowheads="1"/>
          </p:cNvSpPr>
          <p:nvPr/>
        </p:nvSpPr>
        <p:spPr bwMode="auto">
          <a:xfrm>
            <a:off x="76200" y="119063"/>
            <a:ext cx="9067800" cy="947737"/>
          </a:xfrm>
          <a:prstGeom prst="rect">
            <a:avLst/>
          </a:prstGeom>
          <a:noFill/>
          <a:ln w="9525">
            <a:noFill/>
            <a:miter lim="800000"/>
            <a:headEnd/>
            <a:tailEnd/>
          </a:ln>
          <a:effectLst/>
        </p:spPr>
        <p:txBody>
          <a:bodyPr anchor="ctr"/>
          <a:lstStyle/>
          <a:p>
            <a:pPr algn="l" rtl="0" eaLnBrk="1" hangingPunct="1">
              <a:lnSpc>
                <a:spcPct val="95000"/>
              </a:lnSpc>
            </a:pPr>
            <a:r>
              <a:rPr lang="en-US" sz="3600" b="1" dirty="0">
                <a:solidFill>
                  <a:srgbClr val="003399"/>
                </a:solidFill>
                <a:sym typeface="Symbol" pitchFamily="18" charset="2"/>
              </a:rPr>
              <a:t></a:t>
            </a:r>
            <a:r>
              <a:rPr lang="en-US" sz="3600" b="1" dirty="0" err="1">
                <a:solidFill>
                  <a:srgbClr val="003399"/>
                </a:solidFill>
              </a:rPr>
              <a:t>Relés</a:t>
            </a:r>
            <a:r>
              <a:rPr lang="en-US" sz="3600" b="1" dirty="0">
                <a:solidFill>
                  <a:srgbClr val="003399"/>
                </a:solidFill>
              </a:rPr>
              <a:t> de </a:t>
            </a:r>
            <a:r>
              <a:rPr lang="en-US" sz="3600" b="1" dirty="0" err="1">
                <a:solidFill>
                  <a:srgbClr val="003399"/>
                </a:solidFill>
              </a:rPr>
              <a:t>protección</a:t>
            </a:r>
            <a:r>
              <a:rPr lang="en-US" sz="3600" b="1" dirty="0">
                <a:solidFill>
                  <a:srgbClr val="003399"/>
                </a:solidFill>
              </a:rPr>
              <a:t> </a:t>
            </a:r>
            <a:r>
              <a:rPr lang="en-US" sz="3600" b="1" dirty="0" err="1">
                <a:solidFill>
                  <a:srgbClr val="003399"/>
                </a:solidFill>
              </a:rPr>
              <a:t>diferencial</a:t>
            </a:r>
            <a:r>
              <a:rPr lang="en-US" sz="3600" b="1" dirty="0">
                <a:solidFill>
                  <a:srgbClr val="003399"/>
                </a:solidFill>
              </a:rPr>
              <a:t> de </a:t>
            </a:r>
            <a:r>
              <a:rPr lang="en-US" sz="3600" b="1" dirty="0" err="1" smtClean="0">
                <a:solidFill>
                  <a:srgbClr val="003399"/>
                </a:solidFill>
              </a:rPr>
              <a:t>barra</a:t>
            </a:r>
            <a:r>
              <a:rPr lang="en-US" sz="3600" b="1" dirty="0" smtClean="0">
                <a:solidFill>
                  <a:srgbClr val="003399"/>
                </a:solidFill>
              </a:rPr>
              <a:t> </a:t>
            </a:r>
            <a:r>
              <a:rPr lang="en-US" sz="3600" b="1" dirty="0">
                <a:solidFill>
                  <a:srgbClr val="003399"/>
                </a:solidFill>
              </a:rPr>
              <a:t>de </a:t>
            </a:r>
            <a:r>
              <a:rPr lang="en-US" sz="3600" b="1" dirty="0" err="1">
                <a:solidFill>
                  <a:srgbClr val="003399"/>
                </a:solidFill>
              </a:rPr>
              <a:t>alta</a:t>
            </a:r>
            <a:r>
              <a:rPr lang="en-US" sz="3600" b="1" dirty="0">
                <a:solidFill>
                  <a:srgbClr val="003399"/>
                </a:solidFill>
              </a:rPr>
              <a:t> </a:t>
            </a:r>
            <a:r>
              <a:rPr lang="en-US" sz="3600" b="1" dirty="0" err="1">
                <a:solidFill>
                  <a:srgbClr val="003399"/>
                </a:solidFill>
              </a:rPr>
              <a:t>impedancia</a:t>
            </a:r>
            <a:r>
              <a:rPr lang="en-US" sz="3600" b="1" dirty="0">
                <a:solidFill>
                  <a:srgbClr val="003399"/>
                </a:solidFill>
              </a:rPr>
              <a:t> </a:t>
            </a:r>
            <a:r>
              <a:rPr lang="en-US" sz="3600" b="1" dirty="0" err="1">
                <a:solidFill>
                  <a:srgbClr val="003399"/>
                </a:solidFill>
              </a:rPr>
              <a:t>basados</a:t>
            </a:r>
            <a:r>
              <a:rPr lang="en-US" sz="3600" b="1" dirty="0">
                <a:solidFill>
                  <a:srgbClr val="003399"/>
                </a:solidFill>
              </a:rPr>
              <a:t> ​​en P</a:t>
            </a:r>
          </a:p>
        </p:txBody>
      </p:sp>
      <p:pic>
        <p:nvPicPr>
          <p:cNvPr id="584709" name="Picture 5"/>
          <p:cNvPicPr>
            <a:picLocks noChangeAspect="1" noChangeArrowheads="1"/>
          </p:cNvPicPr>
          <p:nvPr/>
        </p:nvPicPr>
        <p:blipFill>
          <a:blip r:embed="rId4"/>
          <a:srcRect/>
          <a:stretch>
            <a:fillRect/>
          </a:stretch>
        </p:blipFill>
        <p:spPr bwMode="auto">
          <a:xfrm>
            <a:off x="3505200" y="1298575"/>
            <a:ext cx="5557838" cy="5407025"/>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6754" name="Picture 2" descr="D:\PRODUCT MANAGEMENT - RELAYS\!GIFS\MIB ANGLE LR.jpg"/>
          <p:cNvPicPr>
            <a:picLocks noChangeAspect="1" noChangeArrowheads="1"/>
          </p:cNvPicPr>
          <p:nvPr/>
        </p:nvPicPr>
        <p:blipFill>
          <a:blip r:embed="rId3"/>
          <a:srcRect/>
          <a:stretch>
            <a:fillRect/>
          </a:stretch>
        </p:blipFill>
        <p:spPr bwMode="auto">
          <a:xfrm>
            <a:off x="4572000" y="1092200"/>
            <a:ext cx="3146425" cy="2098675"/>
          </a:xfrm>
          <a:prstGeom prst="rect">
            <a:avLst/>
          </a:prstGeom>
          <a:noFill/>
        </p:spPr>
      </p:pic>
      <p:pic>
        <p:nvPicPr>
          <p:cNvPr id="586755" name="Picture 3"/>
          <p:cNvPicPr>
            <a:picLocks noChangeAspect="1" noChangeArrowheads="1"/>
          </p:cNvPicPr>
          <p:nvPr/>
        </p:nvPicPr>
        <p:blipFill>
          <a:blip r:embed="rId4"/>
          <a:srcRect/>
          <a:stretch>
            <a:fillRect/>
          </a:stretch>
        </p:blipFill>
        <p:spPr bwMode="auto">
          <a:xfrm>
            <a:off x="228600" y="1268413"/>
            <a:ext cx="3962400" cy="3235325"/>
          </a:xfrm>
          <a:prstGeom prst="rect">
            <a:avLst/>
          </a:prstGeom>
          <a:noFill/>
          <a:ln w="9525">
            <a:noFill/>
            <a:miter lim="800000"/>
            <a:headEnd/>
            <a:tailEnd/>
          </a:ln>
          <a:effectLst/>
        </p:spPr>
      </p:pic>
      <p:pic>
        <p:nvPicPr>
          <p:cNvPr id="586756" name="Picture 4"/>
          <p:cNvPicPr>
            <a:picLocks noChangeAspect="1" noChangeArrowheads="1"/>
          </p:cNvPicPr>
          <p:nvPr/>
        </p:nvPicPr>
        <p:blipFill>
          <a:blip r:embed="rId5"/>
          <a:srcRect/>
          <a:stretch>
            <a:fillRect/>
          </a:stretch>
        </p:blipFill>
        <p:spPr bwMode="auto">
          <a:xfrm>
            <a:off x="4876800" y="3200400"/>
            <a:ext cx="3881438" cy="3495675"/>
          </a:xfrm>
          <a:prstGeom prst="rect">
            <a:avLst/>
          </a:prstGeom>
          <a:noFill/>
          <a:ln w="9525">
            <a:noFill/>
            <a:miter lim="800000"/>
            <a:headEnd/>
            <a:tailEnd/>
          </a:ln>
          <a:effectLst/>
        </p:spPr>
      </p:pic>
      <p:sp>
        <p:nvSpPr>
          <p:cNvPr id="586757" name="Text Box 5"/>
          <p:cNvSpPr txBox="1">
            <a:spLocks noChangeArrowheads="1"/>
          </p:cNvSpPr>
          <p:nvPr/>
        </p:nvSpPr>
        <p:spPr bwMode="auto">
          <a:xfrm>
            <a:off x="228600" y="4648200"/>
            <a:ext cx="4638675" cy="1581150"/>
          </a:xfrm>
          <a:prstGeom prst="rect">
            <a:avLst/>
          </a:prstGeom>
          <a:noFill/>
          <a:ln w="9525">
            <a:noFill/>
            <a:miter lim="800000"/>
            <a:headEnd/>
            <a:tailEnd/>
          </a:ln>
          <a:effectLst/>
        </p:spPr>
        <p:txBody>
          <a:bodyPr>
            <a:spAutoFit/>
          </a:bodyPr>
          <a:lstStyle/>
          <a:p>
            <a:pPr algn="l" rtl="0"/>
            <a:r>
              <a:rPr lang="en-US" sz="1400" b="1"/>
              <a:t>R</a:t>
            </a:r>
            <a:r>
              <a:rPr lang="en-US" sz="1400" b="1" baseline="-25000"/>
              <a:t>CALLE</a:t>
            </a:r>
            <a:r>
              <a:rPr lang="en-US" sz="1400" b="1"/>
              <a:t>= 2000</a:t>
            </a:r>
            <a:r>
              <a:rPr lang="en-US" sz="1400" b="1">
                <a:sym typeface="Symbol" pitchFamily="18" charset="2"/>
              </a:rPr>
              <a:t> -</a:t>
            </a:r>
            <a:r>
              <a:rPr lang="en-US" sz="1400" b="1"/>
              <a:t>resistencia estabilizadora para limitar la corriente a través del relé y forzarla a los devanados CT de menor impedancia.</a:t>
            </a:r>
          </a:p>
          <a:p>
            <a:pPr algn="l" rtl="0"/>
            <a:r>
              <a:rPr lang="en-US" sz="1400" b="1"/>
              <a:t>MOV – Varistor de óxido metálico para limitar el voltaje a</a:t>
            </a:r>
          </a:p>
          <a:p>
            <a:pPr algn="l" rtl="0"/>
            <a:r>
              <a:rPr lang="en-US" sz="1400" b="1"/>
              <a:t>1900 voltios</a:t>
            </a:r>
          </a:p>
          <a:p>
            <a:pPr algn="l" rtl="0"/>
            <a:r>
              <a:rPr lang="en-US" sz="1400" b="1"/>
              <a:t>86 – contacto de enclavamiento que evita que las resistencias se sobrecalienten después de que se detecta la falla</a:t>
            </a:r>
          </a:p>
        </p:txBody>
      </p:sp>
      <p:sp>
        <p:nvSpPr>
          <p:cNvPr id="586758" name="Rectangle 6"/>
          <p:cNvSpPr>
            <a:spLocks noChangeArrowheads="1"/>
          </p:cNvSpPr>
          <p:nvPr/>
        </p:nvSpPr>
        <p:spPr bwMode="auto">
          <a:xfrm>
            <a:off x="228600" y="228600"/>
            <a:ext cx="8839200" cy="838200"/>
          </a:xfrm>
          <a:prstGeom prst="rect">
            <a:avLst/>
          </a:prstGeom>
          <a:noFill/>
          <a:ln w="9525">
            <a:noFill/>
            <a:miter lim="800000"/>
            <a:headEnd/>
            <a:tailEnd/>
          </a:ln>
          <a:effectLst/>
        </p:spPr>
        <p:txBody>
          <a:bodyPr anchor="ctr"/>
          <a:lstStyle/>
          <a:p>
            <a:pPr algn="l" rtl="0" eaLnBrk="1" hangingPunct="1">
              <a:lnSpc>
                <a:spcPct val="95000"/>
              </a:lnSpc>
            </a:pPr>
            <a:r>
              <a:rPr lang="en-US" sz="4000" b="1"/>
              <a:t>Módulo de alta impedancia para relés digitales</a:t>
            </a:r>
          </a:p>
        </p:txBody>
      </p:sp>
      <p:sp>
        <p:nvSpPr>
          <p:cNvPr id="586759" name="Oval 7"/>
          <p:cNvSpPr>
            <a:spLocks noChangeArrowheads="1"/>
          </p:cNvSpPr>
          <p:nvPr/>
        </p:nvSpPr>
        <p:spPr bwMode="auto">
          <a:xfrm>
            <a:off x="5791200" y="1143000"/>
            <a:ext cx="1828800" cy="1905000"/>
          </a:xfrm>
          <a:prstGeom prst="ellipse">
            <a:avLst/>
          </a:prstGeom>
          <a:noFill/>
          <a:ln w="38100">
            <a:solidFill>
              <a:srgbClr val="FF0000"/>
            </a:solidFill>
            <a:round/>
            <a:headEnd/>
            <a:tailEnd/>
          </a:ln>
          <a:effectLst/>
        </p:spPr>
        <p:txBody>
          <a:bodyPr wrap="none" anchor="ctr"/>
          <a:lstStyle/>
          <a:p>
            <a:pPr algn="l" rtl="0"/>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586759"/>
                                        </p:tgtEl>
                                        <p:attrNameLst>
                                          <p:attrName>style.visibility</p:attrName>
                                        </p:attrNameLst>
                                      </p:cBhvr>
                                      <p:to>
                                        <p:strVal val="visible"/>
                                      </p:to>
                                    </p:set>
                                    <p:anim calcmode="lin" valueType="num">
                                      <p:cBhvr>
                                        <p:cTn id="7" dur="500" fill="hold"/>
                                        <p:tgtEl>
                                          <p:spTgt spid="586759"/>
                                        </p:tgtEl>
                                        <p:attrNameLst>
                                          <p:attrName>ppt_w</p:attrName>
                                        </p:attrNameLst>
                                      </p:cBhvr>
                                      <p:tavLst>
                                        <p:tav tm="0">
                                          <p:val>
                                            <p:strVal val="4*#ppt_w"/>
                                          </p:val>
                                        </p:tav>
                                        <p:tav tm="100000">
                                          <p:val>
                                            <p:strVal val="#ppt_w"/>
                                          </p:val>
                                        </p:tav>
                                      </p:tavLst>
                                    </p:anim>
                                    <p:anim calcmode="lin" valueType="num">
                                      <p:cBhvr>
                                        <p:cTn id="8" dur="500" fill="hold"/>
                                        <p:tgtEl>
                                          <p:spTgt spid="58675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59"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8802" name="Picture 2"/>
          <p:cNvPicPr>
            <a:picLocks noChangeAspect="1" noChangeArrowheads="1"/>
          </p:cNvPicPr>
          <p:nvPr/>
        </p:nvPicPr>
        <p:blipFill>
          <a:blip r:embed="rId3"/>
          <a:srcRect/>
          <a:stretch>
            <a:fillRect/>
          </a:stretch>
        </p:blipFill>
        <p:spPr bwMode="auto">
          <a:xfrm>
            <a:off x="1143000" y="2128838"/>
            <a:ext cx="7010400" cy="4729162"/>
          </a:xfrm>
          <a:prstGeom prst="rect">
            <a:avLst/>
          </a:prstGeom>
          <a:noFill/>
          <a:ln w="9525">
            <a:noFill/>
            <a:miter lim="800000"/>
            <a:headEnd/>
            <a:tailEnd/>
          </a:ln>
          <a:effectLst/>
        </p:spPr>
      </p:pic>
      <p:sp>
        <p:nvSpPr>
          <p:cNvPr id="588803" name="Rectangle 3"/>
          <p:cNvSpPr>
            <a:spLocks noChangeArrowheads="1"/>
          </p:cNvSpPr>
          <p:nvPr/>
        </p:nvSpPr>
        <p:spPr bwMode="auto">
          <a:xfrm>
            <a:off x="762000" y="762000"/>
            <a:ext cx="7696200" cy="533400"/>
          </a:xfrm>
          <a:prstGeom prst="rect">
            <a:avLst/>
          </a:prstGeom>
          <a:noFill/>
          <a:ln w="9525">
            <a:noFill/>
            <a:miter lim="800000"/>
            <a:headEnd/>
            <a:tailEnd/>
          </a:ln>
          <a:effectLst/>
        </p:spPr>
        <p:txBody>
          <a:bodyPr anchor="ctr"/>
          <a:lstStyle/>
          <a:p>
            <a:pPr algn="ctr" rtl="0" eaLnBrk="1" hangingPunct="1">
              <a:lnSpc>
                <a:spcPct val="95000"/>
              </a:lnSpc>
            </a:pPr>
            <a:r>
              <a:rPr lang="en-US" sz="4000" b="1"/>
              <a:t>Módulo de alta impedancia</a:t>
            </a:r>
            <a:br>
              <a:rPr lang="en-US" sz="4000" b="1"/>
            </a:br>
            <a:r>
              <a:rPr lang="en-US" sz="4000" b="1"/>
              <a:t>+</a:t>
            </a:r>
            <a:br>
              <a:rPr lang="en-US" sz="4000" b="1"/>
            </a:br>
            <a:r>
              <a:rPr lang="en-US" sz="4000" b="1"/>
              <a:t>Relé de sobrecorriente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1909" name="Rectangle 69"/>
          <p:cNvSpPr>
            <a:spLocks noGrp="1" noChangeArrowheads="1"/>
          </p:cNvSpPr>
          <p:nvPr>
            <p:ph type="body" sz="half" idx="2"/>
          </p:nvPr>
        </p:nvSpPr>
        <p:spPr>
          <a:xfrm>
            <a:off x="304800" y="1143000"/>
            <a:ext cx="8610600" cy="4953000"/>
          </a:xfrm>
          <a:noFill/>
          <a:ln/>
        </p:spPr>
        <p:txBody>
          <a:bodyPr/>
          <a:lstStyle/>
          <a:p>
            <a:pPr marL="381000" indent="-381000" algn="l" rtl="0">
              <a:lnSpc>
                <a:spcPct val="90000"/>
              </a:lnSpc>
              <a:buFontTx/>
              <a:buChar char="•"/>
            </a:pPr>
            <a:r>
              <a:rPr lang="en-US" sz="2400" dirty="0" err="1"/>
              <a:t>Rápido</a:t>
            </a:r>
            <a:r>
              <a:rPr lang="en-US" sz="2400" dirty="0"/>
              <a:t>, </a:t>
            </a:r>
            <a:r>
              <a:rPr lang="en-US" sz="2400" dirty="0" err="1"/>
              <a:t>seguro</a:t>
            </a:r>
            <a:r>
              <a:rPr lang="en-US" sz="2400" dirty="0"/>
              <a:t> y </a:t>
            </a:r>
            <a:r>
              <a:rPr lang="en-US" sz="2400" dirty="0" err="1"/>
              <a:t>probado</a:t>
            </a:r>
            <a:endParaRPr lang="en-US" sz="2400" dirty="0"/>
          </a:p>
          <a:p>
            <a:pPr marL="381000" indent="-381000" algn="l" rtl="0">
              <a:lnSpc>
                <a:spcPct val="90000"/>
              </a:lnSpc>
              <a:buFontTx/>
              <a:buChar char="•"/>
            </a:pPr>
            <a:r>
              <a:rPr lang="en-US" sz="2400" dirty="0" err="1"/>
              <a:t>Requiere</a:t>
            </a:r>
            <a:r>
              <a:rPr lang="en-US" sz="2400" dirty="0"/>
              <a:t> CT </a:t>
            </a:r>
            <a:r>
              <a:rPr lang="en-US" sz="2400" dirty="0" err="1"/>
              <a:t>dedicados</a:t>
            </a:r>
            <a:r>
              <a:rPr lang="en-US" sz="2400" dirty="0"/>
              <a:t>, </a:t>
            </a:r>
            <a:r>
              <a:rPr lang="en-US" sz="2400" dirty="0" err="1"/>
              <a:t>preferiblemente</a:t>
            </a:r>
            <a:r>
              <a:rPr lang="en-US" sz="2400" dirty="0"/>
              <a:t> con la </a:t>
            </a:r>
            <a:r>
              <a:rPr lang="en-US" sz="2400" dirty="0" err="1"/>
              <a:t>misma</a:t>
            </a:r>
            <a:r>
              <a:rPr lang="en-US" sz="2400" dirty="0"/>
              <a:t> </a:t>
            </a:r>
            <a:r>
              <a:rPr lang="en-US" sz="2400" dirty="0" err="1"/>
              <a:t>relación</a:t>
            </a:r>
            <a:r>
              <a:rPr lang="en-US" sz="2400" dirty="0"/>
              <a:t> de CT y </a:t>
            </a:r>
            <a:r>
              <a:rPr lang="en-US" sz="2400" dirty="0" err="1"/>
              <a:t>usando</a:t>
            </a:r>
            <a:r>
              <a:rPr lang="en-US" sz="2400" dirty="0"/>
              <a:t> </a:t>
            </a:r>
            <a:r>
              <a:rPr lang="en-US" sz="2400" dirty="0" err="1"/>
              <a:t>toma</a:t>
            </a:r>
            <a:r>
              <a:rPr lang="en-US" sz="2400" dirty="0"/>
              <a:t> </a:t>
            </a:r>
            <a:r>
              <a:rPr lang="en-US" sz="2400" dirty="0" err="1"/>
              <a:t>completa</a:t>
            </a:r>
            <a:endParaRPr lang="en-US" sz="2400" dirty="0"/>
          </a:p>
          <a:p>
            <a:pPr marL="381000" indent="-381000" algn="l" rtl="0">
              <a:lnSpc>
                <a:spcPct val="90000"/>
              </a:lnSpc>
              <a:buFontTx/>
              <a:buChar char="•"/>
            </a:pPr>
            <a:r>
              <a:rPr lang="en-US" sz="2400" dirty="0"/>
              <a:t>Se </a:t>
            </a:r>
            <a:r>
              <a:rPr lang="en-US" sz="2400" dirty="0" err="1"/>
              <a:t>puede</a:t>
            </a:r>
            <a:r>
              <a:rPr lang="en-US" sz="2400" dirty="0"/>
              <a:t> </a:t>
            </a:r>
            <a:r>
              <a:rPr lang="en-US" sz="2400" dirty="0" err="1"/>
              <a:t>aplicar</a:t>
            </a:r>
            <a:r>
              <a:rPr lang="en-US" sz="2400" dirty="0"/>
              <a:t> a </a:t>
            </a:r>
            <a:r>
              <a:rPr lang="en-US" sz="2400" dirty="0" smtClean="0"/>
              <a:t>barras </a:t>
            </a:r>
            <a:r>
              <a:rPr lang="en-US" sz="2400" dirty="0" err="1"/>
              <a:t>pequeños</a:t>
            </a:r>
            <a:r>
              <a:rPr lang="en-US" sz="2400" dirty="0"/>
              <a:t>.</a:t>
            </a:r>
          </a:p>
          <a:p>
            <a:pPr marL="381000" indent="-381000" algn="l" rtl="0">
              <a:lnSpc>
                <a:spcPct val="90000"/>
              </a:lnSpc>
              <a:buFontTx/>
              <a:buChar char="•"/>
            </a:pPr>
            <a:r>
              <a:rPr lang="en-US" sz="2400" dirty="0" err="1"/>
              <a:t>Dependiendo</a:t>
            </a:r>
            <a:r>
              <a:rPr lang="en-US" sz="2400" dirty="0"/>
              <a:t> de </a:t>
            </a:r>
            <a:r>
              <a:rPr lang="en-US" sz="2400" dirty="0" err="1"/>
              <a:t>las</a:t>
            </a:r>
            <a:r>
              <a:rPr lang="en-US" sz="2400" dirty="0"/>
              <a:t> </a:t>
            </a:r>
            <a:r>
              <a:rPr lang="en-US" sz="2400" dirty="0" err="1"/>
              <a:t>corrientes</a:t>
            </a:r>
            <a:r>
              <a:rPr lang="en-US" sz="2400" dirty="0"/>
              <a:t> de </a:t>
            </a:r>
            <a:r>
              <a:rPr lang="en-US" sz="2400" dirty="0" err="1"/>
              <a:t>falla</a:t>
            </a:r>
            <a:r>
              <a:rPr lang="en-US" sz="2400" dirty="0"/>
              <a:t> </a:t>
            </a:r>
            <a:r>
              <a:rPr lang="en-US" sz="2400" dirty="0" err="1"/>
              <a:t>internas</a:t>
            </a:r>
            <a:r>
              <a:rPr lang="en-US" sz="2400" dirty="0"/>
              <a:t> y </a:t>
            </a:r>
            <a:r>
              <a:rPr lang="en-US" sz="2400" dirty="0" err="1"/>
              <a:t>externas</a:t>
            </a:r>
            <a:r>
              <a:rPr lang="en-US" sz="2400" dirty="0"/>
              <a:t> del </a:t>
            </a:r>
            <a:r>
              <a:rPr lang="en-US" sz="2400" dirty="0" err="1" smtClean="0"/>
              <a:t>barra</a:t>
            </a:r>
            <a:r>
              <a:rPr lang="en-US" sz="2400" dirty="0" smtClean="0"/>
              <a:t>, </a:t>
            </a:r>
            <a:r>
              <a:rPr lang="en-US" sz="2400" dirty="0"/>
              <a:t>es </a:t>
            </a:r>
            <a:r>
              <a:rPr lang="en-US" sz="2400" dirty="0" err="1"/>
              <a:t>posible</a:t>
            </a:r>
            <a:r>
              <a:rPr lang="en-US" sz="2400" dirty="0"/>
              <a:t> </a:t>
            </a:r>
            <a:r>
              <a:rPr lang="en-US" sz="2400" dirty="0" err="1"/>
              <a:t>que</a:t>
            </a:r>
            <a:r>
              <a:rPr lang="en-US" sz="2400" dirty="0"/>
              <a:t> la </a:t>
            </a:r>
            <a:r>
              <a:rPr lang="en-US" sz="2400" dirty="0" err="1"/>
              <a:t>diferencia</a:t>
            </a:r>
            <a:r>
              <a:rPr lang="en-US" sz="2400" dirty="0"/>
              <a:t> del </a:t>
            </a:r>
            <a:r>
              <a:rPr lang="en-US" sz="2400" dirty="0" err="1" smtClean="0"/>
              <a:t>barra</a:t>
            </a:r>
            <a:r>
              <a:rPr lang="en-US" sz="2400" dirty="0" smtClean="0"/>
              <a:t> </a:t>
            </a:r>
            <a:r>
              <a:rPr lang="en-US" sz="2400" dirty="0"/>
              <a:t>de </a:t>
            </a:r>
            <a:r>
              <a:rPr lang="en-US" sz="2400" dirty="0" err="1"/>
              <a:t>alta</a:t>
            </a:r>
            <a:r>
              <a:rPr lang="en-US" sz="2400" dirty="0"/>
              <a:t> </a:t>
            </a:r>
            <a:r>
              <a:rPr lang="en-US" sz="2400" dirty="0" err="1"/>
              <a:t>impedancia</a:t>
            </a:r>
            <a:r>
              <a:rPr lang="en-US" sz="2400" dirty="0"/>
              <a:t> no </a:t>
            </a:r>
            <a:r>
              <a:rPr lang="en-US" sz="2400" dirty="0" err="1"/>
              <a:t>proporcione</a:t>
            </a:r>
            <a:r>
              <a:rPr lang="en-US" sz="2400" dirty="0"/>
              <a:t> </a:t>
            </a:r>
            <a:r>
              <a:rPr lang="en-US" sz="2400" dirty="0" err="1"/>
              <a:t>configuraciones</a:t>
            </a:r>
            <a:r>
              <a:rPr lang="en-US" sz="2400" dirty="0"/>
              <a:t> </a:t>
            </a:r>
            <a:r>
              <a:rPr lang="en-US" sz="2400" dirty="0" err="1"/>
              <a:t>adecuadas</a:t>
            </a:r>
            <a:r>
              <a:rPr lang="en-US" sz="2400" dirty="0"/>
              <a:t> </a:t>
            </a:r>
            <a:r>
              <a:rPr lang="en-US" sz="2400" dirty="0" err="1"/>
              <a:t>tanto</a:t>
            </a:r>
            <a:r>
              <a:rPr lang="en-US" sz="2400" dirty="0"/>
              <a:t> </a:t>
            </a:r>
            <a:r>
              <a:rPr lang="en-US" sz="2400" dirty="0" err="1"/>
              <a:t>para</a:t>
            </a:r>
            <a:r>
              <a:rPr lang="en-US" sz="2400" dirty="0"/>
              <a:t> la </a:t>
            </a:r>
            <a:r>
              <a:rPr lang="en-US" sz="2400" dirty="0" err="1"/>
              <a:t>sensibilidad</a:t>
            </a:r>
            <a:r>
              <a:rPr lang="en-US" sz="2400" dirty="0"/>
              <a:t> </a:t>
            </a:r>
            <a:r>
              <a:rPr lang="en-US" sz="2400" dirty="0" err="1"/>
              <a:t>como</a:t>
            </a:r>
            <a:r>
              <a:rPr lang="en-US" sz="2400" dirty="0"/>
              <a:t> </a:t>
            </a:r>
            <a:r>
              <a:rPr lang="en-US" sz="2400" dirty="0" err="1"/>
              <a:t>para</a:t>
            </a:r>
            <a:r>
              <a:rPr lang="en-US" sz="2400" dirty="0"/>
              <a:t> la </a:t>
            </a:r>
            <a:r>
              <a:rPr lang="en-US" sz="2400" dirty="0" err="1"/>
              <a:t>seguridad</a:t>
            </a:r>
            <a:r>
              <a:rPr lang="en-US" sz="2400" dirty="0"/>
              <a:t>.</a:t>
            </a:r>
          </a:p>
          <a:p>
            <a:pPr marL="381000" indent="-381000" algn="l" rtl="0">
              <a:lnSpc>
                <a:spcPct val="90000"/>
              </a:lnSpc>
              <a:buFontTx/>
              <a:buChar char="•"/>
            </a:pPr>
            <a:r>
              <a:rPr lang="en-US" sz="2400" dirty="0"/>
              <a:t>No se </a:t>
            </a:r>
            <a:r>
              <a:rPr lang="en-US" sz="2400" dirty="0" err="1"/>
              <a:t>puede</a:t>
            </a:r>
            <a:r>
              <a:rPr lang="en-US" sz="2400" dirty="0"/>
              <a:t> </a:t>
            </a:r>
            <a:r>
              <a:rPr lang="en-US" sz="2400" dirty="0" err="1"/>
              <a:t>aplicar</a:t>
            </a:r>
            <a:r>
              <a:rPr lang="en-US" sz="2400" dirty="0"/>
              <a:t> </a:t>
            </a:r>
            <a:r>
              <a:rPr lang="en-US" sz="2400" dirty="0" err="1"/>
              <a:t>fácilmente</a:t>
            </a:r>
            <a:r>
              <a:rPr lang="en-US" sz="2400" dirty="0"/>
              <a:t> a </a:t>
            </a:r>
            <a:r>
              <a:rPr lang="en-US" sz="2400" dirty="0" smtClean="0"/>
              <a:t>barras </a:t>
            </a:r>
            <a:r>
              <a:rPr lang="en-US" sz="2400" dirty="0" err="1"/>
              <a:t>reconfigurables</a:t>
            </a:r>
            <a:endParaRPr lang="en-US" sz="2400" dirty="0"/>
          </a:p>
          <a:p>
            <a:pPr marL="381000" indent="-381000" algn="l" rtl="0">
              <a:lnSpc>
                <a:spcPct val="90000"/>
              </a:lnSpc>
              <a:buFontTx/>
              <a:buChar char="•"/>
            </a:pPr>
            <a:r>
              <a:rPr lang="en-US" sz="2400" dirty="0" err="1"/>
              <a:t>Requiere</a:t>
            </a:r>
            <a:r>
              <a:rPr lang="en-US" sz="2400" dirty="0"/>
              <a:t> un </a:t>
            </a:r>
            <a:r>
              <a:rPr lang="en-US" sz="2400" dirty="0" err="1"/>
              <a:t>varistor</a:t>
            </a:r>
            <a:r>
              <a:rPr lang="en-US" sz="2400" dirty="0"/>
              <a:t> </a:t>
            </a:r>
            <a:r>
              <a:rPr lang="en-US" sz="2400" dirty="0" err="1"/>
              <a:t>limitador</a:t>
            </a:r>
            <a:r>
              <a:rPr lang="en-US" sz="2400" dirty="0"/>
              <a:t> de </a:t>
            </a:r>
            <a:r>
              <a:rPr lang="en-US" sz="2400" dirty="0" err="1"/>
              <a:t>voltaje</a:t>
            </a:r>
            <a:r>
              <a:rPr lang="en-US" sz="2400" dirty="0"/>
              <a:t> </a:t>
            </a:r>
            <a:r>
              <a:rPr lang="en-US" sz="2400" dirty="0" err="1"/>
              <a:t>capaz</a:t>
            </a:r>
            <a:r>
              <a:rPr lang="en-US" sz="2400" dirty="0"/>
              <a:t> de absorber </a:t>
            </a:r>
            <a:r>
              <a:rPr lang="en-US" sz="2400" dirty="0" err="1"/>
              <a:t>una</a:t>
            </a:r>
            <a:r>
              <a:rPr lang="en-US" sz="2400" dirty="0"/>
              <a:t> </a:t>
            </a:r>
            <a:r>
              <a:rPr lang="en-US" sz="2400" dirty="0" err="1"/>
              <a:t>cantidad</a:t>
            </a:r>
            <a:r>
              <a:rPr lang="en-US" sz="2400" dirty="0"/>
              <a:t> </a:t>
            </a:r>
            <a:r>
              <a:rPr lang="en-US" sz="2400" dirty="0" err="1"/>
              <a:t>significativa</a:t>
            </a:r>
            <a:r>
              <a:rPr lang="en-US" sz="2400" dirty="0"/>
              <a:t> de </a:t>
            </a:r>
            <a:r>
              <a:rPr lang="en-US" sz="2400" dirty="0" err="1"/>
              <a:t>energía</a:t>
            </a:r>
            <a:r>
              <a:rPr lang="en-US" sz="2400" dirty="0"/>
              <a:t>.</a:t>
            </a:r>
          </a:p>
          <a:p>
            <a:pPr marL="381000" indent="-381000" algn="l" rtl="0">
              <a:lnSpc>
                <a:spcPct val="90000"/>
              </a:lnSpc>
              <a:buFontTx/>
              <a:buChar char="•"/>
            </a:pPr>
            <a:r>
              <a:rPr lang="en-US" sz="2400" dirty="0" err="1"/>
              <a:t>Puede</a:t>
            </a:r>
            <a:r>
              <a:rPr lang="en-US" sz="2400" dirty="0"/>
              <a:t> </a:t>
            </a:r>
            <a:r>
              <a:rPr lang="en-US" sz="2400" dirty="0" err="1"/>
              <a:t>requerir</a:t>
            </a:r>
            <a:r>
              <a:rPr lang="en-US" sz="2400" dirty="0"/>
              <a:t> CT </a:t>
            </a:r>
            <a:r>
              <a:rPr lang="en-US" sz="2400" dirty="0" err="1"/>
              <a:t>auxiliares</a:t>
            </a:r>
            <a:endParaRPr lang="en-US" sz="2400" dirty="0"/>
          </a:p>
          <a:p>
            <a:pPr marL="381000" indent="-381000" algn="l" rtl="0">
              <a:lnSpc>
                <a:spcPct val="90000"/>
              </a:lnSpc>
              <a:buFontTx/>
              <a:buChar char="•"/>
            </a:pPr>
            <a:r>
              <a:rPr lang="en-US" sz="2400" dirty="0"/>
              <a:t>No </a:t>
            </a:r>
            <a:r>
              <a:rPr lang="en-US" sz="2400" dirty="0" err="1"/>
              <a:t>proporciona</a:t>
            </a:r>
            <a:r>
              <a:rPr lang="en-US" sz="2400" dirty="0"/>
              <a:t> </a:t>
            </a:r>
            <a:r>
              <a:rPr lang="en-US" sz="2400" dirty="0" err="1"/>
              <a:t>todos</a:t>
            </a:r>
            <a:r>
              <a:rPr lang="en-US" sz="2400" dirty="0"/>
              <a:t> los </a:t>
            </a:r>
            <a:r>
              <a:rPr lang="en-US" sz="2400" dirty="0" err="1"/>
              <a:t>beneficios</a:t>
            </a:r>
            <a:r>
              <a:rPr lang="en-US" sz="2400" dirty="0"/>
              <a:t> del </a:t>
            </a:r>
            <a:r>
              <a:rPr lang="en-US" sz="2400" dirty="0" err="1"/>
              <a:t>sistema</a:t>
            </a:r>
            <a:r>
              <a:rPr lang="en-US" sz="2400" dirty="0"/>
              <a:t> de </a:t>
            </a:r>
            <a:r>
              <a:rPr lang="en-US" sz="2400" dirty="0" err="1"/>
              <a:t>relé</a:t>
            </a:r>
            <a:r>
              <a:rPr lang="en-US" sz="2400" dirty="0"/>
              <a:t> </a:t>
            </a:r>
            <a:r>
              <a:rPr lang="en-US" sz="2400" dirty="0" err="1"/>
              <a:t>basado</a:t>
            </a:r>
            <a:r>
              <a:rPr lang="en-US" sz="2400" dirty="0"/>
              <a:t> en </a:t>
            </a:r>
            <a:r>
              <a:rPr lang="en-US" sz="2400" dirty="0" err="1"/>
              <a:t>microprocesador</a:t>
            </a:r>
            <a:r>
              <a:rPr lang="en-US" sz="2400" dirty="0"/>
              <a:t> (</a:t>
            </a:r>
            <a:r>
              <a:rPr lang="en-US" sz="2400" dirty="0" err="1"/>
              <a:t>por</a:t>
            </a:r>
            <a:r>
              <a:rPr lang="en-US" sz="2400" dirty="0"/>
              <a:t> </a:t>
            </a:r>
            <a:r>
              <a:rPr lang="en-US" sz="2400" dirty="0" err="1"/>
              <a:t>ejemplo</a:t>
            </a:r>
            <a:r>
              <a:rPr lang="en-US" sz="2400" dirty="0"/>
              <a:t>, </a:t>
            </a:r>
            <a:r>
              <a:rPr lang="en-US" sz="2400" dirty="0" err="1"/>
              <a:t>medición</a:t>
            </a:r>
            <a:r>
              <a:rPr lang="en-US" sz="2400" dirty="0"/>
              <a:t>, </a:t>
            </a:r>
            <a:r>
              <a:rPr lang="en-US" sz="2400" dirty="0" err="1"/>
              <a:t>monitoreo</a:t>
            </a:r>
            <a:r>
              <a:rPr lang="en-US" sz="2400" dirty="0"/>
              <a:t>, </a:t>
            </a:r>
            <a:r>
              <a:rPr lang="en-US" sz="2400" dirty="0" err="1"/>
              <a:t>oscilografía</a:t>
            </a:r>
            <a:r>
              <a:rPr lang="en-US" sz="2400" dirty="0"/>
              <a:t>, etc.)</a:t>
            </a:r>
          </a:p>
        </p:txBody>
      </p:sp>
      <p:sp>
        <p:nvSpPr>
          <p:cNvPr id="291910" name="Rectangle 70"/>
          <p:cNvSpPr>
            <a:spLocks noChangeArrowheads="1"/>
          </p:cNvSpPr>
          <p:nvPr/>
        </p:nvSpPr>
        <p:spPr bwMode="auto">
          <a:xfrm>
            <a:off x="228600" y="304800"/>
            <a:ext cx="9144000" cy="762000"/>
          </a:xfrm>
          <a:prstGeom prst="rect">
            <a:avLst/>
          </a:prstGeom>
          <a:noFill/>
          <a:ln w="9525">
            <a:noFill/>
            <a:miter lim="800000"/>
            <a:headEnd/>
            <a:tailEnd/>
          </a:ln>
          <a:effectLst/>
        </p:spPr>
        <p:txBody>
          <a:bodyPr anchor="ctr"/>
          <a:lstStyle/>
          <a:p>
            <a:pPr algn="l" rtl="0" eaLnBrk="1" hangingPunct="1">
              <a:lnSpc>
                <a:spcPct val="95000"/>
              </a:lnSpc>
            </a:pPr>
            <a:r>
              <a:rPr lang="en-US" sz="3600" b="1" dirty="0" err="1"/>
              <a:t>Protección</a:t>
            </a:r>
            <a:r>
              <a:rPr lang="en-US" sz="3600" b="1" dirty="0"/>
              <a:t> de </a:t>
            </a:r>
            <a:r>
              <a:rPr lang="en-US" sz="3600" b="1" dirty="0" err="1" smtClean="0"/>
              <a:t>barra</a:t>
            </a:r>
            <a:r>
              <a:rPr lang="en-US" sz="3600" b="1" dirty="0" smtClean="0"/>
              <a:t> </a:t>
            </a:r>
            <a:r>
              <a:rPr lang="en-US" sz="3600" b="1" dirty="0"/>
              <a:t>de </a:t>
            </a:r>
            <a:r>
              <a:rPr lang="en-US" sz="3600" b="1" dirty="0" err="1"/>
              <a:t>alta</a:t>
            </a:r>
            <a:r>
              <a:rPr lang="en-US" sz="3600" b="1" dirty="0"/>
              <a:t> </a:t>
            </a:r>
            <a:r>
              <a:rPr lang="en-US" sz="3600" b="1" dirty="0" err="1"/>
              <a:t>impedancia</a:t>
            </a:r>
            <a:r>
              <a:rPr lang="en-US" sz="3600" b="1" dirty="0"/>
              <a:t>: </a:t>
            </a:r>
            <a:r>
              <a:rPr lang="en-US" sz="3600" b="1" dirty="0" err="1"/>
              <a:t>resumen</a:t>
            </a:r>
            <a:endParaRPr lang="en-US" sz="3600"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a:xfrm>
            <a:off x="381000" y="1524000"/>
            <a:ext cx="8459788" cy="1911350"/>
          </a:xfrm>
        </p:spPr>
        <p:txBody>
          <a:bodyPr/>
          <a:lstStyle/>
          <a:p>
            <a:pPr algn="ctr" rtl="0"/>
            <a:r>
              <a:rPr lang="en-CA" sz="8000" dirty="0" err="1"/>
              <a:t>Consideraciones</a:t>
            </a:r>
            <a:r>
              <a:rPr lang="en-CA" sz="8000" dirty="0"/>
              <a:t> </a:t>
            </a:r>
            <a:r>
              <a:rPr lang="en-CA" sz="8000" dirty="0" err="1"/>
              <a:t>diferenciales</a:t>
            </a:r>
            <a:r>
              <a:rPr lang="en-CA" sz="8000" dirty="0"/>
              <a:t> del </a:t>
            </a:r>
            <a:r>
              <a:rPr lang="en-CA" sz="8000" dirty="0" err="1" smtClean="0"/>
              <a:t>barra</a:t>
            </a:r>
            <a:r>
              <a:rPr lang="en-CA" sz="8000" dirty="0" smtClean="0"/>
              <a:t> </a:t>
            </a:r>
            <a:r>
              <a:rPr lang="en-CA" sz="8000" dirty="0"/>
              <a:t>de </a:t>
            </a:r>
            <a:r>
              <a:rPr lang="en-CA" sz="8000" dirty="0" err="1"/>
              <a:t>baja</a:t>
            </a:r>
            <a:r>
              <a:rPr lang="en-CA" sz="8000" dirty="0"/>
              <a:t> </a:t>
            </a:r>
            <a:r>
              <a:rPr lang="en-CA" sz="8000" dirty="0" err="1"/>
              <a:t>impedancia</a:t>
            </a:r>
            <a:endParaRPr lang="en-CA" sz="8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p:txBody>
          <a:bodyPr/>
          <a:lstStyle/>
          <a:p>
            <a:pPr algn="l" rtl="0"/>
            <a:r>
              <a:rPr lang="en-US">
                <a:sym typeface="Symbol" pitchFamily="18" charset="2"/>
              </a:rPr>
              <a:t></a:t>
            </a:r>
            <a:r>
              <a:rPr lang="en-US"/>
              <a:t>Relés de baja impedancia basados ​​en P</a:t>
            </a:r>
          </a:p>
        </p:txBody>
      </p:sp>
      <p:sp>
        <p:nvSpPr>
          <p:cNvPr id="418819" name="Rectangle 3"/>
          <p:cNvSpPr>
            <a:spLocks noGrp="1" noChangeArrowheads="1"/>
          </p:cNvSpPr>
          <p:nvPr>
            <p:ph type="body" idx="1"/>
          </p:nvPr>
        </p:nvSpPr>
        <p:spPr>
          <a:xfrm>
            <a:off x="304800" y="1295400"/>
            <a:ext cx="8459788" cy="4114800"/>
          </a:xfrm>
        </p:spPr>
        <p:txBody>
          <a:bodyPr/>
          <a:lstStyle/>
          <a:p>
            <a:pPr marL="457200" indent="-457200" algn="l" rtl="0">
              <a:lnSpc>
                <a:spcPct val="110000"/>
              </a:lnSpc>
              <a:buFontTx/>
              <a:buChar char="•"/>
            </a:pPr>
            <a:r>
              <a:rPr lang="en-US" sz="2400" dirty="0"/>
              <a:t>No hay </a:t>
            </a:r>
            <a:r>
              <a:rPr lang="en-US" sz="2400" dirty="0" err="1"/>
              <a:t>necesidad</a:t>
            </a:r>
            <a:r>
              <a:rPr lang="en-US" sz="2400" dirty="0"/>
              <a:t> de CT </a:t>
            </a:r>
            <a:r>
              <a:rPr lang="en-US" sz="2400" dirty="0" err="1"/>
              <a:t>dedicados</a:t>
            </a:r>
            <a:endParaRPr lang="en-US" sz="2400" dirty="0"/>
          </a:p>
          <a:p>
            <a:pPr marL="457200" indent="-457200" algn="l" rtl="0">
              <a:lnSpc>
                <a:spcPct val="110000"/>
              </a:lnSpc>
              <a:buFontTx/>
              <a:buChar char="•"/>
            </a:pPr>
            <a:r>
              <a:rPr lang="en-US" sz="2400" dirty="0" err="1"/>
              <a:t>Compensación</a:t>
            </a:r>
            <a:r>
              <a:rPr lang="en-US" sz="2400" dirty="0"/>
              <a:t> de </a:t>
            </a:r>
            <a:r>
              <a:rPr lang="en-US" sz="2400" dirty="0" err="1"/>
              <a:t>desajuste</a:t>
            </a:r>
            <a:r>
              <a:rPr lang="en-US" sz="2400" dirty="0"/>
              <a:t> de </a:t>
            </a:r>
            <a:r>
              <a:rPr lang="en-US" sz="2400" dirty="0" err="1"/>
              <a:t>relación</a:t>
            </a:r>
            <a:r>
              <a:rPr lang="en-US" sz="2400" dirty="0"/>
              <a:t> de CT </a:t>
            </a:r>
            <a:r>
              <a:rPr lang="en-US" sz="2400" dirty="0" err="1"/>
              <a:t>interna</a:t>
            </a:r>
            <a:endParaRPr lang="en-US" sz="2400" dirty="0"/>
          </a:p>
          <a:p>
            <a:pPr marL="457200" indent="-457200" algn="l" rtl="0">
              <a:lnSpc>
                <a:spcPct val="110000"/>
              </a:lnSpc>
              <a:buFontTx/>
              <a:buChar char="•"/>
            </a:pPr>
            <a:r>
              <a:rPr lang="en-US" sz="2400" dirty="0" err="1"/>
              <a:t>Suplemento</a:t>
            </a:r>
            <a:r>
              <a:rPr lang="en-US" sz="2400" dirty="0"/>
              <a:t> de </a:t>
            </a:r>
            <a:r>
              <a:rPr lang="en-US" sz="2400" dirty="0" err="1"/>
              <a:t>algoritmos</a:t>
            </a:r>
            <a:r>
              <a:rPr lang="en-US" sz="2400" dirty="0"/>
              <a:t> </a:t>
            </a:r>
            <a:r>
              <a:rPr lang="en-US" sz="2400" dirty="0" err="1"/>
              <a:t>avanzados</a:t>
            </a:r>
            <a:r>
              <a:rPr lang="en-US" sz="2400" i="1" u="sng" dirty="0" err="1"/>
              <a:t>protección</a:t>
            </a:r>
            <a:r>
              <a:rPr lang="en-US" sz="2400" i="1" u="sng" dirty="0"/>
              <a:t> </a:t>
            </a:r>
            <a:r>
              <a:rPr lang="en-US" sz="2400" i="1" u="sng" dirty="0" err="1"/>
              <a:t>diferencial</a:t>
            </a:r>
            <a:r>
              <a:rPr lang="en-US" sz="2400" i="1" u="sng" dirty="0"/>
              <a:t> </a:t>
            </a:r>
            <a:r>
              <a:rPr lang="en-US" sz="2400" i="1" u="sng" dirty="0" err="1"/>
              <a:t>porcentual</a:t>
            </a:r>
            <a:r>
              <a:rPr lang="en-US" sz="2400" dirty="0" err="1"/>
              <a:t>función</a:t>
            </a:r>
            <a:r>
              <a:rPr lang="en-US" sz="2400" dirty="0"/>
              <a:t> </a:t>
            </a:r>
            <a:r>
              <a:rPr lang="en-US" sz="2400" dirty="0" err="1"/>
              <a:t>que</a:t>
            </a:r>
            <a:r>
              <a:rPr lang="en-US" sz="2400" dirty="0"/>
              <a:t> </a:t>
            </a:r>
            <a:r>
              <a:rPr lang="en-US" sz="2400" dirty="0" err="1"/>
              <a:t>hace</a:t>
            </a:r>
            <a:r>
              <a:rPr lang="en-US" sz="2400" dirty="0"/>
              <a:t> </a:t>
            </a:r>
            <a:r>
              <a:rPr lang="en-US" sz="2400" dirty="0" err="1"/>
              <a:t>que</a:t>
            </a:r>
            <a:r>
              <a:rPr lang="en-US" sz="2400" dirty="0"/>
              <a:t> el </a:t>
            </a:r>
            <a:r>
              <a:rPr lang="en-US" sz="2400" dirty="0" err="1"/>
              <a:t>relé</a:t>
            </a:r>
            <a:r>
              <a:rPr lang="en-US" sz="2400" dirty="0"/>
              <a:t> sea </a:t>
            </a:r>
            <a:r>
              <a:rPr lang="en-US" sz="2400" dirty="0" err="1"/>
              <a:t>muy</a:t>
            </a:r>
            <a:r>
              <a:rPr lang="en-US" sz="2400" dirty="0"/>
              <a:t> </a:t>
            </a:r>
            <a:r>
              <a:rPr lang="en-US" sz="2400" dirty="0" err="1"/>
              <a:t>seguro</a:t>
            </a:r>
            <a:endParaRPr lang="en-US" sz="2400" dirty="0"/>
          </a:p>
          <a:p>
            <a:pPr marL="457200" indent="-457200" algn="l" rtl="0">
              <a:lnSpc>
                <a:spcPct val="110000"/>
              </a:lnSpc>
              <a:buFontTx/>
              <a:buChar char="•"/>
            </a:pPr>
            <a:r>
              <a:rPr lang="en-US" sz="2400" dirty="0"/>
              <a:t>El principio de </a:t>
            </a:r>
            <a:r>
              <a:rPr lang="en-US" sz="2400" dirty="0" err="1"/>
              <a:t>réplica</a:t>
            </a:r>
            <a:r>
              <a:rPr lang="en-US" sz="2400" dirty="0"/>
              <a:t> de </a:t>
            </a:r>
            <a:r>
              <a:rPr lang="en-US" sz="2400" dirty="0" err="1" smtClean="0"/>
              <a:t>barra</a:t>
            </a:r>
            <a:r>
              <a:rPr lang="en-US" sz="2400" dirty="0" smtClean="0"/>
              <a:t> </a:t>
            </a:r>
            <a:r>
              <a:rPr lang="en-US" sz="2400" dirty="0" err="1"/>
              <a:t>dinámico</a:t>
            </a:r>
            <a:r>
              <a:rPr lang="en-US" sz="2400" dirty="0"/>
              <a:t> (</a:t>
            </a:r>
            <a:r>
              <a:rPr lang="en-US" sz="2400" dirty="0" err="1"/>
              <a:t>imagen</a:t>
            </a:r>
            <a:r>
              <a:rPr lang="en-US" sz="2400" dirty="0"/>
              <a:t> de </a:t>
            </a:r>
            <a:r>
              <a:rPr lang="en-US" sz="2400" dirty="0" err="1" smtClean="0"/>
              <a:t>barra</a:t>
            </a:r>
            <a:r>
              <a:rPr lang="en-US" sz="2400" dirty="0" smtClean="0"/>
              <a:t>) </a:t>
            </a:r>
            <a:r>
              <a:rPr lang="en-US" sz="2400" dirty="0"/>
              <a:t>se </a:t>
            </a:r>
            <a:r>
              <a:rPr lang="en-US" sz="2400" dirty="0" err="1"/>
              <a:t>utiliza</a:t>
            </a:r>
            <a:r>
              <a:rPr lang="en-US" sz="2400" dirty="0"/>
              <a:t> en la </a:t>
            </a:r>
            <a:r>
              <a:rPr lang="en-US" sz="2400" dirty="0" err="1"/>
              <a:t>protección</a:t>
            </a:r>
            <a:r>
              <a:rPr lang="en-US" sz="2400" dirty="0"/>
              <a:t> de barras de </a:t>
            </a:r>
            <a:r>
              <a:rPr lang="en-US" sz="2400" dirty="0" err="1" smtClean="0"/>
              <a:t>barra</a:t>
            </a:r>
            <a:r>
              <a:rPr lang="en-US" sz="2400" dirty="0" smtClean="0"/>
              <a:t> </a:t>
            </a:r>
            <a:r>
              <a:rPr lang="en-US" sz="2400" dirty="0" err="1"/>
              <a:t>reconfigurables</a:t>
            </a:r>
            <a:r>
              <a:rPr lang="en-US" sz="2400" dirty="0"/>
              <a:t>, lo </a:t>
            </a:r>
            <a:r>
              <a:rPr lang="en-US" sz="2400" dirty="0" err="1"/>
              <a:t>que</a:t>
            </a:r>
            <a:r>
              <a:rPr lang="en-US" sz="2400" dirty="0"/>
              <a:t> </a:t>
            </a:r>
            <a:r>
              <a:rPr lang="en-US" sz="2400" dirty="0" err="1"/>
              <a:t>elimina</a:t>
            </a:r>
            <a:r>
              <a:rPr lang="en-US" sz="2400" dirty="0"/>
              <a:t> la </a:t>
            </a:r>
            <a:r>
              <a:rPr lang="en-US" sz="2400" dirty="0" err="1"/>
              <a:t>necesidad</a:t>
            </a:r>
            <a:r>
              <a:rPr lang="en-US" sz="2400" dirty="0"/>
              <a:t> de </a:t>
            </a:r>
            <a:r>
              <a:rPr lang="en-US" sz="2400" dirty="0" err="1"/>
              <a:t>conmutar</a:t>
            </a:r>
            <a:r>
              <a:rPr lang="en-US" sz="2400" dirty="0"/>
              <a:t> </a:t>
            </a:r>
            <a:r>
              <a:rPr lang="en-US" sz="2400" dirty="0" err="1"/>
              <a:t>circuitos</a:t>
            </a:r>
            <a:r>
              <a:rPr lang="en-US" sz="2400" dirty="0"/>
              <a:t> de </a:t>
            </a:r>
            <a:r>
              <a:rPr lang="en-US" sz="2400" dirty="0" err="1"/>
              <a:t>corriente</a:t>
            </a:r>
            <a:r>
              <a:rPr lang="en-US" sz="2400" dirty="0"/>
              <a:t> </a:t>
            </a:r>
            <a:r>
              <a:rPr lang="en-US" sz="2400" dirty="0" err="1"/>
              <a:t>secundarios</a:t>
            </a:r>
            <a:r>
              <a:rPr lang="en-US" sz="2400" dirty="0"/>
              <a:t> </a:t>
            </a:r>
            <a:r>
              <a:rPr lang="en-US" sz="2400" dirty="0" err="1"/>
              <a:t>físicos</a:t>
            </a:r>
            <a:r>
              <a:rPr lang="en-US" sz="2400" dirty="0"/>
              <a:t>.</a:t>
            </a:r>
          </a:p>
          <a:p>
            <a:pPr marL="457200" indent="-457200" algn="l" rtl="0">
              <a:lnSpc>
                <a:spcPct val="110000"/>
              </a:lnSpc>
              <a:buFontTx/>
              <a:buChar char="•"/>
            </a:pPr>
            <a:r>
              <a:rPr lang="en-US" sz="2400" dirty="0"/>
              <a:t>La </a:t>
            </a:r>
            <a:r>
              <a:rPr lang="en-US" sz="2400" dirty="0" err="1"/>
              <a:t>función</a:t>
            </a:r>
            <a:r>
              <a:rPr lang="en-US" sz="2400" dirty="0"/>
              <a:t> </a:t>
            </a:r>
            <a:r>
              <a:rPr lang="en-US" sz="2400" dirty="0" err="1"/>
              <a:t>integrada</a:t>
            </a:r>
            <a:r>
              <a:rPr lang="en-US" sz="2400" dirty="0"/>
              <a:t> de </a:t>
            </a:r>
            <a:r>
              <a:rPr lang="en-US" sz="2400" dirty="0" err="1"/>
              <a:t>fallo</a:t>
            </a:r>
            <a:r>
              <a:rPr lang="en-US" sz="2400" dirty="0"/>
              <a:t> del </a:t>
            </a:r>
            <a:r>
              <a:rPr lang="en-US" sz="2400" dirty="0" err="1"/>
              <a:t>interruptor</a:t>
            </a:r>
            <a:r>
              <a:rPr lang="en-US" sz="2400" dirty="0"/>
              <a:t> (BF) </a:t>
            </a:r>
            <a:r>
              <a:rPr lang="en-US" sz="2400" dirty="0" err="1"/>
              <a:t>puede</a:t>
            </a:r>
            <a:r>
              <a:rPr lang="en-US" sz="2400" dirty="0"/>
              <a:t> </a:t>
            </a:r>
            <a:r>
              <a:rPr lang="en-US" sz="2400" dirty="0" err="1"/>
              <a:t>proporcionar</a:t>
            </a:r>
            <a:r>
              <a:rPr lang="en-US" sz="2400" dirty="0"/>
              <a:t> </a:t>
            </a:r>
            <a:r>
              <a:rPr lang="en-US" sz="2400" dirty="0" err="1"/>
              <a:t>una</a:t>
            </a:r>
            <a:r>
              <a:rPr lang="en-US" sz="2400" dirty="0"/>
              <a:t> </a:t>
            </a:r>
            <a:r>
              <a:rPr lang="en-US" sz="2400" dirty="0" err="1"/>
              <a:t>estrategia</a:t>
            </a:r>
            <a:r>
              <a:rPr lang="en-US" sz="2400" dirty="0"/>
              <a:t> de </a:t>
            </a:r>
            <a:r>
              <a:rPr lang="en-US" sz="2400" dirty="0" err="1"/>
              <a:t>disparo</a:t>
            </a:r>
            <a:r>
              <a:rPr lang="en-US" sz="2400" dirty="0"/>
              <a:t> </a:t>
            </a:r>
            <a:r>
              <a:rPr lang="en-US" sz="2400" dirty="0" err="1"/>
              <a:t>óptima</a:t>
            </a:r>
            <a:r>
              <a:rPr lang="en-US" sz="2400" dirty="0"/>
              <a:t> </a:t>
            </a:r>
            <a:r>
              <a:rPr lang="en-US" sz="2400" dirty="0" err="1"/>
              <a:t>dependiendo</a:t>
            </a:r>
            <a:r>
              <a:rPr lang="en-US" sz="2400" dirty="0"/>
              <a:t> de la </a:t>
            </a:r>
            <a:r>
              <a:rPr lang="en-US" sz="2400" dirty="0" err="1"/>
              <a:t>configuración</a:t>
            </a:r>
            <a:r>
              <a:rPr lang="en-US" sz="2400" dirty="0"/>
              <a:t> real de </a:t>
            </a:r>
            <a:r>
              <a:rPr lang="en-US" sz="2400" dirty="0" err="1"/>
              <a:t>una</a:t>
            </a:r>
            <a:r>
              <a:rPr lang="en-US" sz="2400" dirty="0"/>
              <a:t> </a:t>
            </a:r>
            <a:r>
              <a:rPr lang="en-US" sz="2400" dirty="0" err="1"/>
              <a:t>barra</a:t>
            </a:r>
            <a:r>
              <a:rPr lang="en-US" sz="2400" dirty="0"/>
              <a:t> </a:t>
            </a:r>
            <a:r>
              <a:rPr lang="en-US" sz="2400" dirty="0" err="1"/>
              <a:t>colectora</a:t>
            </a:r>
            <a:r>
              <a:rPr lang="en-US" sz="2400" dirty="0"/>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6338" name="Picture 2"/>
          <p:cNvPicPr>
            <a:picLocks noChangeAspect="1" noChangeArrowheads="1"/>
          </p:cNvPicPr>
          <p:nvPr/>
        </p:nvPicPr>
        <p:blipFill>
          <a:blip r:embed="rId3"/>
          <a:srcRect/>
          <a:stretch>
            <a:fillRect/>
          </a:stretch>
        </p:blipFill>
        <p:spPr bwMode="auto">
          <a:xfrm>
            <a:off x="1533525" y="2827338"/>
            <a:ext cx="6842125" cy="3673475"/>
          </a:xfrm>
          <a:prstGeom prst="rect">
            <a:avLst/>
          </a:prstGeom>
          <a:noFill/>
          <a:ln w="12700">
            <a:noFill/>
            <a:miter lim="800000"/>
            <a:headEnd type="none" w="sm" len="sm"/>
            <a:tailEnd type="none" w="sm" len="sm"/>
          </a:ln>
          <a:effectLst/>
        </p:spPr>
      </p:pic>
      <p:sp>
        <p:nvSpPr>
          <p:cNvPr id="526339" name="Text Box 3"/>
          <p:cNvSpPr txBox="1">
            <a:spLocks noChangeArrowheads="1"/>
          </p:cNvSpPr>
          <p:nvPr/>
        </p:nvSpPr>
        <p:spPr bwMode="auto">
          <a:xfrm>
            <a:off x="1066800" y="1371600"/>
            <a:ext cx="2498725" cy="1558925"/>
          </a:xfrm>
          <a:prstGeom prst="rect">
            <a:avLst/>
          </a:prstGeom>
          <a:noFill/>
          <a:ln w="12700">
            <a:noFill/>
            <a:miter lim="800000"/>
            <a:headEnd type="none" w="sm" len="sm"/>
            <a:tailEnd type="none" w="sm" len="sm"/>
          </a:ln>
          <a:effectLst/>
        </p:spPr>
        <p:txBody>
          <a:bodyPr wrap="none">
            <a:spAutoFit/>
          </a:bodyPr>
          <a:lstStyle/>
          <a:p>
            <a:pPr marL="228600" indent="-228600" algn="l" rtl="0">
              <a:buFontTx/>
              <a:buChar char="•"/>
            </a:pPr>
            <a:r>
              <a:rPr lang="en-US" sz="1600" b="1"/>
              <a:t>Hasta 24 entradas de corriente</a:t>
            </a:r>
          </a:p>
          <a:p>
            <a:pPr marL="228600" indent="-228600" algn="l" rtl="0">
              <a:buFontTx/>
              <a:buChar char="•"/>
            </a:pPr>
            <a:r>
              <a:rPr lang="en-US" sz="1600" b="1"/>
              <a:t>4 zonas</a:t>
            </a:r>
          </a:p>
          <a:p>
            <a:pPr marL="685800" lvl="1" indent="-228600" algn="l" rtl="0">
              <a:buFontTx/>
              <a:buChar char="•"/>
            </a:pPr>
            <a:r>
              <a:rPr lang="en-US" sz="1600" b="1"/>
              <a:t>Zona 1 = Fase A</a:t>
            </a:r>
          </a:p>
          <a:p>
            <a:pPr marL="685800" lvl="1" indent="-228600" algn="l" rtl="0">
              <a:buFontTx/>
              <a:buChar char="•"/>
            </a:pPr>
            <a:r>
              <a:rPr lang="en-US" sz="1600" b="1"/>
              <a:t>Zona 2 = Fase B</a:t>
            </a:r>
          </a:p>
          <a:p>
            <a:pPr marL="685800" lvl="1" indent="-228600" algn="l" rtl="0">
              <a:buFontTx/>
              <a:buChar char="•"/>
            </a:pPr>
            <a:r>
              <a:rPr lang="en-US" sz="1600" b="1"/>
              <a:t>Zona 3 = Fase C</a:t>
            </a:r>
          </a:p>
          <a:p>
            <a:pPr marL="685800" lvl="1" indent="-228600" algn="l" rtl="0">
              <a:buFontTx/>
              <a:buChar char="•"/>
            </a:pPr>
            <a:r>
              <a:rPr lang="en-US" sz="1600" b="1"/>
              <a:t>Zona 4 = No utilizada</a:t>
            </a:r>
          </a:p>
        </p:txBody>
      </p:sp>
      <p:sp>
        <p:nvSpPr>
          <p:cNvPr id="526340" name="Text Box 4"/>
          <p:cNvSpPr txBox="1">
            <a:spLocks noChangeArrowheads="1"/>
          </p:cNvSpPr>
          <p:nvPr/>
        </p:nvSpPr>
        <p:spPr bwMode="auto">
          <a:xfrm>
            <a:off x="5334000" y="1371600"/>
            <a:ext cx="3335338" cy="1069975"/>
          </a:xfrm>
          <a:prstGeom prst="rect">
            <a:avLst/>
          </a:prstGeom>
          <a:noFill/>
          <a:ln w="12700">
            <a:noFill/>
            <a:miter lim="800000"/>
            <a:headEnd type="none" w="sm" len="sm"/>
            <a:tailEnd type="none" w="sm" len="sm"/>
          </a:ln>
          <a:effectLst/>
        </p:spPr>
        <p:txBody>
          <a:bodyPr>
            <a:spAutoFit/>
          </a:bodyPr>
          <a:lstStyle/>
          <a:p>
            <a:pPr marL="228600" indent="-228600" algn="l" rtl="0">
              <a:buFontTx/>
              <a:buChar char="•"/>
            </a:pPr>
            <a:r>
              <a:rPr lang="en-US" sz="1600" b="1"/>
              <a:t>Capacidad de relación de CT diferente para cada circuito</a:t>
            </a:r>
          </a:p>
          <a:p>
            <a:pPr marL="228600" indent="-228600" algn="l" rtl="0">
              <a:buFontTx/>
              <a:buChar char="•"/>
            </a:pPr>
            <a:r>
              <a:rPr lang="en-US" sz="1600" b="1"/>
              <a:t>La primaria CT más grande es la base en Relay</a:t>
            </a:r>
          </a:p>
        </p:txBody>
      </p:sp>
      <p:sp>
        <p:nvSpPr>
          <p:cNvPr id="526341" name="Rectangle 5"/>
          <p:cNvSpPr>
            <a:spLocks noChangeArrowheads="1"/>
          </p:cNvSpPr>
          <p:nvPr/>
        </p:nvSpPr>
        <p:spPr bwMode="auto">
          <a:xfrm>
            <a:off x="685800" y="914400"/>
            <a:ext cx="3460750" cy="635000"/>
          </a:xfrm>
          <a:prstGeom prst="rect">
            <a:avLst/>
          </a:prstGeom>
          <a:noFill/>
          <a:ln w="12700">
            <a:noFill/>
            <a:miter lim="800000"/>
            <a:headEnd type="none" w="sm" len="sm"/>
            <a:tailEnd type="none" w="sm" len="sm"/>
          </a:ln>
          <a:effectLst/>
        </p:spPr>
        <p:txBody>
          <a:bodyPr lIns="135852" tIns="67926" rIns="135852" bIns="67926"/>
          <a:lstStyle/>
          <a:p>
            <a:pPr algn="l" defTabSz="1358900" rtl="0"/>
            <a:r>
              <a:rPr lang="en-US" sz="2000" b="1" u="sng">
                <a:solidFill>
                  <a:srgbClr val="333399"/>
                </a:solidFill>
              </a:rPr>
              <a:t>Aplicaciones de 2 a 8 circuitos</a:t>
            </a:r>
            <a:endParaRPr lang="en-US" sz="1800" b="1" u="sng">
              <a:solidFill>
                <a:srgbClr val="333399"/>
              </a:solidFill>
            </a:endParaRPr>
          </a:p>
        </p:txBody>
      </p:sp>
      <p:sp>
        <p:nvSpPr>
          <p:cNvPr id="526342" name="Rectangle 6"/>
          <p:cNvSpPr>
            <a:spLocks noChangeArrowheads="1"/>
          </p:cNvSpPr>
          <p:nvPr/>
        </p:nvSpPr>
        <p:spPr bwMode="auto">
          <a:xfrm>
            <a:off x="685800" y="228600"/>
            <a:ext cx="7624203" cy="1261884"/>
          </a:xfrm>
          <a:prstGeom prst="rect">
            <a:avLst/>
          </a:prstGeom>
          <a:noFill/>
          <a:ln w="9525">
            <a:noFill/>
            <a:miter lim="800000"/>
            <a:headEnd/>
            <a:tailEnd/>
          </a:ln>
          <a:effectLst/>
        </p:spPr>
        <p:txBody>
          <a:bodyPr wrap="none">
            <a:spAutoFit/>
          </a:bodyPr>
          <a:lstStyle/>
          <a:p>
            <a:pPr algn="l" rtl="0"/>
            <a:r>
              <a:rPr lang="en-US" sz="4000" b="1" dirty="0" err="1">
                <a:solidFill>
                  <a:srgbClr val="003399"/>
                </a:solidFill>
              </a:rPr>
              <a:t>Aplicaciones</a:t>
            </a:r>
            <a:r>
              <a:rPr lang="en-US" sz="4000" b="1" dirty="0">
                <a:solidFill>
                  <a:srgbClr val="003399"/>
                </a:solidFill>
              </a:rPr>
              <a:t> de </a:t>
            </a:r>
            <a:r>
              <a:rPr lang="en-US" sz="4000" b="1" dirty="0" smtClean="0">
                <a:solidFill>
                  <a:srgbClr val="003399"/>
                </a:solidFill>
              </a:rPr>
              <a:t>barras </a:t>
            </a:r>
            <a:r>
              <a:rPr lang="en-US" sz="4000" b="1" dirty="0" err="1">
                <a:solidFill>
                  <a:srgbClr val="003399"/>
                </a:solidFill>
              </a:rPr>
              <a:t>pequeños</a:t>
            </a:r>
            <a:r>
              <a:rPr lang="en-US" sz="3600" dirty="0">
                <a:solidFill>
                  <a:srgbClr val="003399"/>
                </a:solidFill>
              </a:rPr>
              <a:t/>
            </a:r>
            <a:br>
              <a:rPr lang="en-US" sz="3600" dirty="0">
                <a:solidFill>
                  <a:srgbClr val="003399"/>
                </a:solidFill>
              </a:rPr>
            </a:br>
            <a:endParaRPr lang="en-US" sz="3600" dirty="0">
              <a:solidFill>
                <a:srgbClr val="003399"/>
              </a:solidFill>
            </a:endParaRPr>
          </a:p>
        </p:txBody>
      </p:sp>
    </p:spTree>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8386" name="Text Box 2"/>
          <p:cNvSpPr txBox="1">
            <a:spLocks noChangeArrowheads="1"/>
          </p:cNvSpPr>
          <p:nvPr/>
        </p:nvSpPr>
        <p:spPr bwMode="auto">
          <a:xfrm>
            <a:off x="609600" y="1371600"/>
            <a:ext cx="3213100" cy="1793875"/>
          </a:xfrm>
          <a:prstGeom prst="rect">
            <a:avLst/>
          </a:prstGeom>
          <a:noFill/>
          <a:ln w="12700">
            <a:noFill/>
            <a:miter lim="800000"/>
            <a:headEnd type="none" w="sm" len="sm"/>
            <a:tailEnd type="none" w="sm" len="sm"/>
          </a:ln>
          <a:effectLst/>
        </p:spPr>
        <p:txBody>
          <a:bodyPr wrap="none">
            <a:spAutoFit/>
          </a:bodyPr>
          <a:lstStyle/>
          <a:p>
            <a:pPr marL="228600" indent="-228600" algn="l" rtl="0">
              <a:buFontTx/>
              <a:buChar char="•"/>
            </a:pPr>
            <a:r>
              <a:rPr lang="en-US" sz="1400" b="1"/>
              <a:t>Relé 1 - 24 entradas de corriente</a:t>
            </a:r>
          </a:p>
          <a:p>
            <a:pPr marL="228600" indent="-228600" algn="l" rtl="0">
              <a:buFontTx/>
              <a:buChar char="•"/>
            </a:pPr>
            <a:r>
              <a:rPr lang="en-US" sz="1400" b="1"/>
              <a:t>4 zonas</a:t>
            </a:r>
          </a:p>
          <a:p>
            <a:pPr marL="685800" lvl="1" indent="-228600" algn="l" rtl="0">
              <a:buFontTx/>
              <a:buChar char="•"/>
            </a:pPr>
            <a:r>
              <a:rPr lang="en-US" sz="1400" b="1"/>
              <a:t>Zona 1 = Fase A (12 corrientes)</a:t>
            </a:r>
          </a:p>
          <a:p>
            <a:pPr marL="685800" lvl="1" indent="-228600" algn="l" rtl="0">
              <a:buFontTx/>
              <a:buChar char="•"/>
            </a:pPr>
            <a:r>
              <a:rPr lang="en-US" sz="1400" b="1"/>
              <a:t>Zona 2 = Fase B (12 corrientes)</a:t>
            </a:r>
          </a:p>
          <a:p>
            <a:pPr marL="685800" lvl="1" indent="-228600" algn="l" rtl="0">
              <a:buFontTx/>
              <a:buChar char="•"/>
            </a:pPr>
            <a:r>
              <a:rPr lang="en-US" sz="1400" b="1"/>
              <a:t>Zona 3 = No utilizada</a:t>
            </a:r>
          </a:p>
          <a:p>
            <a:pPr marL="685800" lvl="1" indent="-228600" algn="l" rtl="0">
              <a:buFontTx/>
              <a:buChar char="•"/>
            </a:pPr>
            <a:r>
              <a:rPr lang="en-US" sz="1400" b="1"/>
              <a:t>Zona 4 = No utilizada</a:t>
            </a:r>
          </a:p>
          <a:p>
            <a:pPr marL="228600" indent="-228600" algn="l" rtl="0"/>
            <a:endParaRPr lang="en-US" sz="1400" b="1"/>
          </a:p>
          <a:p>
            <a:pPr marL="228600" indent="-228600" algn="l" rtl="0">
              <a:buFontTx/>
              <a:buChar char="•"/>
            </a:pPr>
            <a:endParaRPr lang="en-US" sz="1400" b="1"/>
          </a:p>
        </p:txBody>
      </p:sp>
      <p:grpSp>
        <p:nvGrpSpPr>
          <p:cNvPr id="528387" name="Group 3"/>
          <p:cNvGrpSpPr>
            <a:grpSpLocks/>
          </p:cNvGrpSpPr>
          <p:nvPr/>
        </p:nvGrpSpPr>
        <p:grpSpPr bwMode="auto">
          <a:xfrm>
            <a:off x="1419225" y="3381375"/>
            <a:ext cx="5886450" cy="1581150"/>
            <a:chOff x="930" y="2142"/>
            <a:chExt cx="3708" cy="996"/>
          </a:xfrm>
        </p:grpSpPr>
        <p:pic>
          <p:nvPicPr>
            <p:cNvPr id="528388" name="Picture 4"/>
            <p:cNvPicPr>
              <a:picLocks noChangeAspect="1" noChangeArrowheads="1"/>
            </p:cNvPicPr>
            <p:nvPr/>
          </p:nvPicPr>
          <p:blipFill>
            <a:blip r:embed="rId3"/>
            <a:srcRect/>
            <a:stretch>
              <a:fillRect/>
            </a:stretch>
          </p:blipFill>
          <p:spPr bwMode="auto">
            <a:xfrm>
              <a:off x="930" y="2142"/>
              <a:ext cx="3708" cy="996"/>
            </a:xfrm>
            <a:prstGeom prst="rect">
              <a:avLst/>
            </a:prstGeom>
            <a:noFill/>
            <a:ln w="12700">
              <a:noFill/>
              <a:miter lim="800000"/>
              <a:headEnd type="none" w="sm" len="sm"/>
              <a:tailEnd type="none" w="sm" len="sm"/>
            </a:ln>
            <a:effectLst/>
          </p:spPr>
        </p:pic>
        <p:sp>
          <p:nvSpPr>
            <p:cNvPr id="528389" name="Rectangle 5"/>
            <p:cNvSpPr>
              <a:spLocks noChangeArrowheads="1"/>
            </p:cNvSpPr>
            <p:nvPr/>
          </p:nvSpPr>
          <p:spPr bwMode="auto">
            <a:xfrm>
              <a:off x="2460" y="2904"/>
              <a:ext cx="540" cy="216"/>
            </a:xfrm>
            <a:prstGeom prst="rect">
              <a:avLst/>
            </a:prstGeom>
            <a:solidFill>
              <a:srgbClr val="FFFFFF"/>
            </a:solidFill>
            <a:ln w="12700">
              <a:noFill/>
              <a:miter lim="800000"/>
              <a:headEnd type="none" w="sm" len="sm"/>
              <a:tailEnd type="none" w="sm" len="sm"/>
            </a:ln>
            <a:effectLst/>
          </p:spPr>
          <p:txBody>
            <a:bodyPr wrap="none" anchor="ctr"/>
            <a:lstStyle/>
            <a:p>
              <a:pPr algn="l" rtl="0"/>
              <a:endParaRPr lang="es-AR"/>
            </a:p>
          </p:txBody>
        </p:sp>
        <p:sp>
          <p:nvSpPr>
            <p:cNvPr id="528390" name="Rectangle 6"/>
            <p:cNvSpPr>
              <a:spLocks noChangeArrowheads="1"/>
            </p:cNvSpPr>
            <p:nvPr/>
          </p:nvSpPr>
          <p:spPr bwMode="auto">
            <a:xfrm>
              <a:off x="3690" y="2550"/>
              <a:ext cx="384" cy="108"/>
            </a:xfrm>
            <a:prstGeom prst="rect">
              <a:avLst/>
            </a:prstGeom>
            <a:solidFill>
              <a:srgbClr val="FFFFFF"/>
            </a:solidFill>
            <a:ln w="12700">
              <a:solidFill>
                <a:schemeClr val="tx1"/>
              </a:solidFill>
              <a:miter lim="800000"/>
              <a:headEnd type="none" w="sm" len="sm"/>
              <a:tailEnd type="none" w="sm" len="sm"/>
            </a:ln>
            <a:effectLst/>
          </p:spPr>
          <p:txBody>
            <a:bodyPr wrap="none" anchor="ctr"/>
            <a:lstStyle/>
            <a:p>
              <a:pPr algn="l" rtl="0"/>
              <a:endParaRPr lang="es-AR"/>
            </a:p>
          </p:txBody>
        </p:sp>
        <p:sp>
          <p:nvSpPr>
            <p:cNvPr id="528391" name="Text Box 7"/>
            <p:cNvSpPr txBox="1">
              <a:spLocks noChangeArrowheads="1"/>
            </p:cNvSpPr>
            <p:nvPr/>
          </p:nvSpPr>
          <p:spPr bwMode="auto">
            <a:xfrm>
              <a:off x="3723" y="2533"/>
              <a:ext cx="316" cy="144"/>
            </a:xfrm>
            <a:prstGeom prst="rect">
              <a:avLst/>
            </a:prstGeom>
            <a:noFill/>
            <a:ln w="12700">
              <a:noFill/>
              <a:miter lim="800000"/>
              <a:headEnd type="none" w="sm" len="sm"/>
              <a:tailEnd type="none" w="sm" len="sm"/>
            </a:ln>
            <a:effectLst/>
          </p:spPr>
          <p:txBody>
            <a:bodyPr>
              <a:spAutoFit/>
            </a:bodyPr>
            <a:lstStyle/>
            <a:p>
              <a:pPr algn="ctr" rtl="0"/>
              <a:r>
                <a:rPr lang="en-US" sz="900"/>
                <a:t>CB 12</a:t>
              </a:r>
            </a:p>
          </p:txBody>
        </p:sp>
        <p:sp>
          <p:nvSpPr>
            <p:cNvPr id="528392" name="Rectangle 8"/>
            <p:cNvSpPr>
              <a:spLocks noChangeArrowheads="1"/>
            </p:cNvSpPr>
            <p:nvPr/>
          </p:nvSpPr>
          <p:spPr bwMode="auto">
            <a:xfrm>
              <a:off x="3114" y="2550"/>
              <a:ext cx="396" cy="108"/>
            </a:xfrm>
            <a:prstGeom prst="rect">
              <a:avLst/>
            </a:prstGeom>
            <a:solidFill>
              <a:srgbClr val="FFFFFF"/>
            </a:solidFill>
            <a:ln w="12700">
              <a:solidFill>
                <a:schemeClr val="tx1"/>
              </a:solidFill>
              <a:miter lim="800000"/>
              <a:headEnd type="none" w="sm" len="sm"/>
              <a:tailEnd type="none" w="sm" len="sm"/>
            </a:ln>
            <a:effectLst/>
          </p:spPr>
          <p:txBody>
            <a:bodyPr wrap="none" anchor="ctr"/>
            <a:lstStyle/>
            <a:p>
              <a:pPr algn="l" rtl="0"/>
              <a:endParaRPr lang="es-AR"/>
            </a:p>
          </p:txBody>
        </p:sp>
        <p:sp>
          <p:nvSpPr>
            <p:cNvPr id="528393" name="Text Box 9"/>
            <p:cNvSpPr txBox="1">
              <a:spLocks noChangeArrowheads="1"/>
            </p:cNvSpPr>
            <p:nvPr/>
          </p:nvSpPr>
          <p:spPr bwMode="auto">
            <a:xfrm>
              <a:off x="3153" y="2533"/>
              <a:ext cx="316" cy="144"/>
            </a:xfrm>
            <a:prstGeom prst="rect">
              <a:avLst/>
            </a:prstGeom>
            <a:noFill/>
            <a:ln w="12700">
              <a:noFill/>
              <a:miter lim="800000"/>
              <a:headEnd type="none" w="sm" len="sm"/>
              <a:tailEnd type="none" w="sm" len="sm"/>
            </a:ln>
            <a:effectLst/>
          </p:spPr>
          <p:txBody>
            <a:bodyPr>
              <a:spAutoFit/>
            </a:bodyPr>
            <a:lstStyle/>
            <a:p>
              <a:pPr algn="ctr" rtl="0"/>
              <a:r>
                <a:rPr lang="en-US" sz="900"/>
                <a:t>CB 11</a:t>
              </a:r>
            </a:p>
          </p:txBody>
        </p:sp>
      </p:grpSp>
      <p:pic>
        <p:nvPicPr>
          <p:cNvPr id="528394" name="Picture 10" descr="B30H 01"/>
          <p:cNvPicPr>
            <a:picLocks noChangeAspect="1" noChangeArrowheads="1"/>
          </p:cNvPicPr>
          <p:nvPr/>
        </p:nvPicPr>
        <p:blipFill>
          <a:blip r:embed="rId4"/>
          <a:srcRect/>
          <a:stretch>
            <a:fillRect/>
          </a:stretch>
        </p:blipFill>
        <p:spPr bwMode="auto">
          <a:xfrm>
            <a:off x="1836738" y="5203825"/>
            <a:ext cx="1920875" cy="1068388"/>
          </a:xfrm>
          <a:prstGeom prst="rect">
            <a:avLst/>
          </a:prstGeom>
          <a:noFill/>
        </p:spPr>
      </p:pic>
      <p:pic>
        <p:nvPicPr>
          <p:cNvPr id="528395" name="Picture 11" descr="B30H 01"/>
          <p:cNvPicPr>
            <a:picLocks noChangeAspect="1" noChangeArrowheads="1"/>
          </p:cNvPicPr>
          <p:nvPr/>
        </p:nvPicPr>
        <p:blipFill>
          <a:blip r:embed="rId4"/>
          <a:srcRect/>
          <a:stretch>
            <a:fillRect/>
          </a:stretch>
        </p:blipFill>
        <p:spPr bwMode="auto">
          <a:xfrm>
            <a:off x="4751388" y="5203825"/>
            <a:ext cx="1920875" cy="1068388"/>
          </a:xfrm>
          <a:prstGeom prst="rect">
            <a:avLst/>
          </a:prstGeom>
          <a:noFill/>
        </p:spPr>
      </p:pic>
      <p:sp>
        <p:nvSpPr>
          <p:cNvPr id="528396" name="Text Box 12"/>
          <p:cNvSpPr txBox="1">
            <a:spLocks noChangeArrowheads="1"/>
          </p:cNvSpPr>
          <p:nvPr/>
        </p:nvSpPr>
        <p:spPr bwMode="auto">
          <a:xfrm>
            <a:off x="2097088" y="2733675"/>
            <a:ext cx="3911600" cy="730250"/>
          </a:xfrm>
          <a:prstGeom prst="rect">
            <a:avLst/>
          </a:prstGeom>
          <a:noFill/>
          <a:ln w="12700">
            <a:noFill/>
            <a:miter lim="800000"/>
            <a:headEnd type="none" w="sm" len="sm"/>
            <a:tailEnd type="none" w="sm" len="sm"/>
          </a:ln>
          <a:effectLst/>
        </p:spPr>
        <p:txBody>
          <a:bodyPr wrap="none">
            <a:spAutoFit/>
          </a:bodyPr>
          <a:lstStyle/>
          <a:p>
            <a:pPr marL="228600" indent="-228600" algn="l" rtl="0">
              <a:buFontTx/>
              <a:buChar char="•"/>
            </a:pPr>
            <a:r>
              <a:rPr lang="en-US" sz="1400" b="1"/>
              <a:t>Capacidad de relación de CT diferente para cada circuito</a:t>
            </a:r>
          </a:p>
          <a:p>
            <a:pPr marL="228600" indent="-228600" algn="l" rtl="0">
              <a:buFontTx/>
              <a:buChar char="•"/>
            </a:pPr>
            <a:r>
              <a:rPr lang="en-US" sz="1400" b="1"/>
              <a:t>La primaria CT más grande es la base en Relay</a:t>
            </a:r>
          </a:p>
          <a:p>
            <a:pPr marL="228600" indent="-228600" algn="l" rtl="0">
              <a:buFontTx/>
              <a:buChar char="•"/>
            </a:pPr>
            <a:endParaRPr lang="en-US" sz="1400" b="1"/>
          </a:p>
        </p:txBody>
      </p:sp>
      <p:sp>
        <p:nvSpPr>
          <p:cNvPr id="528397" name="Text Box 13"/>
          <p:cNvSpPr txBox="1">
            <a:spLocks noChangeArrowheads="1"/>
          </p:cNvSpPr>
          <p:nvPr/>
        </p:nvSpPr>
        <p:spPr bwMode="auto">
          <a:xfrm>
            <a:off x="5105400" y="1371600"/>
            <a:ext cx="3211513" cy="1581150"/>
          </a:xfrm>
          <a:prstGeom prst="rect">
            <a:avLst/>
          </a:prstGeom>
          <a:noFill/>
          <a:ln w="12700">
            <a:noFill/>
            <a:miter lim="800000"/>
            <a:headEnd type="none" w="sm" len="sm"/>
            <a:tailEnd type="none" w="sm" len="sm"/>
          </a:ln>
          <a:effectLst/>
        </p:spPr>
        <p:txBody>
          <a:bodyPr wrap="none">
            <a:spAutoFit/>
          </a:bodyPr>
          <a:lstStyle/>
          <a:p>
            <a:pPr marL="228600" indent="-228600" algn="l" rtl="0">
              <a:buFontTx/>
              <a:buChar char="•"/>
            </a:pPr>
            <a:r>
              <a:rPr lang="en-US" sz="1400" b="1"/>
              <a:t>Relé 2 - 24 entradas de corriente</a:t>
            </a:r>
          </a:p>
          <a:p>
            <a:pPr marL="228600" indent="-228600" algn="l" rtl="0">
              <a:buFontTx/>
              <a:buChar char="•"/>
            </a:pPr>
            <a:r>
              <a:rPr lang="en-US" sz="1400" b="1"/>
              <a:t>4 zonas</a:t>
            </a:r>
          </a:p>
          <a:p>
            <a:pPr marL="685800" lvl="1" indent="-228600" algn="l" rtl="0">
              <a:buFontTx/>
              <a:buChar char="•"/>
            </a:pPr>
            <a:r>
              <a:rPr lang="en-US" sz="1400" b="1"/>
              <a:t>Zona 1 = No utilizada</a:t>
            </a:r>
          </a:p>
          <a:p>
            <a:pPr marL="685800" lvl="1" indent="-228600" algn="l" rtl="0">
              <a:buFontTx/>
              <a:buChar char="•"/>
            </a:pPr>
            <a:r>
              <a:rPr lang="en-US" sz="1400" b="1"/>
              <a:t>Zona 2 = No utilizada</a:t>
            </a:r>
          </a:p>
          <a:p>
            <a:pPr marL="685800" lvl="1" indent="-228600" algn="l" rtl="0">
              <a:buFontTx/>
              <a:buChar char="•"/>
            </a:pPr>
            <a:r>
              <a:rPr lang="en-US" sz="1400" b="1"/>
              <a:t>Zona 3 = Fase C (12 corrientes)</a:t>
            </a:r>
          </a:p>
          <a:p>
            <a:pPr marL="685800" lvl="1" indent="-228600" algn="l" rtl="0">
              <a:buFontTx/>
              <a:buChar char="•"/>
            </a:pPr>
            <a:r>
              <a:rPr lang="en-US" sz="1400" b="1"/>
              <a:t>Zona 4 = No utilizada</a:t>
            </a:r>
          </a:p>
          <a:p>
            <a:pPr marL="228600" indent="-228600" algn="l" rtl="0">
              <a:buFontTx/>
              <a:buChar char="•"/>
            </a:pPr>
            <a:endParaRPr lang="en-US" sz="1400" b="1"/>
          </a:p>
        </p:txBody>
      </p:sp>
      <p:sp>
        <p:nvSpPr>
          <p:cNvPr id="528398" name="Rectangle 14"/>
          <p:cNvSpPr>
            <a:spLocks noChangeArrowheads="1"/>
          </p:cNvSpPr>
          <p:nvPr/>
        </p:nvSpPr>
        <p:spPr bwMode="auto">
          <a:xfrm>
            <a:off x="609600" y="990600"/>
            <a:ext cx="3460750" cy="635000"/>
          </a:xfrm>
          <a:prstGeom prst="rect">
            <a:avLst/>
          </a:prstGeom>
          <a:noFill/>
          <a:ln w="12700">
            <a:noFill/>
            <a:miter lim="800000"/>
            <a:headEnd type="none" w="sm" len="sm"/>
            <a:tailEnd type="none" w="sm" len="sm"/>
          </a:ln>
          <a:effectLst/>
        </p:spPr>
        <p:txBody>
          <a:bodyPr lIns="135852" tIns="67926" rIns="135852" bIns="67926"/>
          <a:lstStyle/>
          <a:p>
            <a:pPr algn="l" defTabSz="1358900" rtl="0"/>
            <a:r>
              <a:rPr lang="en-US" sz="2000" b="1" u="sng">
                <a:solidFill>
                  <a:srgbClr val="333399"/>
                </a:solidFill>
              </a:rPr>
              <a:t>Aplicaciones de circuitos 9-12</a:t>
            </a:r>
            <a:endParaRPr lang="en-US" sz="1800" b="1" u="sng">
              <a:solidFill>
                <a:srgbClr val="333399"/>
              </a:solidFill>
            </a:endParaRPr>
          </a:p>
        </p:txBody>
      </p:sp>
      <p:sp>
        <p:nvSpPr>
          <p:cNvPr id="528399" name="Rectangle 15"/>
          <p:cNvSpPr>
            <a:spLocks noChangeArrowheads="1"/>
          </p:cNvSpPr>
          <p:nvPr/>
        </p:nvSpPr>
        <p:spPr bwMode="auto">
          <a:xfrm>
            <a:off x="609600" y="228600"/>
            <a:ext cx="8001000" cy="635000"/>
          </a:xfrm>
          <a:prstGeom prst="rect">
            <a:avLst/>
          </a:prstGeom>
          <a:noFill/>
          <a:ln w="12700">
            <a:noFill/>
            <a:miter lim="800000"/>
            <a:headEnd type="none" w="sm" len="sm"/>
            <a:tailEnd type="none" w="sm" len="sm"/>
          </a:ln>
          <a:effectLst/>
        </p:spPr>
        <p:txBody>
          <a:bodyPr lIns="135852" tIns="67926" rIns="135852" bIns="67926"/>
          <a:lstStyle/>
          <a:p>
            <a:pPr algn="l" defTabSz="1358900" rtl="0"/>
            <a:r>
              <a:rPr lang="en-US" sz="4000" b="1" dirty="0" err="1">
                <a:solidFill>
                  <a:srgbClr val="003399"/>
                </a:solidFill>
              </a:rPr>
              <a:t>Aplicaciones</a:t>
            </a:r>
            <a:r>
              <a:rPr lang="en-US" sz="4000" b="1" dirty="0">
                <a:solidFill>
                  <a:srgbClr val="003399"/>
                </a:solidFill>
              </a:rPr>
              <a:t> de </a:t>
            </a:r>
            <a:r>
              <a:rPr lang="en-US" sz="4000" b="1" dirty="0" smtClean="0">
                <a:solidFill>
                  <a:srgbClr val="003399"/>
                </a:solidFill>
              </a:rPr>
              <a:t>barras </a:t>
            </a:r>
            <a:r>
              <a:rPr lang="en-US" sz="4000" b="1" dirty="0" err="1">
                <a:solidFill>
                  <a:srgbClr val="003399"/>
                </a:solidFill>
              </a:rPr>
              <a:t>medianos</a:t>
            </a:r>
            <a:r>
              <a:rPr lang="en-US" sz="4000" b="1" dirty="0">
                <a:solidFill>
                  <a:srgbClr val="003399"/>
                </a:solidFill>
              </a:rPr>
              <a:t> a </a:t>
            </a:r>
            <a:r>
              <a:rPr lang="en-US" sz="4000" b="1" dirty="0" err="1">
                <a:solidFill>
                  <a:srgbClr val="003399"/>
                </a:solidFill>
              </a:rPr>
              <a:t>grandes</a:t>
            </a:r>
            <a:r>
              <a:rPr lang="en-US" sz="3600" dirty="0">
                <a:solidFill>
                  <a:srgbClr val="003399"/>
                </a:solidFill>
              </a:rPr>
              <a:t/>
            </a:r>
            <a:br>
              <a:rPr lang="en-US" sz="3600" dirty="0">
                <a:solidFill>
                  <a:srgbClr val="003399"/>
                </a:solidFill>
              </a:rPr>
            </a:br>
            <a:endParaRPr lang="en-US" sz="3600" dirty="0">
              <a:solidFill>
                <a:srgbClr val="003399"/>
              </a:solidFill>
            </a:endParaRPr>
          </a:p>
        </p:txBody>
      </p:sp>
    </p:spTree>
  </p:cSld>
  <p:clrMapOvr>
    <a:masterClrMapping/>
  </p:clrMapOvr>
  <p:transition>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24611" name="Object 3"/>
          <p:cNvGraphicFramePr>
            <a:graphicFrameLocks noChangeAspect="1"/>
          </p:cNvGraphicFramePr>
          <p:nvPr/>
        </p:nvGraphicFramePr>
        <p:xfrm>
          <a:off x="2971800" y="838200"/>
          <a:ext cx="5029200" cy="5800725"/>
        </p:xfrm>
        <a:graphic>
          <a:graphicData uri="http://schemas.openxmlformats.org/drawingml/2006/compatibility">
            <com:legacyDrawing xmlns:com="http://schemas.openxmlformats.org/drawingml/2006/compatibility" spid="_x0000_s324611"/>
          </a:graphicData>
        </a:graphic>
      </p:graphicFrame>
      <p:sp>
        <p:nvSpPr>
          <p:cNvPr id="324612" name="Rectangle 4"/>
          <p:cNvSpPr>
            <a:spLocks noGrp="1" noChangeArrowheads="1"/>
          </p:cNvSpPr>
          <p:nvPr>
            <p:ph type="title"/>
          </p:nvPr>
        </p:nvSpPr>
        <p:spPr>
          <a:xfrm>
            <a:off x="341313" y="228600"/>
            <a:ext cx="8459787" cy="862013"/>
          </a:xfrm>
          <a:noFill/>
          <a:ln/>
        </p:spPr>
        <p:txBody>
          <a:bodyPr lIns="91440" tIns="45720" rIns="91440" bIns="45720" anchor="ctr"/>
          <a:lstStyle/>
          <a:p>
            <a:pPr algn="l" rtl="0"/>
            <a:r>
              <a:rPr lang="en-US" sz="4000" dirty="0" err="1"/>
              <a:t>Aplicaciones</a:t>
            </a:r>
            <a:r>
              <a:rPr lang="en-US" sz="4000" dirty="0"/>
              <a:t> de </a:t>
            </a:r>
            <a:r>
              <a:rPr lang="en-US" sz="4000" dirty="0" smtClean="0"/>
              <a:t>barras </a:t>
            </a:r>
            <a:r>
              <a:rPr lang="en-US" sz="4000" dirty="0" err="1"/>
              <a:t>grandes</a:t>
            </a:r>
            <a:endParaRPr lang="en-US" sz="4000" dirty="0"/>
          </a:p>
        </p:txBody>
      </p:sp>
      <p:sp>
        <p:nvSpPr>
          <p:cNvPr id="324613" name="Text Box 5"/>
          <p:cNvSpPr txBox="1">
            <a:spLocks noChangeArrowheads="1"/>
          </p:cNvSpPr>
          <p:nvPr/>
        </p:nvSpPr>
        <p:spPr bwMode="auto">
          <a:xfrm>
            <a:off x="228600" y="2209800"/>
            <a:ext cx="1401763" cy="336550"/>
          </a:xfrm>
          <a:prstGeom prst="rect">
            <a:avLst/>
          </a:prstGeom>
          <a:noFill/>
          <a:ln w="9525">
            <a:noFill/>
            <a:miter lim="800000"/>
            <a:headEnd/>
            <a:tailEnd/>
          </a:ln>
          <a:effectLst/>
        </p:spPr>
        <p:txBody>
          <a:bodyPr wrap="none">
            <a:spAutoFit/>
          </a:bodyPr>
          <a:lstStyle/>
          <a:p>
            <a:pPr algn="l" rtl="0"/>
            <a:r>
              <a:rPr lang="en-US" sz="1600" b="1">
                <a:latin typeface="Arial" pitchFamily="34" charset="0"/>
              </a:rPr>
              <a:t>87B fase A</a:t>
            </a:r>
          </a:p>
        </p:txBody>
      </p:sp>
      <p:sp>
        <p:nvSpPr>
          <p:cNvPr id="324614" name="Text Box 6"/>
          <p:cNvSpPr txBox="1">
            <a:spLocks noChangeArrowheads="1"/>
          </p:cNvSpPr>
          <p:nvPr/>
        </p:nvSpPr>
        <p:spPr bwMode="auto">
          <a:xfrm>
            <a:off x="609600" y="2819400"/>
            <a:ext cx="1401763" cy="336550"/>
          </a:xfrm>
          <a:prstGeom prst="rect">
            <a:avLst/>
          </a:prstGeom>
          <a:noFill/>
          <a:ln w="9525">
            <a:noFill/>
            <a:miter lim="800000"/>
            <a:headEnd/>
            <a:tailEnd/>
          </a:ln>
          <a:effectLst/>
        </p:spPr>
        <p:txBody>
          <a:bodyPr wrap="none">
            <a:spAutoFit/>
          </a:bodyPr>
          <a:lstStyle/>
          <a:p>
            <a:pPr algn="l" rtl="0"/>
            <a:r>
              <a:rPr lang="en-US" sz="1600" b="1">
                <a:latin typeface="Arial" pitchFamily="34" charset="0"/>
              </a:rPr>
              <a:t>87B fase B</a:t>
            </a:r>
          </a:p>
        </p:txBody>
      </p:sp>
      <p:sp>
        <p:nvSpPr>
          <p:cNvPr id="324615" name="Text Box 7"/>
          <p:cNvSpPr txBox="1">
            <a:spLocks noChangeArrowheads="1"/>
          </p:cNvSpPr>
          <p:nvPr/>
        </p:nvSpPr>
        <p:spPr bwMode="auto">
          <a:xfrm>
            <a:off x="1219200" y="3397250"/>
            <a:ext cx="1401763" cy="336550"/>
          </a:xfrm>
          <a:prstGeom prst="rect">
            <a:avLst/>
          </a:prstGeom>
          <a:noFill/>
          <a:ln w="9525">
            <a:noFill/>
            <a:miter lim="800000"/>
            <a:headEnd/>
            <a:tailEnd/>
          </a:ln>
          <a:effectLst/>
        </p:spPr>
        <p:txBody>
          <a:bodyPr wrap="none">
            <a:spAutoFit/>
          </a:bodyPr>
          <a:lstStyle/>
          <a:p>
            <a:pPr algn="l" rtl="0"/>
            <a:r>
              <a:rPr lang="en-US" sz="1600" b="1">
                <a:latin typeface="Arial" pitchFamily="34" charset="0"/>
              </a:rPr>
              <a:t>87B fase C</a:t>
            </a:r>
          </a:p>
        </p:txBody>
      </p:sp>
      <p:sp>
        <p:nvSpPr>
          <p:cNvPr id="324616" name="Text Box 8"/>
          <p:cNvSpPr txBox="1">
            <a:spLocks noChangeArrowheads="1"/>
          </p:cNvSpPr>
          <p:nvPr/>
        </p:nvSpPr>
        <p:spPr bwMode="auto">
          <a:xfrm>
            <a:off x="1057275" y="5105400"/>
            <a:ext cx="1598613" cy="825500"/>
          </a:xfrm>
          <a:prstGeom prst="rect">
            <a:avLst/>
          </a:prstGeom>
          <a:noFill/>
          <a:ln w="9525">
            <a:noFill/>
            <a:miter lim="800000"/>
            <a:headEnd/>
            <a:tailEnd/>
          </a:ln>
          <a:effectLst/>
        </p:spPr>
        <p:txBody>
          <a:bodyPr wrap="none">
            <a:spAutoFit/>
          </a:bodyPr>
          <a:lstStyle/>
          <a:p>
            <a:pPr algn="l" rtl="0"/>
            <a:r>
              <a:rPr lang="en-US" sz="1600" b="1">
                <a:latin typeface="Arial" pitchFamily="34" charset="0"/>
              </a:rPr>
              <a:t>Relé lógico</a:t>
            </a:r>
          </a:p>
          <a:p>
            <a:pPr algn="l" rtl="0"/>
            <a:r>
              <a:rPr lang="en-US" sz="1600" b="1">
                <a:latin typeface="Arial" pitchFamily="34" charset="0"/>
              </a:rPr>
              <a:t>(cambiar estado,</a:t>
            </a:r>
          </a:p>
          <a:p>
            <a:pPr algn="l" rtl="0"/>
            <a:r>
              <a:rPr lang="en-US" sz="1600" b="1">
                <a:latin typeface="Arial" pitchFamily="34" charset="0"/>
              </a:rPr>
              <a:t>BF opcional)</a:t>
            </a:r>
          </a:p>
        </p:txBody>
      </p:sp>
      <p:pic>
        <p:nvPicPr>
          <p:cNvPr id="324628" name="Picture 20"/>
          <p:cNvPicPr>
            <a:picLocks noChangeAspect="1" noChangeArrowheads="1"/>
          </p:cNvPicPr>
          <p:nvPr/>
        </p:nvPicPr>
        <p:blipFill>
          <a:blip r:embed="rId4"/>
          <a:srcRect/>
          <a:stretch>
            <a:fillRect/>
          </a:stretch>
        </p:blipFill>
        <p:spPr bwMode="auto">
          <a:xfrm>
            <a:off x="1676400" y="2133600"/>
            <a:ext cx="1295400" cy="538163"/>
          </a:xfrm>
          <a:prstGeom prst="rect">
            <a:avLst/>
          </a:prstGeom>
          <a:noFill/>
          <a:ln w="9525">
            <a:noFill/>
            <a:miter lim="800000"/>
            <a:headEnd/>
            <a:tailEnd/>
          </a:ln>
        </p:spPr>
      </p:pic>
      <p:pic>
        <p:nvPicPr>
          <p:cNvPr id="324629" name="Picture 21"/>
          <p:cNvPicPr>
            <a:picLocks noChangeAspect="1" noChangeArrowheads="1"/>
          </p:cNvPicPr>
          <p:nvPr/>
        </p:nvPicPr>
        <p:blipFill>
          <a:blip r:embed="rId4"/>
          <a:srcRect/>
          <a:stretch>
            <a:fillRect/>
          </a:stretch>
        </p:blipFill>
        <p:spPr bwMode="auto">
          <a:xfrm>
            <a:off x="2133600" y="2743200"/>
            <a:ext cx="1295400" cy="538163"/>
          </a:xfrm>
          <a:prstGeom prst="rect">
            <a:avLst/>
          </a:prstGeom>
          <a:noFill/>
          <a:ln w="9525">
            <a:noFill/>
            <a:miter lim="800000"/>
            <a:headEnd/>
            <a:tailEnd/>
          </a:ln>
        </p:spPr>
      </p:pic>
      <p:pic>
        <p:nvPicPr>
          <p:cNvPr id="324630" name="Picture 22"/>
          <p:cNvPicPr>
            <a:picLocks noChangeAspect="1" noChangeArrowheads="1"/>
          </p:cNvPicPr>
          <p:nvPr/>
        </p:nvPicPr>
        <p:blipFill>
          <a:blip r:embed="rId4"/>
          <a:srcRect/>
          <a:stretch>
            <a:fillRect/>
          </a:stretch>
        </p:blipFill>
        <p:spPr bwMode="auto">
          <a:xfrm>
            <a:off x="2667000" y="3352800"/>
            <a:ext cx="1295400" cy="538163"/>
          </a:xfrm>
          <a:prstGeom prst="rect">
            <a:avLst/>
          </a:prstGeom>
          <a:noFill/>
          <a:ln w="9525">
            <a:noFill/>
            <a:miter lim="800000"/>
            <a:headEnd/>
            <a:tailEnd/>
          </a:ln>
        </p:spPr>
      </p:pic>
      <p:pic>
        <p:nvPicPr>
          <p:cNvPr id="324631" name="Picture 23"/>
          <p:cNvPicPr>
            <a:picLocks noChangeAspect="1" noChangeArrowheads="1"/>
          </p:cNvPicPr>
          <p:nvPr/>
        </p:nvPicPr>
        <p:blipFill>
          <a:blip r:embed="rId4"/>
          <a:srcRect/>
          <a:stretch>
            <a:fillRect/>
          </a:stretch>
        </p:blipFill>
        <p:spPr bwMode="auto">
          <a:xfrm>
            <a:off x="2895600" y="5105400"/>
            <a:ext cx="1295400" cy="53816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a:xfrm>
            <a:off x="533400" y="228600"/>
            <a:ext cx="7772400" cy="1143000"/>
          </a:xfrm>
          <a:noFill/>
          <a:ln/>
        </p:spPr>
        <p:txBody>
          <a:bodyPr/>
          <a:lstStyle/>
          <a:p>
            <a:pPr algn="l" rtl="0"/>
            <a:r>
              <a:rPr lang="en-US" sz="4000" dirty="0" err="1"/>
              <a:t>Aplicaciones</a:t>
            </a:r>
            <a:r>
              <a:rPr lang="en-US" sz="4000" dirty="0"/>
              <a:t> de </a:t>
            </a:r>
            <a:r>
              <a:rPr lang="en-US" sz="4000" dirty="0" smtClean="0"/>
              <a:t>barras </a:t>
            </a:r>
            <a:r>
              <a:rPr lang="en-US" sz="4000" dirty="0" err="1"/>
              <a:t>grandes</a:t>
            </a:r>
            <a:r>
              <a:rPr lang="en-US" b="0" dirty="0"/>
              <a:t/>
            </a:r>
            <a:br>
              <a:rPr lang="en-US" b="0" dirty="0"/>
            </a:br>
            <a:r>
              <a:rPr lang="en-US" sz="3200" b="0" dirty="0">
                <a:solidFill>
                  <a:srgbClr val="00CC00"/>
                </a:solidFill>
              </a:rPr>
              <a:t>Para </a:t>
            </a:r>
            <a:r>
              <a:rPr lang="en-US" sz="3200" b="0" dirty="0" smtClean="0">
                <a:solidFill>
                  <a:srgbClr val="00CC00"/>
                </a:solidFill>
              </a:rPr>
              <a:t>barras </a:t>
            </a:r>
            <a:r>
              <a:rPr lang="en-US" sz="3200" b="0" dirty="0">
                <a:solidFill>
                  <a:srgbClr val="00CC00"/>
                </a:solidFill>
              </a:rPr>
              <a:t>con </a:t>
            </a:r>
            <a:r>
              <a:rPr lang="en-US" sz="3200" b="0" dirty="0" err="1">
                <a:solidFill>
                  <a:srgbClr val="00CC00"/>
                </a:solidFill>
              </a:rPr>
              <a:t>hasta</a:t>
            </a:r>
            <a:r>
              <a:rPr lang="en-US" sz="3200" b="0" dirty="0">
                <a:solidFill>
                  <a:srgbClr val="00CC00"/>
                </a:solidFill>
              </a:rPr>
              <a:t> 24 </a:t>
            </a:r>
            <a:r>
              <a:rPr lang="en-US" sz="3200" b="0" dirty="0" err="1">
                <a:solidFill>
                  <a:srgbClr val="00CC00"/>
                </a:solidFill>
              </a:rPr>
              <a:t>circuitos</a:t>
            </a:r>
            <a:endParaRPr lang="en-US" sz="3200" b="0" dirty="0">
              <a:solidFill>
                <a:srgbClr val="00CC00"/>
              </a:solidFill>
            </a:endParaRPr>
          </a:p>
        </p:txBody>
      </p:sp>
      <p:graphicFrame>
        <p:nvGraphicFramePr>
          <p:cNvPr id="530435" name="Object 3"/>
          <p:cNvGraphicFramePr>
            <a:graphicFrameLocks noChangeAspect="1"/>
          </p:cNvGraphicFramePr>
          <p:nvPr/>
        </p:nvGraphicFramePr>
        <p:xfrm>
          <a:off x="609600" y="1371600"/>
          <a:ext cx="7923213" cy="4686300"/>
        </p:xfrm>
        <a:graphic>
          <a:graphicData uri="http://schemas.openxmlformats.org/drawingml/2006/compatibility">
            <com:legacyDrawing xmlns:com="http://schemas.openxmlformats.org/drawingml/2006/compatibility" spid="_x0000_s530435"/>
          </a:graphicData>
        </a:graphic>
      </p:graphicFrame>
      <p:sp>
        <p:nvSpPr>
          <p:cNvPr id="530436" name="Rectangle 4"/>
          <p:cNvSpPr>
            <a:spLocks noChangeArrowheads="1"/>
          </p:cNvSpPr>
          <p:nvPr/>
        </p:nvSpPr>
        <p:spPr bwMode="auto">
          <a:xfrm>
            <a:off x="1063625" y="0"/>
            <a:ext cx="6950075" cy="635000"/>
          </a:xfrm>
          <a:prstGeom prst="rect">
            <a:avLst/>
          </a:prstGeom>
          <a:noFill/>
          <a:ln w="12700">
            <a:noFill/>
            <a:miter lim="800000"/>
            <a:headEnd type="none" w="sm" len="sm"/>
            <a:tailEnd type="none" w="sm" len="sm"/>
          </a:ln>
          <a:effectLst/>
        </p:spPr>
        <p:txBody>
          <a:bodyPr lIns="135852" tIns="67926" rIns="135852" bIns="67926"/>
          <a:lstStyle/>
          <a:p>
            <a:pPr algn="l" defTabSz="1358900" rtl="0"/>
            <a:endParaRPr lang="es-AR" sz="2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6882" name="Rectangle 2"/>
          <p:cNvSpPr>
            <a:spLocks noGrp="1" noChangeArrowheads="1"/>
          </p:cNvSpPr>
          <p:nvPr>
            <p:ph type="title"/>
          </p:nvPr>
        </p:nvSpPr>
        <p:spPr>
          <a:xfrm>
            <a:off x="355600" y="279400"/>
            <a:ext cx="8459788" cy="695325"/>
          </a:xfrm>
        </p:spPr>
        <p:txBody>
          <a:bodyPr/>
          <a:lstStyle/>
          <a:p>
            <a:pPr algn="l" rtl="0"/>
            <a:r>
              <a:rPr lang="en-CA"/>
              <a:t>Suma de corrientes externas</a:t>
            </a:r>
            <a:br>
              <a:rPr lang="en-CA"/>
            </a:br>
            <a:r>
              <a:rPr lang="en-CA" sz="2800">
                <a:solidFill>
                  <a:srgbClr val="FF0000"/>
                </a:solidFill>
              </a:rPr>
              <a:t>No recomendado para relés Low-Z 87B</a:t>
            </a:r>
          </a:p>
        </p:txBody>
      </p:sp>
      <p:sp>
        <p:nvSpPr>
          <p:cNvPr id="506883" name="Rectangle 3"/>
          <p:cNvSpPr>
            <a:spLocks noGrp="1" noChangeArrowheads="1"/>
          </p:cNvSpPr>
          <p:nvPr>
            <p:ph type="body" idx="1"/>
          </p:nvPr>
        </p:nvSpPr>
        <p:spPr>
          <a:xfrm>
            <a:off x="4419600" y="1371600"/>
            <a:ext cx="4305300" cy="4837113"/>
          </a:xfrm>
        </p:spPr>
        <p:txBody>
          <a:bodyPr/>
          <a:lstStyle/>
          <a:p>
            <a:pPr algn="l" rtl="0">
              <a:buClr>
                <a:schemeClr val="hlink"/>
              </a:buClr>
              <a:buFontTx/>
              <a:buChar char="•"/>
            </a:pPr>
            <a:r>
              <a:rPr lang="en-CA" sz="2400"/>
              <a:t>El relevo se convierte en una combinación de elementos restringidos y no restringidos.</a:t>
            </a:r>
          </a:p>
          <a:p>
            <a:pPr algn="l" rtl="0">
              <a:buClr>
                <a:schemeClr val="hlink"/>
              </a:buClr>
              <a:buFontTx/>
              <a:buChar char="•"/>
            </a:pPr>
            <a:r>
              <a:rPr lang="en-CA" sz="2400"/>
              <a:t>Para poner en paralelo los CT:</a:t>
            </a:r>
          </a:p>
          <a:p>
            <a:pPr lvl="1" algn="l" rtl="0">
              <a:buClr>
                <a:schemeClr val="hlink"/>
              </a:buClr>
            </a:pPr>
            <a:r>
              <a:rPr lang="en-CA" sz="2000"/>
              <a:t>El rendimiento del CT debe ser muy similar</a:t>
            </a:r>
          </a:p>
          <a:p>
            <a:pPr lvl="2" algn="l" rtl="0">
              <a:buClr>
                <a:schemeClr val="hlink"/>
              </a:buClr>
            </a:pPr>
            <a:r>
              <a:rPr lang="en-CA" sz="2000"/>
              <a:t>Cualquier error aparecerá como corrientes diferenciales.</a:t>
            </a:r>
          </a:p>
          <a:p>
            <a:pPr lvl="1" algn="l" rtl="0">
              <a:buClr>
                <a:schemeClr val="hlink"/>
              </a:buClr>
            </a:pPr>
            <a:r>
              <a:rPr lang="en-CA" sz="2000"/>
              <a:t>Los alimentadores asociados deben ser radiales.</a:t>
            </a:r>
          </a:p>
          <a:p>
            <a:pPr lvl="2" algn="l" rtl="0">
              <a:buClr>
                <a:schemeClr val="hlink"/>
              </a:buClr>
            </a:pPr>
            <a:r>
              <a:rPr lang="en-CA" sz="2000"/>
              <a:t>No es posible retroalimentar</a:t>
            </a:r>
          </a:p>
          <a:p>
            <a:pPr lvl="1" algn="l" rtl="0">
              <a:buClr>
                <a:schemeClr val="hlink"/>
              </a:buClr>
            </a:pPr>
            <a:r>
              <a:rPr lang="en-CA" sz="2000"/>
              <a:t>La configuración de recogida debe aumentarse para adaptarse a cualquier error.</a:t>
            </a:r>
          </a:p>
        </p:txBody>
      </p:sp>
      <p:grpSp>
        <p:nvGrpSpPr>
          <p:cNvPr id="506884" name="Group 4"/>
          <p:cNvGrpSpPr>
            <a:grpSpLocks/>
          </p:cNvGrpSpPr>
          <p:nvPr/>
        </p:nvGrpSpPr>
        <p:grpSpPr bwMode="auto">
          <a:xfrm>
            <a:off x="381000" y="1219200"/>
            <a:ext cx="3962400" cy="4267200"/>
            <a:chOff x="2098" y="432"/>
            <a:chExt cx="3477" cy="3301"/>
          </a:xfrm>
        </p:grpSpPr>
        <p:graphicFrame>
          <p:nvGraphicFramePr>
            <p:cNvPr id="506885" name="Object 5"/>
            <p:cNvGraphicFramePr>
              <a:graphicFrameLocks noChangeAspect="1"/>
            </p:cNvGraphicFramePr>
            <p:nvPr/>
          </p:nvGraphicFramePr>
          <p:xfrm>
            <a:off x="2396" y="432"/>
            <a:ext cx="3179" cy="3208"/>
          </p:xfrm>
          <a:graphic>
            <a:graphicData uri="http://schemas.openxmlformats.org/drawingml/2006/compatibility">
              <com:legacyDrawing xmlns:com="http://schemas.openxmlformats.org/drawingml/2006/compatibility" spid="_x0000_s506885"/>
            </a:graphicData>
          </a:graphic>
        </p:graphicFrame>
        <p:pic>
          <p:nvPicPr>
            <p:cNvPr id="506886" name="Picture 6" descr="T:\COMMON\ANFANGJ\marzio\ur.gif"/>
            <p:cNvPicPr>
              <a:picLocks noChangeAspect="1" noChangeArrowheads="1"/>
            </p:cNvPicPr>
            <p:nvPr/>
          </p:nvPicPr>
          <p:blipFill>
            <a:blip r:embed="rId3"/>
            <a:srcRect/>
            <a:stretch>
              <a:fillRect/>
            </a:stretch>
          </p:blipFill>
          <p:spPr bwMode="auto">
            <a:xfrm>
              <a:off x="2098" y="3299"/>
              <a:ext cx="1043" cy="434"/>
            </a:xfrm>
            <a:prstGeom prst="rect">
              <a:avLst/>
            </a:prstGeom>
            <a:noFill/>
          </p:spPr>
        </p:pic>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p:txBody>
          <a:bodyPr/>
          <a:lstStyle/>
          <a:p>
            <a:pPr algn="l" rtl="0"/>
            <a:r>
              <a:rPr lang="en-CA"/>
              <a:t>Definiciones de señales de restricción</a:t>
            </a:r>
          </a:p>
        </p:txBody>
      </p:sp>
      <p:sp>
        <p:nvSpPr>
          <p:cNvPr id="507907" name="Rectangle 3"/>
          <p:cNvSpPr>
            <a:spLocks noChangeArrowheads="1"/>
          </p:cNvSpPr>
          <p:nvPr/>
        </p:nvSpPr>
        <p:spPr bwMode="auto">
          <a:xfrm>
            <a:off x="533400" y="4876800"/>
            <a:ext cx="7924800" cy="838200"/>
          </a:xfrm>
          <a:prstGeom prst="rect">
            <a:avLst/>
          </a:prstGeom>
          <a:solidFill>
            <a:schemeClr val="accent2"/>
          </a:solidFill>
          <a:ln w="9525">
            <a:solidFill>
              <a:srgbClr val="000000"/>
            </a:solidFill>
            <a:miter lim="800000"/>
            <a:headEnd/>
            <a:tailEnd/>
          </a:ln>
          <a:effectLst/>
        </p:spPr>
        <p:txBody>
          <a:bodyPr wrap="none" anchor="ctr"/>
          <a:lstStyle/>
          <a:p>
            <a:pPr algn="l" rtl="0"/>
            <a:r>
              <a:rPr lang="en-US" sz="2400">
                <a:latin typeface="Arial" pitchFamily="34" charset="0"/>
              </a:rPr>
              <a:t>“máximo de”</a:t>
            </a:r>
            <a:endParaRPr lang="en-US" sz="2400">
              <a:latin typeface="Times New Roman" pitchFamily="18" charset="0"/>
            </a:endParaRPr>
          </a:p>
        </p:txBody>
      </p:sp>
      <p:sp>
        <p:nvSpPr>
          <p:cNvPr id="507908" name="Rectangle 4"/>
          <p:cNvSpPr>
            <a:spLocks noChangeArrowheads="1"/>
          </p:cNvSpPr>
          <p:nvPr/>
        </p:nvSpPr>
        <p:spPr bwMode="auto">
          <a:xfrm>
            <a:off x="533400" y="3619500"/>
            <a:ext cx="7924800" cy="876300"/>
          </a:xfrm>
          <a:prstGeom prst="rect">
            <a:avLst/>
          </a:prstGeom>
          <a:solidFill>
            <a:schemeClr val="accent2"/>
          </a:solidFill>
          <a:ln w="9525">
            <a:solidFill>
              <a:srgbClr val="000000"/>
            </a:solidFill>
            <a:miter lim="800000"/>
            <a:headEnd/>
            <a:tailEnd/>
          </a:ln>
          <a:effectLst/>
        </p:spPr>
        <p:txBody>
          <a:bodyPr wrap="none" anchor="ctr"/>
          <a:lstStyle/>
          <a:p>
            <a:pPr algn="l" rtl="0"/>
            <a:r>
              <a:rPr lang="en-US" sz="2400">
                <a:latin typeface="Arial" pitchFamily="34" charset="0"/>
              </a:rPr>
              <a:t>“promedio geométrico”</a:t>
            </a:r>
          </a:p>
        </p:txBody>
      </p:sp>
      <p:sp>
        <p:nvSpPr>
          <p:cNvPr id="507909" name="Rectangle 5"/>
          <p:cNvSpPr>
            <a:spLocks noChangeArrowheads="1"/>
          </p:cNvSpPr>
          <p:nvPr/>
        </p:nvSpPr>
        <p:spPr bwMode="auto">
          <a:xfrm>
            <a:off x="533400" y="2133600"/>
            <a:ext cx="7924800" cy="990600"/>
          </a:xfrm>
          <a:prstGeom prst="rect">
            <a:avLst/>
          </a:prstGeom>
          <a:solidFill>
            <a:schemeClr val="accent2"/>
          </a:solidFill>
          <a:ln w="9525">
            <a:solidFill>
              <a:srgbClr val="000000"/>
            </a:solidFill>
            <a:miter lim="800000"/>
            <a:headEnd/>
            <a:tailEnd/>
          </a:ln>
          <a:effectLst/>
        </p:spPr>
        <p:txBody>
          <a:bodyPr wrap="none" anchor="ctr"/>
          <a:lstStyle/>
          <a:p>
            <a:pPr algn="l" rtl="0"/>
            <a:r>
              <a:rPr lang="en-US" sz="2400">
                <a:latin typeface="Arial" pitchFamily="34" charset="0"/>
              </a:rPr>
              <a:t>“suma escalada de”</a:t>
            </a:r>
          </a:p>
        </p:txBody>
      </p:sp>
      <p:sp>
        <p:nvSpPr>
          <p:cNvPr id="507910" name="Rectangle 6"/>
          <p:cNvSpPr>
            <a:spLocks noChangeArrowheads="1"/>
          </p:cNvSpPr>
          <p:nvPr/>
        </p:nvSpPr>
        <p:spPr bwMode="auto">
          <a:xfrm>
            <a:off x="533400" y="990600"/>
            <a:ext cx="7924800" cy="762000"/>
          </a:xfrm>
          <a:prstGeom prst="rect">
            <a:avLst/>
          </a:prstGeom>
          <a:solidFill>
            <a:schemeClr val="accent2"/>
          </a:solidFill>
          <a:ln w="9525">
            <a:solidFill>
              <a:srgbClr val="000000"/>
            </a:solidFill>
            <a:miter lim="800000"/>
            <a:headEnd/>
            <a:tailEnd/>
          </a:ln>
          <a:effectLst/>
        </p:spPr>
        <p:txBody>
          <a:bodyPr wrap="none" anchor="ctr"/>
          <a:lstStyle/>
          <a:p>
            <a:pPr algn="l" rtl="0"/>
            <a:r>
              <a:rPr lang="en-US" sz="2400">
                <a:latin typeface="Arial" pitchFamily="34" charset="0"/>
              </a:rPr>
              <a:t>"la suma de"</a:t>
            </a:r>
          </a:p>
        </p:txBody>
      </p:sp>
      <p:graphicFrame>
        <p:nvGraphicFramePr>
          <p:cNvPr id="507911" name="Object 7"/>
          <p:cNvGraphicFramePr>
            <a:graphicFrameLocks noChangeAspect="1"/>
          </p:cNvGraphicFramePr>
          <p:nvPr/>
        </p:nvGraphicFramePr>
        <p:xfrm>
          <a:off x="685800" y="1047750"/>
          <a:ext cx="4222750" cy="647700"/>
        </p:xfrm>
        <a:graphic>
          <a:graphicData uri="http://schemas.openxmlformats.org/drawingml/2006/compatibility">
            <com:legacyDrawing xmlns:com="http://schemas.openxmlformats.org/drawingml/2006/compatibility" spid="_x0000_s507911"/>
          </a:graphicData>
        </a:graphic>
      </p:graphicFrame>
      <p:graphicFrame>
        <p:nvGraphicFramePr>
          <p:cNvPr id="507912" name="Object 8"/>
          <p:cNvGraphicFramePr>
            <a:graphicFrameLocks noChangeAspect="1"/>
          </p:cNvGraphicFramePr>
          <p:nvPr/>
        </p:nvGraphicFramePr>
        <p:xfrm>
          <a:off x="685800" y="2133600"/>
          <a:ext cx="4716463" cy="989013"/>
        </p:xfrm>
        <a:graphic>
          <a:graphicData uri="http://schemas.openxmlformats.org/drawingml/2006/compatibility">
            <com:legacyDrawing xmlns:com="http://schemas.openxmlformats.org/drawingml/2006/compatibility" spid="_x0000_s507912"/>
          </a:graphicData>
        </a:graphic>
      </p:graphicFrame>
      <p:graphicFrame>
        <p:nvGraphicFramePr>
          <p:cNvPr id="507913" name="Object 9"/>
          <p:cNvGraphicFramePr>
            <a:graphicFrameLocks noChangeAspect="1"/>
          </p:cNvGraphicFramePr>
          <p:nvPr/>
        </p:nvGraphicFramePr>
        <p:xfrm>
          <a:off x="685800" y="5006975"/>
          <a:ext cx="4451350" cy="654050"/>
        </p:xfrm>
        <a:graphic>
          <a:graphicData uri="http://schemas.openxmlformats.org/drawingml/2006/compatibility">
            <com:legacyDrawing xmlns:com="http://schemas.openxmlformats.org/drawingml/2006/compatibility" spid="_x0000_s507913"/>
          </a:graphicData>
        </a:graphic>
      </p:graphicFrame>
      <p:graphicFrame>
        <p:nvGraphicFramePr>
          <p:cNvPr id="507914" name="Object 10"/>
          <p:cNvGraphicFramePr>
            <a:graphicFrameLocks noChangeAspect="1"/>
          </p:cNvGraphicFramePr>
          <p:nvPr/>
        </p:nvGraphicFramePr>
        <p:xfrm>
          <a:off x="692150" y="3602038"/>
          <a:ext cx="3879850" cy="795337"/>
        </p:xfrm>
        <a:graphic>
          <a:graphicData uri="http://schemas.openxmlformats.org/drawingml/2006/compatibility">
            <com:legacyDrawing xmlns:com="http://schemas.openxmlformats.org/drawingml/2006/compatibility" spid="_x0000_s50791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07910"/>
                                        </p:tgtEl>
                                        <p:attrNameLst>
                                          <p:attrName>style.visibility</p:attrName>
                                        </p:attrNameLst>
                                      </p:cBhvr>
                                      <p:to>
                                        <p:strVal val="visible"/>
                                      </p:to>
                                    </p:set>
                                    <p:animEffect transition="in" filter="slide(fromBottom)">
                                      <p:cBhvr>
                                        <p:cTn id="7" dur="500"/>
                                        <p:tgtEl>
                                          <p:spTgt spid="507910"/>
                                        </p:tgtEl>
                                      </p:cBhvr>
                                    </p:animEffect>
                                  </p:childTnLst>
                                  <p:subTnLst>
                                    <p:set>
                                      <p:cBhvr override="childStyle">
                                        <p:cTn dur="1" fill="hold" display="0" masterRel="nextClick" afterEffect="1"/>
                                        <p:tgtEl>
                                          <p:spTgt spid="507910"/>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07909"/>
                                        </p:tgtEl>
                                        <p:attrNameLst>
                                          <p:attrName>style.visibility</p:attrName>
                                        </p:attrNameLst>
                                      </p:cBhvr>
                                      <p:to>
                                        <p:strVal val="visible"/>
                                      </p:to>
                                    </p:set>
                                    <p:animEffect transition="in" filter="slide(fromBottom)">
                                      <p:cBhvr>
                                        <p:cTn id="12" dur="500"/>
                                        <p:tgtEl>
                                          <p:spTgt spid="507909"/>
                                        </p:tgtEl>
                                      </p:cBhvr>
                                    </p:animEffect>
                                  </p:childTnLst>
                                  <p:subTnLst>
                                    <p:set>
                                      <p:cBhvr override="childStyle">
                                        <p:cTn dur="1" fill="hold" display="0" masterRel="nextClick" afterEffect="1"/>
                                        <p:tgtEl>
                                          <p:spTgt spid="50790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07908"/>
                                        </p:tgtEl>
                                        <p:attrNameLst>
                                          <p:attrName>style.visibility</p:attrName>
                                        </p:attrNameLst>
                                      </p:cBhvr>
                                      <p:to>
                                        <p:strVal val="visible"/>
                                      </p:to>
                                    </p:set>
                                    <p:animEffect transition="in" filter="slide(fromBottom)">
                                      <p:cBhvr>
                                        <p:cTn id="17" dur="500"/>
                                        <p:tgtEl>
                                          <p:spTgt spid="507908"/>
                                        </p:tgtEl>
                                      </p:cBhvr>
                                    </p:animEffect>
                                  </p:childTnLst>
                                  <p:subTnLst>
                                    <p:set>
                                      <p:cBhvr override="childStyle">
                                        <p:cTn dur="1" fill="hold" display="0" masterRel="nextClick" afterEffect="1"/>
                                        <p:tgtEl>
                                          <p:spTgt spid="507908"/>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07907"/>
                                        </p:tgtEl>
                                        <p:attrNameLst>
                                          <p:attrName>style.visibility</p:attrName>
                                        </p:attrNameLst>
                                      </p:cBhvr>
                                      <p:to>
                                        <p:strVal val="visible"/>
                                      </p:to>
                                    </p:set>
                                    <p:animEffect transition="in" filter="slide(fromBottom)">
                                      <p:cBhvr>
                                        <p:cTn id="22" dur="500"/>
                                        <p:tgtEl>
                                          <p:spTgt spid="507907"/>
                                        </p:tgtEl>
                                      </p:cBhvr>
                                    </p:animEffect>
                                  </p:childTnLst>
                                  <p:subTnLst>
                                    <p:set>
                                      <p:cBhvr override="childStyle">
                                        <p:cTn dur="1" fill="hold" display="0" masterRel="nextClick" afterEffect="1"/>
                                        <p:tgtEl>
                                          <p:spTgt spid="50790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7" grpId="0" animBg="1" autoUpdateAnimBg="0"/>
      <p:bldP spid="507908" grpId="0" animBg="1" autoUpdateAnimBg="0"/>
      <p:bldP spid="507909" grpId="0" animBg="1" autoUpdateAnimBg="0"/>
      <p:bldP spid="507910"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8930" name="Rectangle 2"/>
          <p:cNvSpPr>
            <a:spLocks noGrp="1" noChangeArrowheads="1"/>
          </p:cNvSpPr>
          <p:nvPr>
            <p:ph type="title"/>
          </p:nvPr>
        </p:nvSpPr>
        <p:spPr>
          <a:xfrm>
            <a:off x="355600" y="357188"/>
            <a:ext cx="8788400" cy="862012"/>
          </a:xfrm>
        </p:spPr>
        <p:txBody>
          <a:bodyPr/>
          <a:lstStyle/>
          <a:p>
            <a:pPr algn="l" rtl="0"/>
            <a:r>
              <a:rPr lang="en-CA"/>
              <a:t>Métodos de restricción de “suma de” versus “máximo de”</a:t>
            </a:r>
          </a:p>
        </p:txBody>
      </p:sp>
      <p:sp>
        <p:nvSpPr>
          <p:cNvPr id="508931" name="Rectangle 3"/>
          <p:cNvSpPr>
            <a:spLocks noGrp="1" noChangeArrowheads="1"/>
          </p:cNvSpPr>
          <p:nvPr>
            <p:ph type="body" sz="half" idx="1"/>
          </p:nvPr>
        </p:nvSpPr>
        <p:spPr>
          <a:xfrm>
            <a:off x="381000" y="1600200"/>
            <a:ext cx="4152900" cy="3276600"/>
          </a:xfrm>
        </p:spPr>
        <p:txBody>
          <a:bodyPr/>
          <a:lstStyle/>
          <a:p>
            <a:pPr algn="l" rtl="0">
              <a:lnSpc>
                <a:spcPct val="90000"/>
              </a:lnSpc>
            </a:pPr>
            <a:r>
              <a:rPr lang="en-CA" sz="2400"/>
              <a:t>Enfoque de “suma de”</a:t>
            </a:r>
          </a:p>
          <a:p>
            <a:pPr lvl="1" algn="l" rtl="0">
              <a:lnSpc>
                <a:spcPct val="90000"/>
              </a:lnSpc>
              <a:buClr>
                <a:schemeClr val="hlink"/>
              </a:buClr>
            </a:pPr>
            <a:r>
              <a:rPr lang="en-CA" sz="2000"/>
              <a:t>Más moderación ante las faltas externas; menos sensible a fallas internas</a:t>
            </a:r>
          </a:p>
          <a:p>
            <a:pPr lvl="1" algn="l" rtl="0">
              <a:lnSpc>
                <a:spcPct val="90000"/>
              </a:lnSpc>
              <a:buClr>
                <a:schemeClr val="hlink"/>
              </a:buClr>
            </a:pPr>
            <a:r>
              <a:rPr lang="en-CA" sz="2000"/>
              <a:t>El enfoque de “suma escalada de” tiene en cuenta la cantidad de circuitos conectados y puede aumentar la sensibilidad</a:t>
            </a:r>
          </a:p>
          <a:p>
            <a:pPr lvl="1" algn="l" rtl="0">
              <a:lnSpc>
                <a:spcPct val="90000"/>
              </a:lnSpc>
              <a:buClr>
                <a:schemeClr val="hlink"/>
              </a:buClr>
            </a:pPr>
            <a:r>
              <a:rPr lang="en-CA" sz="2000"/>
              <a:t>Los ajustes del punto de interrupción para la característica diferencial porcentual son más difíciles de establecer</a:t>
            </a:r>
          </a:p>
        </p:txBody>
      </p:sp>
      <p:sp>
        <p:nvSpPr>
          <p:cNvPr id="508932" name="Rectangle 4"/>
          <p:cNvSpPr>
            <a:spLocks noGrp="1" noChangeArrowheads="1"/>
          </p:cNvSpPr>
          <p:nvPr>
            <p:ph type="body" sz="half" idx="2"/>
          </p:nvPr>
        </p:nvSpPr>
        <p:spPr>
          <a:xfrm>
            <a:off x="4648200" y="1600200"/>
            <a:ext cx="4154488" cy="2971800"/>
          </a:xfrm>
        </p:spPr>
        <p:txBody>
          <a:bodyPr/>
          <a:lstStyle/>
          <a:p>
            <a:pPr algn="l" rtl="0">
              <a:lnSpc>
                <a:spcPct val="90000"/>
              </a:lnSpc>
            </a:pPr>
            <a:r>
              <a:rPr lang="en-CA" sz="2400"/>
              <a:t>Enfoque “máximo de”</a:t>
            </a:r>
          </a:p>
          <a:p>
            <a:pPr lvl="1" algn="l" rtl="0">
              <a:lnSpc>
                <a:spcPct val="90000"/>
              </a:lnSpc>
              <a:buClr>
                <a:schemeClr val="hlink"/>
              </a:buClr>
            </a:pPr>
            <a:r>
              <a:rPr lang="en-CA" sz="2000"/>
              <a:t>Menos restricción ante las fallas externas; más sensible a fallos internos</a:t>
            </a:r>
          </a:p>
          <a:p>
            <a:pPr lvl="1" algn="l" rtl="0">
              <a:lnSpc>
                <a:spcPct val="90000"/>
              </a:lnSpc>
              <a:buClr>
                <a:schemeClr val="hlink"/>
              </a:buClr>
            </a:pPr>
            <a:r>
              <a:rPr lang="en-CA" sz="2000"/>
              <a:t>Los ajustes del punto de interrupción para la característica diferencial porcentual son más fáciles de configurar</a:t>
            </a:r>
          </a:p>
          <a:p>
            <a:pPr lvl="1" algn="l" rtl="0">
              <a:lnSpc>
                <a:spcPct val="90000"/>
              </a:lnSpc>
              <a:buClr>
                <a:schemeClr val="hlink"/>
              </a:buClr>
            </a:pPr>
            <a:r>
              <a:rPr lang="en-CA" sz="2000"/>
              <a:t>Maneja mejor situaciones en las que un CT puede saturarse completamente (es posible configurar una pendiente del 99 %)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p:txBody>
          <a:bodyPr/>
          <a:lstStyle/>
          <a:p>
            <a:pPr algn="l" rtl="0"/>
            <a:r>
              <a:rPr lang="en-CA" dirty="0" err="1"/>
              <a:t>Enfoque</a:t>
            </a:r>
            <a:r>
              <a:rPr lang="en-CA" dirty="0"/>
              <a:t> </a:t>
            </a:r>
            <a:r>
              <a:rPr lang="en-CA" dirty="0" err="1"/>
              <a:t>adaptativo</a:t>
            </a:r>
            <a:r>
              <a:rPr lang="en-CA" dirty="0"/>
              <a:t> </a:t>
            </a:r>
            <a:r>
              <a:rPr lang="en-CA" dirty="0" err="1"/>
              <a:t>diferencial</a:t>
            </a:r>
            <a:r>
              <a:rPr lang="en-CA" dirty="0"/>
              <a:t> de </a:t>
            </a:r>
            <a:r>
              <a:rPr lang="en-CA" dirty="0" err="1" smtClean="0"/>
              <a:t>barra</a:t>
            </a:r>
            <a:endParaRPr lang="en-CA" dirty="0"/>
          </a:p>
        </p:txBody>
      </p:sp>
      <p:graphicFrame>
        <p:nvGraphicFramePr>
          <p:cNvPr id="509955" name="Object 3"/>
          <p:cNvGraphicFramePr>
            <a:graphicFrameLocks noChangeAspect="1"/>
          </p:cNvGraphicFramePr>
          <p:nvPr/>
        </p:nvGraphicFramePr>
        <p:xfrm>
          <a:off x="609600" y="762000"/>
          <a:ext cx="7391400" cy="5181600"/>
        </p:xfrm>
        <a:graphic>
          <a:graphicData uri="http://schemas.openxmlformats.org/drawingml/2006/compatibility">
            <com:legacyDrawing xmlns:com="http://schemas.openxmlformats.org/drawingml/2006/compatibility" spid="_x0000_s509955"/>
          </a:graphicData>
        </a:graphic>
      </p:graphicFrame>
      <p:graphicFrame>
        <p:nvGraphicFramePr>
          <p:cNvPr id="509956" name="Object 4"/>
          <p:cNvGraphicFramePr>
            <a:graphicFrameLocks noChangeAspect="1"/>
          </p:cNvGraphicFramePr>
          <p:nvPr/>
        </p:nvGraphicFramePr>
        <p:xfrm>
          <a:off x="957263" y="3451225"/>
          <a:ext cx="3716337" cy="1900238"/>
        </p:xfrm>
        <a:graphic>
          <a:graphicData uri="http://schemas.openxmlformats.org/drawingml/2006/compatibility">
            <com:legacyDrawing xmlns:com="http://schemas.openxmlformats.org/drawingml/2006/compatibility" spid="_x0000_s509956"/>
          </a:graphicData>
        </a:graphic>
      </p:graphicFrame>
      <p:graphicFrame>
        <p:nvGraphicFramePr>
          <p:cNvPr id="509957" name="Object 5"/>
          <p:cNvGraphicFramePr>
            <a:graphicFrameLocks noChangeAspect="1"/>
          </p:cNvGraphicFramePr>
          <p:nvPr/>
        </p:nvGraphicFramePr>
        <p:xfrm>
          <a:off x="957263" y="1098550"/>
          <a:ext cx="6683375" cy="2473325"/>
        </p:xfrm>
        <a:graphic>
          <a:graphicData uri="http://schemas.openxmlformats.org/drawingml/2006/compatibility">
            <com:legacyDrawing xmlns:com="http://schemas.openxmlformats.org/drawingml/2006/compatibility" spid="_x0000_s509957"/>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p:txBody>
          <a:bodyPr/>
          <a:lstStyle/>
          <a:p>
            <a:pPr algn="l" rtl="0"/>
            <a:r>
              <a:rPr lang="en-CA" dirty="0" err="1"/>
              <a:t>Diagrama</a:t>
            </a:r>
            <a:r>
              <a:rPr lang="en-CA" dirty="0"/>
              <a:t> de </a:t>
            </a:r>
            <a:r>
              <a:rPr lang="en-CA" dirty="0" err="1"/>
              <a:t>lógica</a:t>
            </a:r>
            <a:r>
              <a:rPr lang="en-CA" dirty="0"/>
              <a:t> </a:t>
            </a:r>
            <a:r>
              <a:rPr lang="en-CA" dirty="0" err="1"/>
              <a:t>adaptativa</a:t>
            </a:r>
            <a:r>
              <a:rPr lang="en-CA" dirty="0"/>
              <a:t> </a:t>
            </a:r>
            <a:r>
              <a:rPr lang="en-CA" dirty="0" err="1"/>
              <a:t>diferencial</a:t>
            </a:r>
            <a:r>
              <a:rPr lang="en-CA" dirty="0"/>
              <a:t> de </a:t>
            </a:r>
            <a:r>
              <a:rPr lang="en-CA" dirty="0" err="1" smtClean="0"/>
              <a:t>barra</a:t>
            </a:r>
            <a:endParaRPr lang="en-CA" dirty="0"/>
          </a:p>
        </p:txBody>
      </p:sp>
      <p:grpSp>
        <p:nvGrpSpPr>
          <p:cNvPr id="512003" name="Group 3"/>
          <p:cNvGrpSpPr>
            <a:grpSpLocks/>
          </p:cNvGrpSpPr>
          <p:nvPr/>
        </p:nvGrpSpPr>
        <p:grpSpPr bwMode="auto">
          <a:xfrm>
            <a:off x="1066800" y="1905000"/>
            <a:ext cx="6705600" cy="2905125"/>
            <a:chOff x="672" y="1200"/>
            <a:chExt cx="4224" cy="1830"/>
          </a:xfrm>
        </p:grpSpPr>
        <p:sp>
          <p:nvSpPr>
            <p:cNvPr id="512004" name="Text Box 4"/>
            <p:cNvSpPr txBox="1">
              <a:spLocks noChangeArrowheads="1"/>
            </p:cNvSpPr>
            <p:nvPr/>
          </p:nvSpPr>
          <p:spPr bwMode="auto">
            <a:xfrm>
              <a:off x="672" y="1200"/>
              <a:ext cx="576" cy="294"/>
            </a:xfrm>
            <a:prstGeom prst="rect">
              <a:avLst/>
            </a:prstGeom>
            <a:noFill/>
            <a:ln w="9525">
              <a:solidFill>
                <a:schemeClr val="tx1"/>
              </a:solidFill>
              <a:miter lim="800000"/>
              <a:headEnd/>
              <a:tailEnd/>
            </a:ln>
            <a:effectLst/>
          </p:spPr>
          <p:txBody>
            <a:bodyPr>
              <a:spAutoFit/>
            </a:bodyPr>
            <a:lstStyle/>
            <a:p>
              <a:pPr algn="l" rtl="0"/>
              <a:r>
                <a:rPr lang="en-US" sz="2400" b="1">
                  <a:latin typeface="Arial" pitchFamily="34" charset="0"/>
                </a:rPr>
                <a:t>DIF</a:t>
              </a:r>
              <a:r>
                <a:rPr lang="en-US" sz="2400" b="1" baseline="-25000">
                  <a:latin typeface="Arial" pitchFamily="34" charset="0"/>
                </a:rPr>
                <a:t>l</a:t>
              </a:r>
              <a:endParaRPr lang="en-US" sz="2400" b="1">
                <a:latin typeface="Arial" pitchFamily="34" charset="0"/>
              </a:endParaRPr>
            </a:p>
          </p:txBody>
        </p:sp>
        <p:sp>
          <p:nvSpPr>
            <p:cNvPr id="512005" name="Text Box 5"/>
            <p:cNvSpPr txBox="1">
              <a:spLocks noChangeArrowheads="1"/>
            </p:cNvSpPr>
            <p:nvPr/>
          </p:nvSpPr>
          <p:spPr bwMode="auto">
            <a:xfrm>
              <a:off x="672" y="1680"/>
              <a:ext cx="576" cy="294"/>
            </a:xfrm>
            <a:prstGeom prst="rect">
              <a:avLst/>
            </a:prstGeom>
            <a:noFill/>
            <a:ln w="9525">
              <a:solidFill>
                <a:schemeClr val="tx1"/>
              </a:solidFill>
              <a:miter lim="800000"/>
              <a:headEnd/>
              <a:tailEnd/>
            </a:ln>
            <a:effectLst/>
          </p:spPr>
          <p:txBody>
            <a:bodyPr>
              <a:spAutoFit/>
            </a:bodyPr>
            <a:lstStyle/>
            <a:p>
              <a:pPr algn="l" rtl="0"/>
              <a:r>
                <a:rPr lang="en-US" sz="2400" b="1">
                  <a:latin typeface="Arial" pitchFamily="34" charset="0"/>
                </a:rPr>
                <a:t>dirección</a:t>
              </a:r>
              <a:endParaRPr lang="en-US" sz="2400">
                <a:latin typeface="Times New Roman" pitchFamily="18" charset="0"/>
              </a:endParaRPr>
            </a:p>
          </p:txBody>
        </p:sp>
        <p:sp>
          <p:nvSpPr>
            <p:cNvPr id="512006" name="Text Box 6"/>
            <p:cNvSpPr txBox="1">
              <a:spLocks noChangeArrowheads="1"/>
            </p:cNvSpPr>
            <p:nvPr/>
          </p:nvSpPr>
          <p:spPr bwMode="auto">
            <a:xfrm>
              <a:off x="672" y="2208"/>
              <a:ext cx="576" cy="294"/>
            </a:xfrm>
            <a:prstGeom prst="rect">
              <a:avLst/>
            </a:prstGeom>
            <a:noFill/>
            <a:ln w="9525">
              <a:solidFill>
                <a:schemeClr val="tx1"/>
              </a:solidFill>
              <a:miter lim="800000"/>
              <a:headEnd/>
              <a:tailEnd/>
            </a:ln>
            <a:effectLst/>
          </p:spPr>
          <p:txBody>
            <a:bodyPr>
              <a:spAutoFit/>
            </a:bodyPr>
            <a:lstStyle/>
            <a:p>
              <a:pPr algn="l" rtl="0"/>
              <a:r>
                <a:rPr lang="en-US" sz="2400" b="1">
                  <a:latin typeface="Arial" pitchFamily="34" charset="0"/>
                </a:rPr>
                <a:t>SE SENTÓ</a:t>
              </a:r>
              <a:endParaRPr lang="en-US" sz="2400">
                <a:latin typeface="Times New Roman" pitchFamily="18" charset="0"/>
              </a:endParaRPr>
            </a:p>
          </p:txBody>
        </p:sp>
        <p:sp>
          <p:nvSpPr>
            <p:cNvPr id="512007" name="Text Box 7"/>
            <p:cNvSpPr txBox="1">
              <a:spLocks noChangeArrowheads="1"/>
            </p:cNvSpPr>
            <p:nvPr/>
          </p:nvSpPr>
          <p:spPr bwMode="auto">
            <a:xfrm>
              <a:off x="672" y="2736"/>
              <a:ext cx="576" cy="294"/>
            </a:xfrm>
            <a:prstGeom prst="rect">
              <a:avLst/>
            </a:prstGeom>
            <a:noFill/>
            <a:ln w="9525">
              <a:solidFill>
                <a:schemeClr val="tx1"/>
              </a:solidFill>
              <a:miter lim="800000"/>
              <a:headEnd/>
              <a:tailEnd/>
            </a:ln>
            <a:effectLst/>
          </p:spPr>
          <p:txBody>
            <a:bodyPr>
              <a:spAutoFit/>
            </a:bodyPr>
            <a:lstStyle/>
            <a:p>
              <a:pPr algn="l" rtl="0"/>
              <a:r>
                <a:rPr lang="en-US" sz="2400" b="1">
                  <a:latin typeface="Arial" pitchFamily="34" charset="0"/>
                </a:rPr>
                <a:t>DIF</a:t>
              </a:r>
              <a:r>
                <a:rPr lang="en-US" sz="2400" b="1" baseline="-25000">
                  <a:latin typeface="Arial" pitchFamily="34" charset="0"/>
                </a:rPr>
                <a:t>h</a:t>
              </a:r>
              <a:endParaRPr lang="en-US" sz="2400" b="1">
                <a:latin typeface="Arial" pitchFamily="34" charset="0"/>
              </a:endParaRPr>
            </a:p>
          </p:txBody>
        </p:sp>
        <p:sp>
          <p:nvSpPr>
            <p:cNvPr id="512008" name="Text Box 8"/>
            <p:cNvSpPr txBox="1">
              <a:spLocks noChangeArrowheads="1"/>
            </p:cNvSpPr>
            <p:nvPr/>
          </p:nvSpPr>
          <p:spPr bwMode="auto">
            <a:xfrm>
              <a:off x="1488" y="1680"/>
              <a:ext cx="336" cy="816"/>
            </a:xfrm>
            <a:prstGeom prst="rect">
              <a:avLst/>
            </a:prstGeom>
            <a:noFill/>
            <a:ln w="9525">
              <a:solidFill>
                <a:schemeClr val="tx1"/>
              </a:solidFill>
              <a:miter lim="800000"/>
              <a:headEnd/>
              <a:tailEnd/>
            </a:ln>
            <a:effectLst/>
          </p:spPr>
          <p:txBody>
            <a:bodyPr vert="eaVert" anchor="ctr" anchorCtr="1"/>
            <a:lstStyle/>
            <a:p>
              <a:pPr algn="l" rtl="0"/>
              <a:r>
                <a:rPr lang="en-US" sz="2400" b="1">
                  <a:latin typeface="Arial" pitchFamily="34" charset="0"/>
                </a:rPr>
                <a:t>O</a:t>
              </a:r>
            </a:p>
          </p:txBody>
        </p:sp>
        <p:sp>
          <p:nvSpPr>
            <p:cNvPr id="512009" name="Line 9"/>
            <p:cNvSpPr>
              <a:spLocks noChangeShapeType="1"/>
            </p:cNvSpPr>
            <p:nvPr/>
          </p:nvSpPr>
          <p:spPr bwMode="auto">
            <a:xfrm>
              <a:off x="1248" y="1824"/>
              <a:ext cx="240" cy="0"/>
            </a:xfrm>
            <a:prstGeom prst="line">
              <a:avLst/>
            </a:prstGeom>
            <a:noFill/>
            <a:ln w="28575">
              <a:solidFill>
                <a:schemeClr val="tx1"/>
              </a:solidFill>
              <a:round/>
              <a:headEnd/>
              <a:tailEnd/>
            </a:ln>
            <a:effectLst/>
          </p:spPr>
          <p:txBody>
            <a:bodyPr wrap="none" anchor="ctr"/>
            <a:lstStyle/>
            <a:p>
              <a:pPr algn="l" rtl="0"/>
              <a:endParaRPr lang="es-AR"/>
            </a:p>
          </p:txBody>
        </p:sp>
        <p:sp>
          <p:nvSpPr>
            <p:cNvPr id="512010" name="Line 10"/>
            <p:cNvSpPr>
              <a:spLocks noChangeShapeType="1"/>
            </p:cNvSpPr>
            <p:nvPr/>
          </p:nvSpPr>
          <p:spPr bwMode="auto">
            <a:xfrm>
              <a:off x="1248" y="2352"/>
              <a:ext cx="144" cy="0"/>
            </a:xfrm>
            <a:prstGeom prst="line">
              <a:avLst/>
            </a:prstGeom>
            <a:noFill/>
            <a:ln w="28575">
              <a:solidFill>
                <a:schemeClr val="tx1"/>
              </a:solidFill>
              <a:round/>
              <a:headEnd/>
              <a:tailEnd/>
            </a:ln>
            <a:effectLst/>
          </p:spPr>
          <p:txBody>
            <a:bodyPr wrap="none" anchor="ctr"/>
            <a:lstStyle/>
            <a:p>
              <a:pPr algn="l" rtl="0"/>
              <a:endParaRPr lang="es-AR"/>
            </a:p>
          </p:txBody>
        </p:sp>
        <p:sp>
          <p:nvSpPr>
            <p:cNvPr id="512011" name="Oval 11"/>
            <p:cNvSpPr>
              <a:spLocks noChangeArrowheads="1"/>
            </p:cNvSpPr>
            <p:nvPr/>
          </p:nvSpPr>
          <p:spPr bwMode="auto">
            <a:xfrm>
              <a:off x="1392" y="2304"/>
              <a:ext cx="96" cy="96"/>
            </a:xfrm>
            <a:prstGeom prst="ellipse">
              <a:avLst/>
            </a:prstGeom>
            <a:noFill/>
            <a:ln w="28575">
              <a:solidFill>
                <a:schemeClr val="tx1"/>
              </a:solidFill>
              <a:round/>
              <a:headEnd/>
              <a:tailEnd/>
            </a:ln>
            <a:effectLst/>
          </p:spPr>
          <p:txBody>
            <a:bodyPr wrap="none" anchor="ctr"/>
            <a:lstStyle/>
            <a:p>
              <a:pPr algn="l" rtl="0"/>
              <a:endParaRPr lang="es-AR"/>
            </a:p>
          </p:txBody>
        </p:sp>
        <p:sp>
          <p:nvSpPr>
            <p:cNvPr id="512012" name="Text Box 12"/>
            <p:cNvSpPr txBox="1">
              <a:spLocks noChangeArrowheads="1"/>
            </p:cNvSpPr>
            <p:nvPr/>
          </p:nvSpPr>
          <p:spPr bwMode="auto">
            <a:xfrm>
              <a:off x="2064" y="2016"/>
              <a:ext cx="336" cy="960"/>
            </a:xfrm>
            <a:prstGeom prst="rect">
              <a:avLst/>
            </a:prstGeom>
            <a:noFill/>
            <a:ln w="9525">
              <a:solidFill>
                <a:schemeClr val="tx1"/>
              </a:solidFill>
              <a:miter lim="800000"/>
              <a:headEnd/>
              <a:tailEnd/>
            </a:ln>
            <a:effectLst/>
          </p:spPr>
          <p:txBody>
            <a:bodyPr vert="eaVert" anchor="ctr" anchorCtr="1"/>
            <a:lstStyle/>
            <a:p>
              <a:pPr algn="l" rtl="0"/>
              <a:r>
                <a:rPr lang="en-US" sz="2400" b="1">
                  <a:latin typeface="Arial" pitchFamily="34" charset="0"/>
                </a:rPr>
                <a:t>Y</a:t>
              </a:r>
            </a:p>
          </p:txBody>
        </p:sp>
        <p:sp>
          <p:nvSpPr>
            <p:cNvPr id="512013" name="Line 13"/>
            <p:cNvSpPr>
              <a:spLocks noChangeShapeType="1"/>
            </p:cNvSpPr>
            <p:nvPr/>
          </p:nvSpPr>
          <p:spPr bwMode="auto">
            <a:xfrm>
              <a:off x="1248" y="2880"/>
              <a:ext cx="816" cy="0"/>
            </a:xfrm>
            <a:prstGeom prst="line">
              <a:avLst/>
            </a:prstGeom>
            <a:noFill/>
            <a:ln w="28575">
              <a:solidFill>
                <a:schemeClr val="tx1"/>
              </a:solidFill>
              <a:round/>
              <a:headEnd/>
              <a:tailEnd/>
            </a:ln>
            <a:effectLst/>
          </p:spPr>
          <p:txBody>
            <a:bodyPr wrap="none" anchor="ctr"/>
            <a:lstStyle/>
            <a:p>
              <a:pPr algn="l" rtl="0"/>
              <a:endParaRPr lang="es-AR"/>
            </a:p>
          </p:txBody>
        </p:sp>
        <p:sp>
          <p:nvSpPr>
            <p:cNvPr id="512014" name="Line 14"/>
            <p:cNvSpPr>
              <a:spLocks noChangeShapeType="1"/>
            </p:cNvSpPr>
            <p:nvPr/>
          </p:nvSpPr>
          <p:spPr bwMode="auto">
            <a:xfrm>
              <a:off x="1824" y="2112"/>
              <a:ext cx="240" cy="0"/>
            </a:xfrm>
            <a:prstGeom prst="line">
              <a:avLst/>
            </a:prstGeom>
            <a:noFill/>
            <a:ln w="28575">
              <a:solidFill>
                <a:schemeClr val="tx1"/>
              </a:solidFill>
              <a:round/>
              <a:headEnd/>
              <a:tailEnd/>
            </a:ln>
            <a:effectLst/>
          </p:spPr>
          <p:txBody>
            <a:bodyPr wrap="none" anchor="ctr"/>
            <a:lstStyle/>
            <a:p>
              <a:pPr algn="l" rtl="0"/>
              <a:endParaRPr lang="es-AR"/>
            </a:p>
          </p:txBody>
        </p:sp>
        <p:sp>
          <p:nvSpPr>
            <p:cNvPr id="512015" name="Text Box 15"/>
            <p:cNvSpPr txBox="1">
              <a:spLocks noChangeArrowheads="1"/>
            </p:cNvSpPr>
            <p:nvPr/>
          </p:nvSpPr>
          <p:spPr bwMode="auto">
            <a:xfrm>
              <a:off x="2640" y="1440"/>
              <a:ext cx="336" cy="1152"/>
            </a:xfrm>
            <a:prstGeom prst="rect">
              <a:avLst/>
            </a:prstGeom>
            <a:noFill/>
            <a:ln w="9525">
              <a:solidFill>
                <a:schemeClr val="tx1"/>
              </a:solidFill>
              <a:miter lim="800000"/>
              <a:headEnd/>
              <a:tailEnd/>
            </a:ln>
            <a:effectLst/>
          </p:spPr>
          <p:txBody>
            <a:bodyPr vert="eaVert" anchor="ctr" anchorCtr="1"/>
            <a:lstStyle/>
            <a:p>
              <a:pPr algn="l" rtl="0"/>
              <a:r>
                <a:rPr lang="en-US" sz="2400" b="1">
                  <a:latin typeface="Arial" pitchFamily="34" charset="0"/>
                </a:rPr>
                <a:t>O</a:t>
              </a:r>
            </a:p>
          </p:txBody>
        </p:sp>
        <p:sp>
          <p:nvSpPr>
            <p:cNvPr id="512016" name="Line 16"/>
            <p:cNvSpPr>
              <a:spLocks noChangeShapeType="1"/>
            </p:cNvSpPr>
            <p:nvPr/>
          </p:nvSpPr>
          <p:spPr bwMode="auto">
            <a:xfrm>
              <a:off x="2400" y="1536"/>
              <a:ext cx="240" cy="0"/>
            </a:xfrm>
            <a:prstGeom prst="line">
              <a:avLst/>
            </a:prstGeom>
            <a:noFill/>
            <a:ln w="28575">
              <a:solidFill>
                <a:schemeClr val="tx1"/>
              </a:solidFill>
              <a:round/>
              <a:headEnd/>
              <a:tailEnd/>
            </a:ln>
            <a:effectLst/>
          </p:spPr>
          <p:txBody>
            <a:bodyPr wrap="none" anchor="ctr"/>
            <a:lstStyle/>
            <a:p>
              <a:pPr algn="l" rtl="0"/>
              <a:endParaRPr lang="es-AR"/>
            </a:p>
          </p:txBody>
        </p:sp>
        <p:sp>
          <p:nvSpPr>
            <p:cNvPr id="512017" name="Line 17"/>
            <p:cNvSpPr>
              <a:spLocks noChangeShapeType="1"/>
            </p:cNvSpPr>
            <p:nvPr/>
          </p:nvSpPr>
          <p:spPr bwMode="auto">
            <a:xfrm>
              <a:off x="2400" y="2496"/>
              <a:ext cx="240" cy="0"/>
            </a:xfrm>
            <a:prstGeom prst="line">
              <a:avLst/>
            </a:prstGeom>
            <a:noFill/>
            <a:ln w="28575">
              <a:solidFill>
                <a:schemeClr val="tx1"/>
              </a:solidFill>
              <a:round/>
              <a:headEnd/>
              <a:tailEnd/>
            </a:ln>
            <a:effectLst/>
          </p:spPr>
          <p:txBody>
            <a:bodyPr wrap="none" anchor="ctr"/>
            <a:lstStyle/>
            <a:p>
              <a:pPr algn="l" rtl="0"/>
              <a:endParaRPr lang="es-AR"/>
            </a:p>
          </p:txBody>
        </p:sp>
        <p:sp>
          <p:nvSpPr>
            <p:cNvPr id="512018" name="Line 18"/>
            <p:cNvSpPr>
              <a:spLocks noChangeShapeType="1"/>
            </p:cNvSpPr>
            <p:nvPr/>
          </p:nvSpPr>
          <p:spPr bwMode="auto">
            <a:xfrm>
              <a:off x="2976" y="2016"/>
              <a:ext cx="240" cy="0"/>
            </a:xfrm>
            <a:prstGeom prst="line">
              <a:avLst/>
            </a:prstGeom>
            <a:noFill/>
            <a:ln w="28575">
              <a:solidFill>
                <a:schemeClr val="tx1"/>
              </a:solidFill>
              <a:round/>
              <a:headEnd/>
              <a:tailEnd/>
            </a:ln>
            <a:effectLst/>
          </p:spPr>
          <p:txBody>
            <a:bodyPr wrap="none" anchor="ctr"/>
            <a:lstStyle/>
            <a:p>
              <a:pPr algn="l" rtl="0"/>
              <a:endParaRPr lang="es-AR"/>
            </a:p>
          </p:txBody>
        </p:sp>
        <p:sp>
          <p:nvSpPr>
            <p:cNvPr id="512019" name="Text Box 19"/>
            <p:cNvSpPr txBox="1">
              <a:spLocks noChangeArrowheads="1"/>
            </p:cNvSpPr>
            <p:nvPr/>
          </p:nvSpPr>
          <p:spPr bwMode="auto">
            <a:xfrm>
              <a:off x="3216" y="1872"/>
              <a:ext cx="1680" cy="288"/>
            </a:xfrm>
            <a:prstGeom prst="rect">
              <a:avLst/>
            </a:prstGeom>
            <a:noFill/>
            <a:ln w="9525">
              <a:noFill/>
              <a:miter lim="800000"/>
              <a:headEnd/>
              <a:tailEnd/>
            </a:ln>
            <a:effectLst/>
          </p:spPr>
          <p:txBody>
            <a:bodyPr>
              <a:spAutoFit/>
            </a:bodyPr>
            <a:lstStyle/>
            <a:p>
              <a:pPr algn="l" rtl="0"/>
              <a:r>
                <a:rPr lang="en-US" sz="2400" b="1">
                  <a:latin typeface="Arial" pitchFamily="34" charset="0"/>
                </a:rPr>
                <a:t>87B OP SESGADO</a:t>
              </a:r>
            </a:p>
          </p:txBody>
        </p:sp>
        <p:sp>
          <p:nvSpPr>
            <p:cNvPr id="512020" name="Text Box 20"/>
            <p:cNvSpPr txBox="1">
              <a:spLocks noChangeArrowheads="1"/>
            </p:cNvSpPr>
            <p:nvPr/>
          </p:nvSpPr>
          <p:spPr bwMode="auto">
            <a:xfrm>
              <a:off x="2064" y="1200"/>
              <a:ext cx="336" cy="672"/>
            </a:xfrm>
            <a:prstGeom prst="rect">
              <a:avLst/>
            </a:prstGeom>
            <a:noFill/>
            <a:ln w="9525">
              <a:solidFill>
                <a:schemeClr val="tx1"/>
              </a:solidFill>
              <a:miter lim="800000"/>
              <a:headEnd/>
              <a:tailEnd/>
            </a:ln>
            <a:effectLst/>
          </p:spPr>
          <p:txBody>
            <a:bodyPr vert="eaVert" anchor="ctr" anchorCtr="1"/>
            <a:lstStyle/>
            <a:p>
              <a:pPr algn="l" rtl="0"/>
              <a:r>
                <a:rPr lang="en-US" sz="2400" b="1">
                  <a:latin typeface="Arial" pitchFamily="34" charset="0"/>
                </a:rPr>
                <a:t>Y</a:t>
              </a:r>
              <a:endParaRPr lang="en-US" sz="2400">
                <a:latin typeface="Times New Roman" pitchFamily="18" charset="0"/>
              </a:endParaRPr>
            </a:p>
          </p:txBody>
        </p:sp>
        <p:sp>
          <p:nvSpPr>
            <p:cNvPr id="512021" name="Line 21"/>
            <p:cNvSpPr>
              <a:spLocks noChangeShapeType="1"/>
            </p:cNvSpPr>
            <p:nvPr/>
          </p:nvSpPr>
          <p:spPr bwMode="auto">
            <a:xfrm>
              <a:off x="1248" y="1344"/>
              <a:ext cx="816" cy="0"/>
            </a:xfrm>
            <a:prstGeom prst="line">
              <a:avLst/>
            </a:prstGeom>
            <a:noFill/>
            <a:ln w="28575">
              <a:solidFill>
                <a:schemeClr val="tx1"/>
              </a:solidFill>
              <a:round/>
              <a:headEnd/>
              <a:tailEnd/>
            </a:ln>
            <a:effectLst/>
          </p:spPr>
          <p:txBody>
            <a:bodyPr wrap="none" anchor="ctr"/>
            <a:lstStyle/>
            <a:p>
              <a:pPr algn="l" rtl="0"/>
              <a:endParaRPr lang="es-AR"/>
            </a:p>
          </p:txBody>
        </p:sp>
        <p:sp>
          <p:nvSpPr>
            <p:cNvPr id="512022" name="Line 22"/>
            <p:cNvSpPr>
              <a:spLocks noChangeShapeType="1"/>
            </p:cNvSpPr>
            <p:nvPr/>
          </p:nvSpPr>
          <p:spPr bwMode="auto">
            <a:xfrm>
              <a:off x="1344" y="1632"/>
              <a:ext cx="720" cy="0"/>
            </a:xfrm>
            <a:prstGeom prst="line">
              <a:avLst/>
            </a:prstGeom>
            <a:noFill/>
            <a:ln w="28575">
              <a:solidFill>
                <a:schemeClr val="tx1"/>
              </a:solidFill>
              <a:round/>
              <a:headEnd/>
              <a:tailEnd/>
            </a:ln>
            <a:effectLst/>
          </p:spPr>
          <p:txBody>
            <a:bodyPr wrap="none" anchor="ctr"/>
            <a:lstStyle/>
            <a:p>
              <a:pPr algn="l" rtl="0"/>
              <a:endParaRPr lang="es-AR"/>
            </a:p>
          </p:txBody>
        </p:sp>
        <p:sp>
          <p:nvSpPr>
            <p:cNvPr id="512023" name="Line 23"/>
            <p:cNvSpPr>
              <a:spLocks noChangeShapeType="1"/>
            </p:cNvSpPr>
            <p:nvPr/>
          </p:nvSpPr>
          <p:spPr bwMode="auto">
            <a:xfrm>
              <a:off x="1344" y="1632"/>
              <a:ext cx="0" cy="192"/>
            </a:xfrm>
            <a:prstGeom prst="line">
              <a:avLst/>
            </a:prstGeom>
            <a:noFill/>
            <a:ln w="28575">
              <a:solidFill>
                <a:schemeClr val="tx1"/>
              </a:solidFill>
              <a:round/>
              <a:headEnd/>
              <a:tailEnd/>
            </a:ln>
            <a:effectLst/>
          </p:spPr>
          <p:txBody>
            <a:bodyPr wrap="none" anchor="ctr"/>
            <a:lstStyle/>
            <a:p>
              <a:pPr algn="l" rtl="0"/>
              <a:endParaRPr lang="es-AR"/>
            </a:p>
          </p:txBody>
        </p:sp>
        <p:sp>
          <p:nvSpPr>
            <p:cNvPr id="512024" name="Line 24"/>
            <p:cNvSpPr>
              <a:spLocks noChangeShapeType="1"/>
            </p:cNvSpPr>
            <p:nvPr/>
          </p:nvSpPr>
          <p:spPr bwMode="auto">
            <a:xfrm>
              <a:off x="1248" y="1824"/>
              <a:ext cx="240" cy="0"/>
            </a:xfrm>
            <a:prstGeom prst="line">
              <a:avLst/>
            </a:prstGeom>
            <a:noFill/>
            <a:ln w="28575">
              <a:solidFill>
                <a:schemeClr val="tx1"/>
              </a:solidFill>
              <a:round/>
              <a:headEnd/>
              <a:tailEnd/>
            </a:ln>
            <a:effectLst/>
          </p:spPr>
          <p:txBody>
            <a:bodyPr wrap="none" anchor="ctr"/>
            <a:lstStyle/>
            <a:p>
              <a:pPr algn="l" rtl="0"/>
              <a:endParaRPr lang="es-A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p:txBody>
          <a:bodyPr/>
          <a:lstStyle/>
          <a:p>
            <a:pPr algn="l" rtl="0"/>
            <a:r>
              <a:rPr lang="en-CA"/>
              <a:t>Principio de comparación de fases</a:t>
            </a:r>
          </a:p>
        </p:txBody>
      </p:sp>
      <p:graphicFrame>
        <p:nvGraphicFramePr>
          <p:cNvPr id="513027" name="Object 3"/>
          <p:cNvGraphicFramePr>
            <a:graphicFrameLocks noChangeAspect="1"/>
          </p:cNvGraphicFramePr>
          <p:nvPr/>
        </p:nvGraphicFramePr>
        <p:xfrm>
          <a:off x="3048000" y="1371600"/>
          <a:ext cx="3124200" cy="1414463"/>
        </p:xfrm>
        <a:graphic>
          <a:graphicData uri="http://schemas.openxmlformats.org/drawingml/2006/compatibility">
            <com:legacyDrawing xmlns:com="http://schemas.openxmlformats.org/drawingml/2006/compatibility" spid="_x0000_s513027"/>
          </a:graphicData>
        </a:graphic>
      </p:graphicFrame>
      <p:sp>
        <p:nvSpPr>
          <p:cNvPr id="513028" name="Rectangle 4"/>
          <p:cNvSpPr>
            <a:spLocks noChangeArrowheads="1"/>
          </p:cNvSpPr>
          <p:nvPr/>
        </p:nvSpPr>
        <p:spPr bwMode="auto">
          <a:xfrm>
            <a:off x="341313" y="990600"/>
            <a:ext cx="8459787" cy="304800"/>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buFontTx/>
              <a:buChar char="•"/>
            </a:pPr>
            <a:r>
              <a:rPr lang="en-CA" sz="2200" b="1">
                <a:solidFill>
                  <a:srgbClr val="003399"/>
                </a:solidFill>
              </a:rPr>
              <a:t>Fallas internas:</a:t>
            </a:r>
            <a:r>
              <a:rPr lang="en-CA" sz="2200">
                <a:solidFill>
                  <a:srgbClr val="003399"/>
                </a:solidFill>
              </a:rPr>
              <a:t>Todas las corrientes de falla (“grandes”) están aproximadamente en fase.</a:t>
            </a:r>
          </a:p>
        </p:txBody>
      </p:sp>
      <p:sp>
        <p:nvSpPr>
          <p:cNvPr id="513029" name="Rectangle 5"/>
          <p:cNvSpPr>
            <a:spLocks noChangeArrowheads="1"/>
          </p:cNvSpPr>
          <p:nvPr/>
        </p:nvSpPr>
        <p:spPr bwMode="auto">
          <a:xfrm>
            <a:off x="341313" y="3092450"/>
            <a:ext cx="8459787" cy="304800"/>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buFontTx/>
              <a:buChar char="•"/>
            </a:pPr>
            <a:r>
              <a:rPr lang="en-CA" sz="2200" b="1">
                <a:solidFill>
                  <a:srgbClr val="003399"/>
                </a:solidFill>
              </a:rPr>
              <a:t>Fallos externos:</a:t>
            </a:r>
            <a:r>
              <a:rPr lang="en-CA" sz="2200">
                <a:solidFill>
                  <a:srgbClr val="003399"/>
                </a:solidFill>
              </a:rPr>
              <a:t>Una corriente de falla (“grande”) estará desfasada</a:t>
            </a:r>
            <a:endParaRPr lang="en-CA" sz="2200" b="1">
              <a:solidFill>
                <a:srgbClr val="003399"/>
              </a:solidFill>
            </a:endParaRPr>
          </a:p>
        </p:txBody>
      </p:sp>
      <p:sp>
        <p:nvSpPr>
          <p:cNvPr id="513030" name="Rectangle 6"/>
          <p:cNvSpPr>
            <a:spLocks noChangeArrowheads="1"/>
          </p:cNvSpPr>
          <p:nvPr/>
        </p:nvSpPr>
        <p:spPr bwMode="auto">
          <a:xfrm>
            <a:off x="341313" y="5257800"/>
            <a:ext cx="8459787" cy="304800"/>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buFontTx/>
              <a:buChar char="•"/>
            </a:pPr>
            <a:r>
              <a:rPr lang="en-CA" sz="2200" b="1">
                <a:solidFill>
                  <a:srgbClr val="003399"/>
                </a:solidFill>
              </a:rPr>
              <a:t>No se requieren ni necesitan voltajes</a:t>
            </a:r>
          </a:p>
        </p:txBody>
      </p:sp>
      <p:graphicFrame>
        <p:nvGraphicFramePr>
          <p:cNvPr id="513031" name="Object 7"/>
          <p:cNvGraphicFramePr>
            <a:graphicFrameLocks noChangeAspect="1"/>
          </p:cNvGraphicFramePr>
          <p:nvPr/>
        </p:nvGraphicFramePr>
        <p:xfrm>
          <a:off x="228600" y="3687763"/>
          <a:ext cx="5867400" cy="1398587"/>
        </p:xfrm>
        <a:graphic>
          <a:graphicData uri="http://schemas.openxmlformats.org/drawingml/2006/compatibility">
            <com:legacyDrawing xmlns:com="http://schemas.openxmlformats.org/drawingml/2006/compatibility" spid="_x0000_s513031"/>
          </a:graphicData>
        </a:graphic>
      </p:graphicFrame>
      <p:grpSp>
        <p:nvGrpSpPr>
          <p:cNvPr id="513032" name="Group 8"/>
          <p:cNvGrpSpPr>
            <a:grpSpLocks/>
          </p:cNvGrpSpPr>
          <p:nvPr/>
        </p:nvGrpSpPr>
        <p:grpSpPr bwMode="auto">
          <a:xfrm>
            <a:off x="2590800" y="4419600"/>
            <a:ext cx="6019800" cy="1219200"/>
            <a:chOff x="1632" y="2784"/>
            <a:chExt cx="3792" cy="768"/>
          </a:xfrm>
        </p:grpSpPr>
        <p:sp>
          <p:nvSpPr>
            <p:cNvPr id="513033" name="Line 9"/>
            <p:cNvSpPr>
              <a:spLocks noChangeShapeType="1"/>
            </p:cNvSpPr>
            <p:nvPr/>
          </p:nvSpPr>
          <p:spPr bwMode="auto">
            <a:xfrm flipH="1">
              <a:off x="1632" y="2784"/>
              <a:ext cx="336" cy="336"/>
            </a:xfrm>
            <a:prstGeom prst="line">
              <a:avLst/>
            </a:prstGeom>
            <a:noFill/>
            <a:ln w="38100">
              <a:solidFill>
                <a:srgbClr val="FF0000"/>
              </a:solidFill>
              <a:prstDash val="sysDot"/>
              <a:round/>
              <a:headEnd/>
              <a:tailEnd type="triangle" w="med" len="med"/>
            </a:ln>
            <a:effectLst/>
          </p:spPr>
          <p:txBody>
            <a:bodyPr/>
            <a:lstStyle/>
            <a:p>
              <a:pPr algn="l" rtl="0"/>
              <a:endParaRPr lang="es-AR"/>
            </a:p>
          </p:txBody>
        </p:sp>
        <p:sp>
          <p:nvSpPr>
            <p:cNvPr id="513034" name="AutoShape 10"/>
            <p:cNvSpPr>
              <a:spLocks noChangeArrowheads="1"/>
            </p:cNvSpPr>
            <p:nvPr/>
          </p:nvSpPr>
          <p:spPr bwMode="auto">
            <a:xfrm>
              <a:off x="3600" y="2880"/>
              <a:ext cx="1824" cy="672"/>
            </a:xfrm>
            <a:prstGeom prst="wedgeRoundRectCallout">
              <a:avLst>
                <a:gd name="adj1" fmla="val -149833"/>
                <a:gd name="adj2" fmla="val -36014"/>
                <a:gd name="adj3" fmla="val 16667"/>
              </a:avLst>
            </a:prstGeom>
            <a:solidFill>
              <a:schemeClr val="accent2"/>
            </a:solidFill>
            <a:ln w="9525">
              <a:solidFill>
                <a:schemeClr val="bg2"/>
              </a:solidFill>
              <a:miter lim="800000"/>
              <a:headEnd/>
              <a:tailEnd/>
            </a:ln>
            <a:effectLst/>
          </p:spPr>
          <p:txBody>
            <a:bodyPr anchor="ctr"/>
            <a:lstStyle/>
            <a:p>
              <a:pPr algn="ctr" rtl="0"/>
              <a:r>
                <a:rPr lang="en-US" sz="1800">
                  <a:latin typeface="Arial" pitchFamily="34" charset="0"/>
                </a:rPr>
                <a:t>Corriente secundaria del circuito con falla</a:t>
              </a:r>
              <a:br>
                <a:rPr lang="en-US" sz="1800">
                  <a:latin typeface="Arial" pitchFamily="34" charset="0"/>
                </a:rPr>
              </a:br>
              <a:r>
                <a:rPr lang="en-US" sz="1800">
                  <a:latin typeface="Arial" pitchFamily="34" charset="0"/>
                </a:rPr>
                <a:t>(Saturación severa de TC)</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3032"/>
                                        </p:tgtEl>
                                        <p:attrNameLst>
                                          <p:attrName>style.visibility</p:attrName>
                                        </p:attrNameLst>
                                      </p:cBhvr>
                                      <p:to>
                                        <p:strVal val="visible"/>
                                      </p:to>
                                    </p:set>
                                    <p:anim calcmode="lin" valueType="num">
                                      <p:cBhvr additive="base">
                                        <p:cTn id="7" dur="500" fill="hold"/>
                                        <p:tgtEl>
                                          <p:spTgt spid="513032"/>
                                        </p:tgtEl>
                                        <p:attrNameLst>
                                          <p:attrName>ppt_x</p:attrName>
                                        </p:attrNameLst>
                                      </p:cBhvr>
                                      <p:tavLst>
                                        <p:tav tm="0">
                                          <p:val>
                                            <p:strVal val="#ppt_x"/>
                                          </p:val>
                                        </p:tav>
                                        <p:tav tm="100000">
                                          <p:val>
                                            <p:strVal val="#ppt_x"/>
                                          </p:val>
                                        </p:tav>
                                      </p:tavLst>
                                    </p:anim>
                                    <p:anim calcmode="lin" valueType="num">
                                      <p:cBhvr additive="base">
                                        <p:cTn id="8" dur="500" fill="hold"/>
                                        <p:tgtEl>
                                          <p:spTgt spid="513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p:txBody>
          <a:bodyPr/>
          <a:lstStyle/>
          <a:p>
            <a:pPr algn="l" rtl="0"/>
            <a:r>
              <a:rPr lang="en-CA"/>
              <a:t>Principio de comparación de fases, continuación...</a:t>
            </a:r>
          </a:p>
        </p:txBody>
      </p:sp>
      <p:graphicFrame>
        <p:nvGraphicFramePr>
          <p:cNvPr id="514051" name="Object 3"/>
          <p:cNvGraphicFramePr>
            <a:graphicFrameLocks noChangeAspect="1"/>
          </p:cNvGraphicFramePr>
          <p:nvPr/>
        </p:nvGraphicFramePr>
        <p:xfrm>
          <a:off x="304800" y="1828800"/>
          <a:ext cx="4103688" cy="2786063"/>
        </p:xfrm>
        <a:graphic>
          <a:graphicData uri="http://schemas.openxmlformats.org/drawingml/2006/compatibility">
            <com:legacyDrawing xmlns:com="http://schemas.openxmlformats.org/drawingml/2006/compatibility" spid="_x0000_s514051"/>
          </a:graphicData>
        </a:graphic>
      </p:graphicFrame>
      <p:graphicFrame>
        <p:nvGraphicFramePr>
          <p:cNvPr id="514052" name="Object 4"/>
          <p:cNvGraphicFramePr>
            <a:graphicFrameLocks noChangeAspect="1"/>
          </p:cNvGraphicFramePr>
          <p:nvPr/>
        </p:nvGraphicFramePr>
        <p:xfrm>
          <a:off x="4475163" y="1828800"/>
          <a:ext cx="4059237" cy="2795588"/>
        </p:xfrm>
        <a:graphic>
          <a:graphicData uri="http://schemas.openxmlformats.org/drawingml/2006/compatibility">
            <com:legacyDrawing xmlns:com="http://schemas.openxmlformats.org/drawingml/2006/compatibility" spid="_x0000_s514052"/>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lstStyle/>
          <a:p>
            <a:pPr algn="l" rtl="0"/>
            <a:r>
              <a:rPr lang="en-CA"/>
              <a:t>Saturación de TC</a:t>
            </a:r>
          </a:p>
        </p:txBody>
      </p:sp>
      <p:sp>
        <p:nvSpPr>
          <p:cNvPr id="516099" name="Rectangle 3"/>
          <p:cNvSpPr>
            <a:spLocks noGrp="1" noChangeArrowheads="1"/>
          </p:cNvSpPr>
          <p:nvPr>
            <p:ph type="body" sz="half" idx="2"/>
          </p:nvPr>
        </p:nvSpPr>
        <p:spPr>
          <a:xfrm>
            <a:off x="533400" y="5181600"/>
            <a:ext cx="8077200" cy="685800"/>
          </a:xfrm>
        </p:spPr>
        <p:txBody>
          <a:bodyPr/>
          <a:lstStyle/>
          <a:p>
            <a:pPr lvl="1" algn="l" rtl="0">
              <a:buClr>
                <a:schemeClr val="hlink"/>
              </a:buClr>
            </a:pPr>
            <a:r>
              <a:rPr lang="en-CA" sz="2000"/>
              <a:t>La falla comienza en t</a:t>
            </a:r>
            <a:r>
              <a:rPr lang="en-CA" sz="2000" baseline="-25000"/>
              <a:t>0</a:t>
            </a:r>
            <a:r>
              <a:rPr lang="en-CA" sz="2000"/>
              <a:t>, CT comienza a saturarse en t</a:t>
            </a:r>
            <a:r>
              <a:rPr lang="en-CA" sz="2000" baseline="-25000"/>
              <a:t>1</a:t>
            </a:r>
          </a:p>
          <a:p>
            <a:pPr lvl="1" algn="l" rtl="0">
              <a:buClr>
                <a:schemeClr val="hlink"/>
              </a:buClr>
            </a:pPr>
            <a:r>
              <a:rPr lang="en-CA" sz="2000"/>
              <a:t>CT completamente saturado en t</a:t>
            </a:r>
            <a:r>
              <a:rPr lang="en-CA" sz="2000" baseline="-25000"/>
              <a:t>2</a:t>
            </a:r>
            <a:endParaRPr lang="en-CA" b="1"/>
          </a:p>
        </p:txBody>
      </p:sp>
      <p:graphicFrame>
        <p:nvGraphicFramePr>
          <p:cNvPr id="516100" name="Object 4"/>
          <p:cNvGraphicFramePr>
            <a:graphicFrameLocks noChangeAspect="1"/>
          </p:cNvGraphicFramePr>
          <p:nvPr/>
        </p:nvGraphicFramePr>
        <p:xfrm>
          <a:off x="1066800" y="838200"/>
          <a:ext cx="6172200" cy="4267200"/>
        </p:xfrm>
        <a:graphic>
          <a:graphicData uri="http://schemas.openxmlformats.org/drawingml/2006/compatibility">
            <com:legacyDrawing xmlns:com="http://schemas.openxmlformats.org/drawingml/2006/compatibility" spid="_x0000_s516100"/>
          </a:graphicData>
        </a:graphic>
      </p:graphicFrame>
      <p:sp>
        <p:nvSpPr>
          <p:cNvPr id="516101" name="AutoShape 5"/>
          <p:cNvSpPr>
            <a:spLocks noChangeArrowheads="1"/>
          </p:cNvSpPr>
          <p:nvPr/>
        </p:nvSpPr>
        <p:spPr bwMode="auto">
          <a:xfrm rot="-645056">
            <a:off x="2438400" y="4343400"/>
            <a:ext cx="2879725" cy="198438"/>
          </a:xfrm>
          <a:prstGeom prst="rightArrow">
            <a:avLst>
              <a:gd name="adj1" fmla="val 42704"/>
              <a:gd name="adj2" fmla="val 258931"/>
            </a:avLst>
          </a:prstGeom>
          <a:solidFill>
            <a:schemeClr val="accent2"/>
          </a:solidFill>
          <a:ln w="9525">
            <a:solidFill>
              <a:schemeClr val="tx1"/>
            </a:solidFill>
            <a:miter lim="800000"/>
            <a:headEnd/>
            <a:tailEnd/>
          </a:ln>
          <a:effectLst/>
        </p:spPr>
        <p:txBody>
          <a:bodyPr wrap="none" anchor="ctr"/>
          <a:lstStyle/>
          <a:p>
            <a:pPr algn="l" rtl="0"/>
            <a:endParaRPr lang="es-AR"/>
          </a:p>
        </p:txBody>
      </p:sp>
      <p:sp>
        <p:nvSpPr>
          <p:cNvPr id="516102" name="Text Box 6"/>
          <p:cNvSpPr txBox="1">
            <a:spLocks noChangeArrowheads="1"/>
          </p:cNvSpPr>
          <p:nvPr/>
        </p:nvSpPr>
        <p:spPr bwMode="auto">
          <a:xfrm>
            <a:off x="2209800" y="4722813"/>
            <a:ext cx="463550" cy="274637"/>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0</a:t>
            </a:r>
          </a:p>
        </p:txBody>
      </p:sp>
      <p:sp>
        <p:nvSpPr>
          <p:cNvPr id="516103" name="Text Box 7"/>
          <p:cNvSpPr txBox="1">
            <a:spLocks noChangeArrowheads="1"/>
          </p:cNvSpPr>
          <p:nvPr/>
        </p:nvSpPr>
        <p:spPr bwMode="auto">
          <a:xfrm>
            <a:off x="5327650" y="3992563"/>
            <a:ext cx="463550" cy="274637"/>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1</a:t>
            </a:r>
          </a:p>
        </p:txBody>
      </p:sp>
      <p:sp>
        <p:nvSpPr>
          <p:cNvPr id="516104" name="AutoShape 8"/>
          <p:cNvSpPr>
            <a:spLocks noChangeArrowheads="1"/>
          </p:cNvSpPr>
          <p:nvPr/>
        </p:nvSpPr>
        <p:spPr bwMode="auto">
          <a:xfrm rot="-7498558">
            <a:off x="3002756" y="2864644"/>
            <a:ext cx="2879725" cy="198438"/>
          </a:xfrm>
          <a:prstGeom prst="rightArrow">
            <a:avLst>
              <a:gd name="adj1" fmla="val 42704"/>
              <a:gd name="adj2" fmla="val 258931"/>
            </a:avLst>
          </a:prstGeom>
          <a:solidFill>
            <a:schemeClr val="accent2"/>
          </a:solidFill>
          <a:ln w="9525">
            <a:solidFill>
              <a:schemeClr val="tx1"/>
            </a:solidFill>
            <a:miter lim="800000"/>
            <a:headEnd/>
            <a:tailEnd/>
          </a:ln>
          <a:effectLst/>
        </p:spPr>
        <p:txBody>
          <a:bodyPr wrap="none" anchor="ctr"/>
          <a:lstStyle/>
          <a:p>
            <a:pPr algn="l" rtl="0"/>
            <a:endParaRPr lang="es-AR"/>
          </a:p>
        </p:txBody>
      </p:sp>
      <p:sp>
        <p:nvSpPr>
          <p:cNvPr id="516105" name="Text Box 9"/>
          <p:cNvSpPr txBox="1">
            <a:spLocks noChangeArrowheads="1"/>
          </p:cNvSpPr>
          <p:nvPr/>
        </p:nvSpPr>
        <p:spPr bwMode="auto">
          <a:xfrm>
            <a:off x="3276600" y="1676400"/>
            <a:ext cx="463550" cy="274638"/>
          </a:xfrm>
          <a:prstGeom prst="rect">
            <a:avLst/>
          </a:prstGeom>
          <a:noFill/>
          <a:ln w="28575">
            <a:noFill/>
            <a:miter lim="800000"/>
            <a:headEnd/>
            <a:tailEnd/>
          </a:ln>
          <a:effectLst/>
        </p:spPr>
        <p:txBody>
          <a:bodyPr>
            <a:spAutoFit/>
          </a:bodyPr>
          <a:lstStyle/>
          <a:p>
            <a:pPr algn="l" rtl="0"/>
            <a:r>
              <a:rPr lang="en-CA" sz="1200">
                <a:latin typeface="Arial" pitchFamily="34" charset="0"/>
              </a:rPr>
              <a:t>t</a:t>
            </a:r>
            <a:r>
              <a:rPr lang="en-CA" sz="1200" baseline="-25000">
                <a:latin typeface="Arial"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516101"/>
                                        </p:tgtEl>
                                        <p:attrNameLst>
                                          <p:attrName>style.visibility</p:attrName>
                                        </p:attrNameLst>
                                      </p:cBhvr>
                                      <p:to>
                                        <p:strVal val="visible"/>
                                      </p:to>
                                    </p:set>
                                    <p:animEffect transition="in" filter="wipe(left)">
                                      <p:cBhvr>
                                        <p:cTn id="7" dur="500"/>
                                        <p:tgtEl>
                                          <p:spTgt spid="516101"/>
                                        </p:tgtEl>
                                      </p:cBhvr>
                                    </p:animEffect>
                                  </p:childTnLst>
                                </p:cTn>
                              </p:par>
                            </p:childTnLst>
                          </p:cTn>
                        </p:par>
                        <p:par>
                          <p:cTn id="8" fill="hold">
                            <p:stCondLst>
                              <p:cond delay="1500"/>
                            </p:stCondLst>
                            <p:childTnLst>
                              <p:par>
                                <p:cTn id="9" presetID="22" presetClass="entr" presetSubtype="2" fill="hold" grpId="0" nodeType="afterEffect">
                                  <p:stCondLst>
                                    <p:cond delay="1000"/>
                                  </p:stCondLst>
                                  <p:childTnLst>
                                    <p:set>
                                      <p:cBhvr>
                                        <p:cTn id="10" dur="1" fill="hold">
                                          <p:stCondLst>
                                            <p:cond delay="0"/>
                                          </p:stCondLst>
                                        </p:cTn>
                                        <p:tgtEl>
                                          <p:spTgt spid="516104"/>
                                        </p:tgtEl>
                                        <p:attrNameLst>
                                          <p:attrName>style.visibility</p:attrName>
                                        </p:attrNameLst>
                                      </p:cBhvr>
                                      <p:to>
                                        <p:strVal val="visible"/>
                                      </p:to>
                                    </p:set>
                                    <p:animEffect transition="in" filter="wipe(right)">
                                      <p:cBhvr>
                                        <p:cTn id="11" dur="500"/>
                                        <p:tgtEl>
                                          <p:spTgt spid="516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1" grpId="0" animBg="1"/>
      <p:bldP spid="516104"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7122" name="Rectangle 2"/>
          <p:cNvSpPr>
            <a:spLocks noGrp="1" noChangeArrowheads="1"/>
          </p:cNvSpPr>
          <p:nvPr>
            <p:ph type="title"/>
          </p:nvPr>
        </p:nvSpPr>
        <p:spPr/>
        <p:txBody>
          <a:bodyPr/>
          <a:lstStyle/>
          <a:p>
            <a:pPr algn="l" rtl="0"/>
            <a:r>
              <a:rPr lang="en-CA"/>
              <a:t>Máquina de estado del detector de saturación CT</a:t>
            </a:r>
          </a:p>
        </p:txBody>
      </p:sp>
      <p:grpSp>
        <p:nvGrpSpPr>
          <p:cNvPr id="517123" name="Group 3"/>
          <p:cNvGrpSpPr>
            <a:grpSpLocks/>
          </p:cNvGrpSpPr>
          <p:nvPr/>
        </p:nvGrpSpPr>
        <p:grpSpPr bwMode="auto">
          <a:xfrm>
            <a:off x="2057400" y="1066800"/>
            <a:ext cx="5143500" cy="4598988"/>
            <a:chOff x="1307" y="1032"/>
            <a:chExt cx="3240" cy="2897"/>
          </a:xfrm>
        </p:grpSpPr>
        <p:grpSp>
          <p:nvGrpSpPr>
            <p:cNvPr id="517124" name="Group 4"/>
            <p:cNvGrpSpPr>
              <a:grpSpLocks/>
            </p:cNvGrpSpPr>
            <p:nvPr/>
          </p:nvGrpSpPr>
          <p:grpSpPr bwMode="auto">
            <a:xfrm>
              <a:off x="1990" y="1032"/>
              <a:ext cx="1364" cy="681"/>
              <a:chOff x="1990" y="1032"/>
              <a:chExt cx="1364" cy="681"/>
            </a:xfrm>
          </p:grpSpPr>
          <p:sp>
            <p:nvSpPr>
              <p:cNvPr id="517125" name="Freeform 5"/>
              <p:cNvSpPr>
                <a:spLocks/>
              </p:cNvSpPr>
              <p:nvPr/>
            </p:nvSpPr>
            <p:spPr bwMode="auto">
              <a:xfrm>
                <a:off x="1990" y="1032"/>
                <a:ext cx="1364" cy="681"/>
              </a:xfrm>
              <a:custGeom>
                <a:avLst/>
                <a:gdLst/>
                <a:ahLst/>
                <a:cxnLst>
                  <a:cxn ang="0">
                    <a:pos x="2" y="312"/>
                  </a:cxn>
                  <a:cxn ang="0">
                    <a:pos x="20" y="259"/>
                  </a:cxn>
                  <a:cxn ang="0">
                    <a:pos x="54" y="207"/>
                  </a:cxn>
                  <a:cxn ang="0">
                    <a:pos x="105" y="158"/>
                  </a:cxn>
                  <a:cxn ang="0">
                    <a:pos x="171" y="114"/>
                  </a:cxn>
                  <a:cxn ang="0">
                    <a:pos x="251" y="76"/>
                  </a:cxn>
                  <a:cxn ang="0">
                    <a:pos x="341" y="45"/>
                  </a:cxn>
                  <a:cxn ang="0">
                    <a:pos x="441" y="22"/>
                  </a:cxn>
                  <a:cxn ang="0">
                    <a:pos x="545" y="6"/>
                  </a:cxn>
                  <a:cxn ang="0">
                    <a:pos x="654" y="0"/>
                  </a:cxn>
                  <a:cxn ang="0">
                    <a:pos x="765" y="2"/>
                  </a:cxn>
                  <a:cxn ang="0">
                    <a:pos x="871" y="12"/>
                  </a:cxn>
                  <a:cxn ang="0">
                    <a:pos x="975" y="32"/>
                  </a:cxn>
                  <a:cxn ang="0">
                    <a:pos x="1069" y="59"/>
                  </a:cxn>
                  <a:cxn ang="0">
                    <a:pos x="1155" y="94"/>
                  </a:cxn>
                  <a:cxn ang="0">
                    <a:pos x="1227" y="135"/>
                  </a:cxn>
                  <a:cxn ang="0">
                    <a:pos x="1286" y="182"/>
                  </a:cxn>
                  <a:cxn ang="0">
                    <a:pos x="1328" y="232"/>
                  </a:cxn>
                  <a:cxn ang="0">
                    <a:pos x="1356" y="285"/>
                  </a:cxn>
                  <a:cxn ang="0">
                    <a:pos x="1364" y="340"/>
                  </a:cxn>
                  <a:cxn ang="0">
                    <a:pos x="1356" y="394"/>
                  </a:cxn>
                  <a:cxn ang="0">
                    <a:pos x="1328" y="448"/>
                  </a:cxn>
                  <a:cxn ang="0">
                    <a:pos x="1286" y="499"/>
                  </a:cxn>
                  <a:cxn ang="0">
                    <a:pos x="1227" y="545"/>
                  </a:cxn>
                  <a:cxn ang="0">
                    <a:pos x="1155" y="586"/>
                  </a:cxn>
                  <a:cxn ang="0">
                    <a:pos x="1069" y="620"/>
                  </a:cxn>
                  <a:cxn ang="0">
                    <a:pos x="975" y="648"/>
                  </a:cxn>
                  <a:cxn ang="0">
                    <a:pos x="871" y="668"/>
                  </a:cxn>
                  <a:cxn ang="0">
                    <a:pos x="765" y="678"/>
                  </a:cxn>
                  <a:cxn ang="0">
                    <a:pos x="654" y="681"/>
                  </a:cxn>
                  <a:cxn ang="0">
                    <a:pos x="545" y="674"/>
                  </a:cxn>
                  <a:cxn ang="0">
                    <a:pos x="441" y="659"/>
                  </a:cxn>
                  <a:cxn ang="0">
                    <a:pos x="341" y="635"/>
                  </a:cxn>
                  <a:cxn ang="0">
                    <a:pos x="251" y="605"/>
                  </a:cxn>
                  <a:cxn ang="0">
                    <a:pos x="171" y="566"/>
                  </a:cxn>
                  <a:cxn ang="0">
                    <a:pos x="105" y="523"/>
                  </a:cxn>
                  <a:cxn ang="0">
                    <a:pos x="54" y="474"/>
                  </a:cxn>
                  <a:cxn ang="0">
                    <a:pos x="20" y="422"/>
                  </a:cxn>
                  <a:cxn ang="0">
                    <a:pos x="2" y="368"/>
                  </a:cxn>
                </a:cxnLst>
                <a:rect l="0" t="0" r="r" b="b"/>
                <a:pathLst>
                  <a:path w="1364" h="681">
                    <a:moveTo>
                      <a:pt x="0" y="340"/>
                    </a:moveTo>
                    <a:lnTo>
                      <a:pt x="2" y="312"/>
                    </a:lnTo>
                    <a:lnTo>
                      <a:pt x="9" y="285"/>
                    </a:lnTo>
                    <a:lnTo>
                      <a:pt x="20" y="259"/>
                    </a:lnTo>
                    <a:lnTo>
                      <a:pt x="35" y="232"/>
                    </a:lnTo>
                    <a:lnTo>
                      <a:pt x="54" y="207"/>
                    </a:lnTo>
                    <a:lnTo>
                      <a:pt x="78" y="182"/>
                    </a:lnTo>
                    <a:lnTo>
                      <a:pt x="105" y="158"/>
                    </a:lnTo>
                    <a:lnTo>
                      <a:pt x="137" y="135"/>
                    </a:lnTo>
                    <a:lnTo>
                      <a:pt x="171" y="114"/>
                    </a:lnTo>
                    <a:lnTo>
                      <a:pt x="210" y="94"/>
                    </a:lnTo>
                    <a:lnTo>
                      <a:pt x="251" y="76"/>
                    </a:lnTo>
                    <a:lnTo>
                      <a:pt x="295" y="59"/>
                    </a:lnTo>
                    <a:lnTo>
                      <a:pt x="341" y="45"/>
                    </a:lnTo>
                    <a:lnTo>
                      <a:pt x="389" y="32"/>
                    </a:lnTo>
                    <a:lnTo>
                      <a:pt x="441" y="22"/>
                    </a:lnTo>
                    <a:lnTo>
                      <a:pt x="492" y="12"/>
                    </a:lnTo>
                    <a:lnTo>
                      <a:pt x="545" y="6"/>
                    </a:lnTo>
                    <a:lnTo>
                      <a:pt x="600" y="2"/>
                    </a:lnTo>
                    <a:lnTo>
                      <a:pt x="654" y="0"/>
                    </a:lnTo>
                    <a:lnTo>
                      <a:pt x="710" y="0"/>
                    </a:lnTo>
                    <a:lnTo>
                      <a:pt x="765" y="2"/>
                    </a:lnTo>
                    <a:lnTo>
                      <a:pt x="818" y="6"/>
                    </a:lnTo>
                    <a:lnTo>
                      <a:pt x="871" y="12"/>
                    </a:lnTo>
                    <a:lnTo>
                      <a:pt x="924" y="22"/>
                    </a:lnTo>
                    <a:lnTo>
                      <a:pt x="975" y="32"/>
                    </a:lnTo>
                    <a:lnTo>
                      <a:pt x="1023" y="45"/>
                    </a:lnTo>
                    <a:lnTo>
                      <a:pt x="1069" y="59"/>
                    </a:lnTo>
                    <a:lnTo>
                      <a:pt x="1114" y="76"/>
                    </a:lnTo>
                    <a:lnTo>
                      <a:pt x="1155" y="94"/>
                    </a:lnTo>
                    <a:lnTo>
                      <a:pt x="1192" y="114"/>
                    </a:lnTo>
                    <a:lnTo>
                      <a:pt x="1227" y="135"/>
                    </a:lnTo>
                    <a:lnTo>
                      <a:pt x="1258" y="158"/>
                    </a:lnTo>
                    <a:lnTo>
                      <a:pt x="1286" y="182"/>
                    </a:lnTo>
                    <a:lnTo>
                      <a:pt x="1309" y="207"/>
                    </a:lnTo>
                    <a:lnTo>
                      <a:pt x="1328" y="232"/>
                    </a:lnTo>
                    <a:lnTo>
                      <a:pt x="1344" y="259"/>
                    </a:lnTo>
                    <a:lnTo>
                      <a:pt x="1356" y="285"/>
                    </a:lnTo>
                    <a:lnTo>
                      <a:pt x="1361" y="312"/>
                    </a:lnTo>
                    <a:lnTo>
                      <a:pt x="1364" y="340"/>
                    </a:lnTo>
                    <a:lnTo>
                      <a:pt x="1361" y="368"/>
                    </a:lnTo>
                    <a:lnTo>
                      <a:pt x="1356" y="394"/>
                    </a:lnTo>
                    <a:lnTo>
                      <a:pt x="1344" y="422"/>
                    </a:lnTo>
                    <a:lnTo>
                      <a:pt x="1328" y="448"/>
                    </a:lnTo>
                    <a:lnTo>
                      <a:pt x="1309" y="474"/>
                    </a:lnTo>
                    <a:lnTo>
                      <a:pt x="1286" y="499"/>
                    </a:lnTo>
                    <a:lnTo>
                      <a:pt x="1258" y="523"/>
                    </a:lnTo>
                    <a:lnTo>
                      <a:pt x="1227" y="545"/>
                    </a:lnTo>
                    <a:lnTo>
                      <a:pt x="1192" y="566"/>
                    </a:lnTo>
                    <a:lnTo>
                      <a:pt x="1155" y="586"/>
                    </a:lnTo>
                    <a:lnTo>
                      <a:pt x="1114" y="605"/>
                    </a:lnTo>
                    <a:lnTo>
                      <a:pt x="1069" y="620"/>
                    </a:lnTo>
                    <a:lnTo>
                      <a:pt x="1023" y="635"/>
                    </a:lnTo>
                    <a:lnTo>
                      <a:pt x="975" y="648"/>
                    </a:lnTo>
                    <a:lnTo>
                      <a:pt x="924" y="659"/>
                    </a:lnTo>
                    <a:lnTo>
                      <a:pt x="871" y="668"/>
                    </a:lnTo>
                    <a:lnTo>
                      <a:pt x="818" y="674"/>
                    </a:lnTo>
                    <a:lnTo>
                      <a:pt x="765" y="678"/>
                    </a:lnTo>
                    <a:lnTo>
                      <a:pt x="710" y="681"/>
                    </a:lnTo>
                    <a:lnTo>
                      <a:pt x="654" y="681"/>
                    </a:lnTo>
                    <a:lnTo>
                      <a:pt x="600" y="678"/>
                    </a:lnTo>
                    <a:lnTo>
                      <a:pt x="545" y="674"/>
                    </a:lnTo>
                    <a:lnTo>
                      <a:pt x="492" y="668"/>
                    </a:lnTo>
                    <a:lnTo>
                      <a:pt x="441" y="659"/>
                    </a:lnTo>
                    <a:lnTo>
                      <a:pt x="389" y="648"/>
                    </a:lnTo>
                    <a:lnTo>
                      <a:pt x="341" y="635"/>
                    </a:lnTo>
                    <a:lnTo>
                      <a:pt x="295" y="620"/>
                    </a:lnTo>
                    <a:lnTo>
                      <a:pt x="251" y="605"/>
                    </a:lnTo>
                    <a:lnTo>
                      <a:pt x="210" y="586"/>
                    </a:lnTo>
                    <a:lnTo>
                      <a:pt x="171" y="566"/>
                    </a:lnTo>
                    <a:lnTo>
                      <a:pt x="137" y="545"/>
                    </a:lnTo>
                    <a:lnTo>
                      <a:pt x="105" y="523"/>
                    </a:lnTo>
                    <a:lnTo>
                      <a:pt x="78" y="499"/>
                    </a:lnTo>
                    <a:lnTo>
                      <a:pt x="54" y="474"/>
                    </a:lnTo>
                    <a:lnTo>
                      <a:pt x="35" y="448"/>
                    </a:lnTo>
                    <a:lnTo>
                      <a:pt x="20" y="422"/>
                    </a:lnTo>
                    <a:lnTo>
                      <a:pt x="9" y="394"/>
                    </a:lnTo>
                    <a:lnTo>
                      <a:pt x="2" y="368"/>
                    </a:lnTo>
                    <a:lnTo>
                      <a:pt x="0" y="340"/>
                    </a:lnTo>
                    <a:close/>
                  </a:path>
                </a:pathLst>
              </a:custGeom>
              <a:solidFill>
                <a:srgbClr val="00FF00"/>
              </a:solidFill>
              <a:ln w="4763">
                <a:solidFill>
                  <a:srgbClr val="000000"/>
                </a:solidFill>
                <a:prstDash val="solid"/>
                <a:round/>
                <a:headEnd/>
                <a:tailEnd/>
              </a:ln>
            </p:spPr>
            <p:txBody>
              <a:bodyPr/>
              <a:lstStyle/>
              <a:p>
                <a:pPr algn="l" rtl="0"/>
                <a:endParaRPr lang="es-AR"/>
              </a:p>
            </p:txBody>
          </p:sp>
          <p:sp>
            <p:nvSpPr>
              <p:cNvPr id="517126" name="Rectangle 6"/>
              <p:cNvSpPr>
                <a:spLocks noChangeArrowheads="1"/>
              </p:cNvSpPr>
              <p:nvPr/>
            </p:nvSpPr>
            <p:spPr bwMode="auto">
              <a:xfrm>
                <a:off x="2477" y="1136"/>
                <a:ext cx="402" cy="106"/>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100" b="1">
                    <a:solidFill>
                      <a:srgbClr val="000000"/>
                    </a:solidFill>
                    <a:latin typeface="Times New Roman" pitchFamily="18" charset="0"/>
                  </a:rPr>
                  <a:t>NORMAL</a:t>
                </a:r>
                <a:endParaRPr lang="en-US" sz="2400">
                  <a:latin typeface="Times New Roman" pitchFamily="18" charset="0"/>
                </a:endParaRPr>
              </a:p>
            </p:txBody>
          </p:sp>
          <p:sp>
            <p:nvSpPr>
              <p:cNvPr id="517127" name="Rectangle 7"/>
              <p:cNvSpPr>
                <a:spLocks noChangeArrowheads="1"/>
              </p:cNvSpPr>
              <p:nvPr/>
            </p:nvSpPr>
            <p:spPr bwMode="auto">
              <a:xfrm>
                <a:off x="2453" y="1382"/>
                <a:ext cx="431"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SAB := 0</a:t>
                </a:r>
                <a:endParaRPr lang="en-US" sz="2400">
                  <a:latin typeface="Times New Roman" pitchFamily="18" charset="0"/>
                </a:endParaRPr>
              </a:p>
            </p:txBody>
          </p:sp>
        </p:grpSp>
        <p:grpSp>
          <p:nvGrpSpPr>
            <p:cNvPr id="517128" name="Group 8"/>
            <p:cNvGrpSpPr>
              <a:grpSpLocks/>
            </p:cNvGrpSpPr>
            <p:nvPr/>
          </p:nvGrpSpPr>
          <p:grpSpPr bwMode="auto">
            <a:xfrm>
              <a:off x="1990" y="2140"/>
              <a:ext cx="1364" cy="681"/>
              <a:chOff x="1990" y="2140"/>
              <a:chExt cx="1364" cy="681"/>
            </a:xfrm>
          </p:grpSpPr>
          <p:sp>
            <p:nvSpPr>
              <p:cNvPr id="517129" name="Freeform 9"/>
              <p:cNvSpPr>
                <a:spLocks/>
              </p:cNvSpPr>
              <p:nvPr/>
            </p:nvSpPr>
            <p:spPr bwMode="auto">
              <a:xfrm>
                <a:off x="1990" y="2140"/>
                <a:ext cx="1364" cy="681"/>
              </a:xfrm>
              <a:custGeom>
                <a:avLst/>
                <a:gdLst/>
                <a:ahLst/>
                <a:cxnLst>
                  <a:cxn ang="0">
                    <a:pos x="2" y="313"/>
                  </a:cxn>
                  <a:cxn ang="0">
                    <a:pos x="20" y="259"/>
                  </a:cxn>
                  <a:cxn ang="0">
                    <a:pos x="54" y="207"/>
                  </a:cxn>
                  <a:cxn ang="0">
                    <a:pos x="105" y="158"/>
                  </a:cxn>
                  <a:cxn ang="0">
                    <a:pos x="171" y="114"/>
                  </a:cxn>
                  <a:cxn ang="0">
                    <a:pos x="251" y="76"/>
                  </a:cxn>
                  <a:cxn ang="0">
                    <a:pos x="341" y="46"/>
                  </a:cxn>
                  <a:cxn ang="0">
                    <a:pos x="441" y="22"/>
                  </a:cxn>
                  <a:cxn ang="0">
                    <a:pos x="545" y="6"/>
                  </a:cxn>
                  <a:cxn ang="0">
                    <a:pos x="654" y="0"/>
                  </a:cxn>
                  <a:cxn ang="0">
                    <a:pos x="765" y="2"/>
                  </a:cxn>
                  <a:cxn ang="0">
                    <a:pos x="871" y="13"/>
                  </a:cxn>
                  <a:cxn ang="0">
                    <a:pos x="975" y="32"/>
                  </a:cxn>
                  <a:cxn ang="0">
                    <a:pos x="1069" y="59"/>
                  </a:cxn>
                  <a:cxn ang="0">
                    <a:pos x="1155" y="94"/>
                  </a:cxn>
                  <a:cxn ang="0">
                    <a:pos x="1227" y="135"/>
                  </a:cxn>
                  <a:cxn ang="0">
                    <a:pos x="1286" y="182"/>
                  </a:cxn>
                  <a:cxn ang="0">
                    <a:pos x="1328" y="232"/>
                  </a:cxn>
                  <a:cxn ang="0">
                    <a:pos x="1356" y="285"/>
                  </a:cxn>
                  <a:cxn ang="0">
                    <a:pos x="1364" y="340"/>
                  </a:cxn>
                  <a:cxn ang="0">
                    <a:pos x="1356" y="394"/>
                  </a:cxn>
                  <a:cxn ang="0">
                    <a:pos x="1328" y="448"/>
                  </a:cxn>
                  <a:cxn ang="0">
                    <a:pos x="1286" y="499"/>
                  </a:cxn>
                  <a:cxn ang="0">
                    <a:pos x="1227" y="546"/>
                  </a:cxn>
                  <a:cxn ang="0">
                    <a:pos x="1155" y="587"/>
                  </a:cxn>
                  <a:cxn ang="0">
                    <a:pos x="1069" y="621"/>
                  </a:cxn>
                  <a:cxn ang="0">
                    <a:pos x="975" y="648"/>
                  </a:cxn>
                  <a:cxn ang="0">
                    <a:pos x="871" y="668"/>
                  </a:cxn>
                  <a:cxn ang="0">
                    <a:pos x="765" y="679"/>
                  </a:cxn>
                  <a:cxn ang="0">
                    <a:pos x="654" y="681"/>
                  </a:cxn>
                  <a:cxn ang="0">
                    <a:pos x="545" y="674"/>
                  </a:cxn>
                  <a:cxn ang="0">
                    <a:pos x="441" y="659"/>
                  </a:cxn>
                  <a:cxn ang="0">
                    <a:pos x="341" y="635"/>
                  </a:cxn>
                  <a:cxn ang="0">
                    <a:pos x="251" y="605"/>
                  </a:cxn>
                  <a:cxn ang="0">
                    <a:pos x="171" y="566"/>
                  </a:cxn>
                  <a:cxn ang="0">
                    <a:pos x="105" y="523"/>
                  </a:cxn>
                  <a:cxn ang="0">
                    <a:pos x="54" y="474"/>
                  </a:cxn>
                  <a:cxn ang="0">
                    <a:pos x="20" y="422"/>
                  </a:cxn>
                  <a:cxn ang="0">
                    <a:pos x="2" y="368"/>
                  </a:cxn>
                </a:cxnLst>
                <a:rect l="0" t="0" r="r" b="b"/>
                <a:pathLst>
                  <a:path w="1364" h="681">
                    <a:moveTo>
                      <a:pt x="0" y="340"/>
                    </a:moveTo>
                    <a:lnTo>
                      <a:pt x="2" y="313"/>
                    </a:lnTo>
                    <a:lnTo>
                      <a:pt x="9" y="285"/>
                    </a:lnTo>
                    <a:lnTo>
                      <a:pt x="20" y="259"/>
                    </a:lnTo>
                    <a:lnTo>
                      <a:pt x="35" y="232"/>
                    </a:lnTo>
                    <a:lnTo>
                      <a:pt x="54" y="207"/>
                    </a:lnTo>
                    <a:lnTo>
                      <a:pt x="78" y="182"/>
                    </a:lnTo>
                    <a:lnTo>
                      <a:pt x="105" y="158"/>
                    </a:lnTo>
                    <a:lnTo>
                      <a:pt x="137" y="135"/>
                    </a:lnTo>
                    <a:lnTo>
                      <a:pt x="171" y="114"/>
                    </a:lnTo>
                    <a:lnTo>
                      <a:pt x="210" y="94"/>
                    </a:lnTo>
                    <a:lnTo>
                      <a:pt x="251" y="76"/>
                    </a:lnTo>
                    <a:lnTo>
                      <a:pt x="295" y="59"/>
                    </a:lnTo>
                    <a:lnTo>
                      <a:pt x="341" y="46"/>
                    </a:lnTo>
                    <a:lnTo>
                      <a:pt x="389" y="32"/>
                    </a:lnTo>
                    <a:lnTo>
                      <a:pt x="441" y="22"/>
                    </a:lnTo>
                    <a:lnTo>
                      <a:pt x="492" y="13"/>
                    </a:lnTo>
                    <a:lnTo>
                      <a:pt x="545" y="6"/>
                    </a:lnTo>
                    <a:lnTo>
                      <a:pt x="600" y="2"/>
                    </a:lnTo>
                    <a:lnTo>
                      <a:pt x="654" y="0"/>
                    </a:lnTo>
                    <a:lnTo>
                      <a:pt x="710" y="0"/>
                    </a:lnTo>
                    <a:lnTo>
                      <a:pt x="765" y="2"/>
                    </a:lnTo>
                    <a:lnTo>
                      <a:pt x="818" y="6"/>
                    </a:lnTo>
                    <a:lnTo>
                      <a:pt x="871" y="13"/>
                    </a:lnTo>
                    <a:lnTo>
                      <a:pt x="924" y="22"/>
                    </a:lnTo>
                    <a:lnTo>
                      <a:pt x="975" y="32"/>
                    </a:lnTo>
                    <a:lnTo>
                      <a:pt x="1023" y="46"/>
                    </a:lnTo>
                    <a:lnTo>
                      <a:pt x="1069" y="59"/>
                    </a:lnTo>
                    <a:lnTo>
                      <a:pt x="1114" y="76"/>
                    </a:lnTo>
                    <a:lnTo>
                      <a:pt x="1155" y="94"/>
                    </a:lnTo>
                    <a:lnTo>
                      <a:pt x="1192" y="114"/>
                    </a:lnTo>
                    <a:lnTo>
                      <a:pt x="1227" y="135"/>
                    </a:lnTo>
                    <a:lnTo>
                      <a:pt x="1258" y="158"/>
                    </a:lnTo>
                    <a:lnTo>
                      <a:pt x="1286" y="182"/>
                    </a:lnTo>
                    <a:lnTo>
                      <a:pt x="1309" y="207"/>
                    </a:lnTo>
                    <a:lnTo>
                      <a:pt x="1328" y="232"/>
                    </a:lnTo>
                    <a:lnTo>
                      <a:pt x="1344" y="259"/>
                    </a:lnTo>
                    <a:lnTo>
                      <a:pt x="1356" y="285"/>
                    </a:lnTo>
                    <a:lnTo>
                      <a:pt x="1361" y="313"/>
                    </a:lnTo>
                    <a:lnTo>
                      <a:pt x="1364" y="340"/>
                    </a:lnTo>
                    <a:lnTo>
                      <a:pt x="1361" y="368"/>
                    </a:lnTo>
                    <a:lnTo>
                      <a:pt x="1356" y="394"/>
                    </a:lnTo>
                    <a:lnTo>
                      <a:pt x="1344" y="422"/>
                    </a:lnTo>
                    <a:lnTo>
                      <a:pt x="1328" y="448"/>
                    </a:lnTo>
                    <a:lnTo>
                      <a:pt x="1309" y="474"/>
                    </a:lnTo>
                    <a:lnTo>
                      <a:pt x="1286" y="499"/>
                    </a:lnTo>
                    <a:lnTo>
                      <a:pt x="1258" y="523"/>
                    </a:lnTo>
                    <a:lnTo>
                      <a:pt x="1227" y="546"/>
                    </a:lnTo>
                    <a:lnTo>
                      <a:pt x="1192" y="566"/>
                    </a:lnTo>
                    <a:lnTo>
                      <a:pt x="1155" y="587"/>
                    </a:lnTo>
                    <a:lnTo>
                      <a:pt x="1114" y="605"/>
                    </a:lnTo>
                    <a:lnTo>
                      <a:pt x="1069" y="621"/>
                    </a:lnTo>
                    <a:lnTo>
                      <a:pt x="1023" y="635"/>
                    </a:lnTo>
                    <a:lnTo>
                      <a:pt x="975" y="648"/>
                    </a:lnTo>
                    <a:lnTo>
                      <a:pt x="924" y="659"/>
                    </a:lnTo>
                    <a:lnTo>
                      <a:pt x="871" y="668"/>
                    </a:lnTo>
                    <a:lnTo>
                      <a:pt x="818" y="674"/>
                    </a:lnTo>
                    <a:lnTo>
                      <a:pt x="765" y="679"/>
                    </a:lnTo>
                    <a:lnTo>
                      <a:pt x="710" y="681"/>
                    </a:lnTo>
                    <a:lnTo>
                      <a:pt x="654" y="681"/>
                    </a:lnTo>
                    <a:lnTo>
                      <a:pt x="600" y="679"/>
                    </a:lnTo>
                    <a:lnTo>
                      <a:pt x="545" y="674"/>
                    </a:lnTo>
                    <a:lnTo>
                      <a:pt x="492" y="668"/>
                    </a:lnTo>
                    <a:lnTo>
                      <a:pt x="441" y="659"/>
                    </a:lnTo>
                    <a:lnTo>
                      <a:pt x="389" y="648"/>
                    </a:lnTo>
                    <a:lnTo>
                      <a:pt x="341" y="635"/>
                    </a:lnTo>
                    <a:lnTo>
                      <a:pt x="295" y="621"/>
                    </a:lnTo>
                    <a:lnTo>
                      <a:pt x="251" y="605"/>
                    </a:lnTo>
                    <a:lnTo>
                      <a:pt x="210" y="587"/>
                    </a:lnTo>
                    <a:lnTo>
                      <a:pt x="171" y="566"/>
                    </a:lnTo>
                    <a:lnTo>
                      <a:pt x="137" y="546"/>
                    </a:lnTo>
                    <a:lnTo>
                      <a:pt x="105" y="523"/>
                    </a:lnTo>
                    <a:lnTo>
                      <a:pt x="78" y="499"/>
                    </a:lnTo>
                    <a:lnTo>
                      <a:pt x="54" y="474"/>
                    </a:lnTo>
                    <a:lnTo>
                      <a:pt x="35" y="448"/>
                    </a:lnTo>
                    <a:lnTo>
                      <a:pt x="20" y="422"/>
                    </a:lnTo>
                    <a:lnTo>
                      <a:pt x="9" y="394"/>
                    </a:lnTo>
                    <a:lnTo>
                      <a:pt x="2" y="368"/>
                    </a:lnTo>
                    <a:lnTo>
                      <a:pt x="0" y="340"/>
                    </a:lnTo>
                    <a:close/>
                  </a:path>
                </a:pathLst>
              </a:custGeom>
              <a:solidFill>
                <a:srgbClr val="FFFF00"/>
              </a:solidFill>
              <a:ln w="4763">
                <a:solidFill>
                  <a:srgbClr val="000000"/>
                </a:solidFill>
                <a:prstDash val="solid"/>
                <a:round/>
                <a:headEnd/>
                <a:tailEnd/>
              </a:ln>
            </p:spPr>
            <p:txBody>
              <a:bodyPr/>
              <a:lstStyle/>
              <a:p>
                <a:pPr algn="l" rtl="0"/>
                <a:endParaRPr lang="es-AR"/>
              </a:p>
            </p:txBody>
          </p:sp>
          <p:sp>
            <p:nvSpPr>
              <p:cNvPr id="517130" name="Rectangle 10"/>
              <p:cNvSpPr>
                <a:spLocks noChangeArrowheads="1"/>
              </p:cNvSpPr>
              <p:nvPr/>
            </p:nvSpPr>
            <p:spPr bwMode="auto">
              <a:xfrm>
                <a:off x="2436" y="2219"/>
                <a:ext cx="492" cy="106"/>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100" b="1">
                    <a:solidFill>
                      <a:srgbClr val="000000"/>
                    </a:solidFill>
                    <a:latin typeface="Times New Roman" pitchFamily="18" charset="0"/>
                  </a:rPr>
                  <a:t>EXTERNO</a:t>
                </a:r>
                <a:endParaRPr lang="en-US" sz="2400">
                  <a:latin typeface="Times New Roman" pitchFamily="18" charset="0"/>
                </a:endParaRPr>
              </a:p>
            </p:txBody>
          </p:sp>
          <p:sp>
            <p:nvSpPr>
              <p:cNvPr id="517131" name="Rectangle 11"/>
              <p:cNvSpPr>
                <a:spLocks noChangeArrowheads="1"/>
              </p:cNvSpPr>
              <p:nvPr/>
            </p:nvSpPr>
            <p:spPr bwMode="auto">
              <a:xfrm>
                <a:off x="2527" y="2346"/>
                <a:ext cx="300" cy="106"/>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100" b="1">
                    <a:solidFill>
                      <a:srgbClr val="000000"/>
                    </a:solidFill>
                    <a:latin typeface="Times New Roman" pitchFamily="18" charset="0"/>
                  </a:rPr>
                  <a:t>FALLA</a:t>
                </a:r>
                <a:endParaRPr lang="en-US" sz="2400">
                  <a:latin typeface="Times New Roman" pitchFamily="18" charset="0"/>
                </a:endParaRPr>
              </a:p>
            </p:txBody>
          </p:sp>
          <p:sp>
            <p:nvSpPr>
              <p:cNvPr id="517132" name="Rectangle 12"/>
              <p:cNvSpPr>
                <a:spLocks noChangeArrowheads="1"/>
              </p:cNvSpPr>
              <p:nvPr/>
            </p:nvSpPr>
            <p:spPr bwMode="auto">
              <a:xfrm>
                <a:off x="2453" y="2592"/>
                <a:ext cx="431"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SAB := 1</a:t>
                </a:r>
                <a:endParaRPr lang="en-US" sz="2400">
                  <a:latin typeface="Times New Roman" pitchFamily="18" charset="0"/>
                </a:endParaRPr>
              </a:p>
            </p:txBody>
          </p:sp>
        </p:grpSp>
        <p:grpSp>
          <p:nvGrpSpPr>
            <p:cNvPr id="517133" name="Group 13"/>
            <p:cNvGrpSpPr>
              <a:grpSpLocks/>
            </p:cNvGrpSpPr>
            <p:nvPr/>
          </p:nvGrpSpPr>
          <p:grpSpPr bwMode="auto">
            <a:xfrm>
              <a:off x="1990" y="3248"/>
              <a:ext cx="1364" cy="681"/>
              <a:chOff x="1990" y="3248"/>
              <a:chExt cx="1364" cy="681"/>
            </a:xfrm>
          </p:grpSpPr>
          <p:sp>
            <p:nvSpPr>
              <p:cNvPr id="517134" name="Freeform 14"/>
              <p:cNvSpPr>
                <a:spLocks/>
              </p:cNvSpPr>
              <p:nvPr/>
            </p:nvSpPr>
            <p:spPr bwMode="auto">
              <a:xfrm>
                <a:off x="1990" y="3248"/>
                <a:ext cx="1364" cy="681"/>
              </a:xfrm>
              <a:custGeom>
                <a:avLst/>
                <a:gdLst/>
                <a:ahLst/>
                <a:cxnLst>
                  <a:cxn ang="0">
                    <a:pos x="2" y="313"/>
                  </a:cxn>
                  <a:cxn ang="0">
                    <a:pos x="20" y="259"/>
                  </a:cxn>
                  <a:cxn ang="0">
                    <a:pos x="54" y="207"/>
                  </a:cxn>
                  <a:cxn ang="0">
                    <a:pos x="105" y="158"/>
                  </a:cxn>
                  <a:cxn ang="0">
                    <a:pos x="171" y="114"/>
                  </a:cxn>
                  <a:cxn ang="0">
                    <a:pos x="251" y="76"/>
                  </a:cxn>
                  <a:cxn ang="0">
                    <a:pos x="341" y="46"/>
                  </a:cxn>
                  <a:cxn ang="0">
                    <a:pos x="441" y="22"/>
                  </a:cxn>
                  <a:cxn ang="0">
                    <a:pos x="545" y="6"/>
                  </a:cxn>
                  <a:cxn ang="0">
                    <a:pos x="654" y="0"/>
                  </a:cxn>
                  <a:cxn ang="0">
                    <a:pos x="765" y="3"/>
                  </a:cxn>
                  <a:cxn ang="0">
                    <a:pos x="871" y="13"/>
                  </a:cxn>
                  <a:cxn ang="0">
                    <a:pos x="975" y="32"/>
                  </a:cxn>
                  <a:cxn ang="0">
                    <a:pos x="1069" y="59"/>
                  </a:cxn>
                  <a:cxn ang="0">
                    <a:pos x="1155" y="95"/>
                  </a:cxn>
                  <a:cxn ang="0">
                    <a:pos x="1227" y="136"/>
                  </a:cxn>
                  <a:cxn ang="0">
                    <a:pos x="1286" y="182"/>
                  </a:cxn>
                  <a:cxn ang="0">
                    <a:pos x="1328" y="232"/>
                  </a:cxn>
                  <a:cxn ang="0">
                    <a:pos x="1356" y="286"/>
                  </a:cxn>
                  <a:cxn ang="0">
                    <a:pos x="1364" y="340"/>
                  </a:cxn>
                  <a:cxn ang="0">
                    <a:pos x="1356" y="395"/>
                  </a:cxn>
                  <a:cxn ang="0">
                    <a:pos x="1328" y="448"/>
                  </a:cxn>
                  <a:cxn ang="0">
                    <a:pos x="1286" y="499"/>
                  </a:cxn>
                  <a:cxn ang="0">
                    <a:pos x="1227" y="546"/>
                  </a:cxn>
                  <a:cxn ang="0">
                    <a:pos x="1155" y="587"/>
                  </a:cxn>
                  <a:cxn ang="0">
                    <a:pos x="1069" y="621"/>
                  </a:cxn>
                  <a:cxn ang="0">
                    <a:pos x="975" y="648"/>
                  </a:cxn>
                  <a:cxn ang="0">
                    <a:pos x="871" y="669"/>
                  </a:cxn>
                  <a:cxn ang="0">
                    <a:pos x="765" y="679"/>
                  </a:cxn>
                  <a:cxn ang="0">
                    <a:pos x="654" y="681"/>
                  </a:cxn>
                  <a:cxn ang="0">
                    <a:pos x="545" y="674"/>
                  </a:cxn>
                  <a:cxn ang="0">
                    <a:pos x="441" y="659"/>
                  </a:cxn>
                  <a:cxn ang="0">
                    <a:pos x="341" y="636"/>
                  </a:cxn>
                  <a:cxn ang="0">
                    <a:pos x="251" y="605"/>
                  </a:cxn>
                  <a:cxn ang="0">
                    <a:pos x="171" y="566"/>
                  </a:cxn>
                  <a:cxn ang="0">
                    <a:pos x="105" y="523"/>
                  </a:cxn>
                  <a:cxn ang="0">
                    <a:pos x="54" y="474"/>
                  </a:cxn>
                  <a:cxn ang="0">
                    <a:pos x="20" y="422"/>
                  </a:cxn>
                  <a:cxn ang="0">
                    <a:pos x="2" y="369"/>
                  </a:cxn>
                </a:cxnLst>
                <a:rect l="0" t="0" r="r" b="b"/>
                <a:pathLst>
                  <a:path w="1364" h="681">
                    <a:moveTo>
                      <a:pt x="0" y="340"/>
                    </a:moveTo>
                    <a:lnTo>
                      <a:pt x="2" y="313"/>
                    </a:lnTo>
                    <a:lnTo>
                      <a:pt x="9" y="286"/>
                    </a:lnTo>
                    <a:lnTo>
                      <a:pt x="20" y="259"/>
                    </a:lnTo>
                    <a:lnTo>
                      <a:pt x="35" y="232"/>
                    </a:lnTo>
                    <a:lnTo>
                      <a:pt x="54" y="207"/>
                    </a:lnTo>
                    <a:lnTo>
                      <a:pt x="78" y="182"/>
                    </a:lnTo>
                    <a:lnTo>
                      <a:pt x="105" y="158"/>
                    </a:lnTo>
                    <a:lnTo>
                      <a:pt x="137" y="136"/>
                    </a:lnTo>
                    <a:lnTo>
                      <a:pt x="171" y="114"/>
                    </a:lnTo>
                    <a:lnTo>
                      <a:pt x="210" y="95"/>
                    </a:lnTo>
                    <a:lnTo>
                      <a:pt x="251" y="76"/>
                    </a:lnTo>
                    <a:lnTo>
                      <a:pt x="295" y="59"/>
                    </a:lnTo>
                    <a:lnTo>
                      <a:pt x="341" y="46"/>
                    </a:lnTo>
                    <a:lnTo>
                      <a:pt x="389" y="32"/>
                    </a:lnTo>
                    <a:lnTo>
                      <a:pt x="441" y="22"/>
                    </a:lnTo>
                    <a:lnTo>
                      <a:pt x="492" y="13"/>
                    </a:lnTo>
                    <a:lnTo>
                      <a:pt x="545" y="6"/>
                    </a:lnTo>
                    <a:lnTo>
                      <a:pt x="600" y="3"/>
                    </a:lnTo>
                    <a:lnTo>
                      <a:pt x="654" y="0"/>
                    </a:lnTo>
                    <a:lnTo>
                      <a:pt x="710" y="0"/>
                    </a:lnTo>
                    <a:lnTo>
                      <a:pt x="765" y="3"/>
                    </a:lnTo>
                    <a:lnTo>
                      <a:pt x="818" y="6"/>
                    </a:lnTo>
                    <a:lnTo>
                      <a:pt x="871" y="13"/>
                    </a:lnTo>
                    <a:lnTo>
                      <a:pt x="924" y="22"/>
                    </a:lnTo>
                    <a:lnTo>
                      <a:pt x="975" y="32"/>
                    </a:lnTo>
                    <a:lnTo>
                      <a:pt x="1023" y="46"/>
                    </a:lnTo>
                    <a:lnTo>
                      <a:pt x="1069" y="59"/>
                    </a:lnTo>
                    <a:lnTo>
                      <a:pt x="1114" y="76"/>
                    </a:lnTo>
                    <a:lnTo>
                      <a:pt x="1155" y="95"/>
                    </a:lnTo>
                    <a:lnTo>
                      <a:pt x="1192" y="114"/>
                    </a:lnTo>
                    <a:lnTo>
                      <a:pt x="1227" y="136"/>
                    </a:lnTo>
                    <a:lnTo>
                      <a:pt x="1258" y="158"/>
                    </a:lnTo>
                    <a:lnTo>
                      <a:pt x="1286" y="182"/>
                    </a:lnTo>
                    <a:lnTo>
                      <a:pt x="1309" y="207"/>
                    </a:lnTo>
                    <a:lnTo>
                      <a:pt x="1328" y="232"/>
                    </a:lnTo>
                    <a:lnTo>
                      <a:pt x="1344" y="259"/>
                    </a:lnTo>
                    <a:lnTo>
                      <a:pt x="1356" y="286"/>
                    </a:lnTo>
                    <a:lnTo>
                      <a:pt x="1361" y="313"/>
                    </a:lnTo>
                    <a:lnTo>
                      <a:pt x="1364" y="340"/>
                    </a:lnTo>
                    <a:lnTo>
                      <a:pt x="1361" y="369"/>
                    </a:lnTo>
                    <a:lnTo>
                      <a:pt x="1356" y="395"/>
                    </a:lnTo>
                    <a:lnTo>
                      <a:pt x="1344" y="422"/>
                    </a:lnTo>
                    <a:lnTo>
                      <a:pt x="1328" y="448"/>
                    </a:lnTo>
                    <a:lnTo>
                      <a:pt x="1309" y="474"/>
                    </a:lnTo>
                    <a:lnTo>
                      <a:pt x="1286" y="499"/>
                    </a:lnTo>
                    <a:lnTo>
                      <a:pt x="1258" y="523"/>
                    </a:lnTo>
                    <a:lnTo>
                      <a:pt x="1227" y="546"/>
                    </a:lnTo>
                    <a:lnTo>
                      <a:pt x="1192" y="566"/>
                    </a:lnTo>
                    <a:lnTo>
                      <a:pt x="1155" y="587"/>
                    </a:lnTo>
                    <a:lnTo>
                      <a:pt x="1114" y="605"/>
                    </a:lnTo>
                    <a:lnTo>
                      <a:pt x="1069" y="621"/>
                    </a:lnTo>
                    <a:lnTo>
                      <a:pt x="1023" y="636"/>
                    </a:lnTo>
                    <a:lnTo>
                      <a:pt x="975" y="648"/>
                    </a:lnTo>
                    <a:lnTo>
                      <a:pt x="924" y="659"/>
                    </a:lnTo>
                    <a:lnTo>
                      <a:pt x="871" y="669"/>
                    </a:lnTo>
                    <a:lnTo>
                      <a:pt x="818" y="674"/>
                    </a:lnTo>
                    <a:lnTo>
                      <a:pt x="765" y="679"/>
                    </a:lnTo>
                    <a:lnTo>
                      <a:pt x="710" y="681"/>
                    </a:lnTo>
                    <a:lnTo>
                      <a:pt x="654" y="681"/>
                    </a:lnTo>
                    <a:lnTo>
                      <a:pt x="600" y="679"/>
                    </a:lnTo>
                    <a:lnTo>
                      <a:pt x="545" y="674"/>
                    </a:lnTo>
                    <a:lnTo>
                      <a:pt x="492" y="669"/>
                    </a:lnTo>
                    <a:lnTo>
                      <a:pt x="441" y="659"/>
                    </a:lnTo>
                    <a:lnTo>
                      <a:pt x="389" y="648"/>
                    </a:lnTo>
                    <a:lnTo>
                      <a:pt x="341" y="636"/>
                    </a:lnTo>
                    <a:lnTo>
                      <a:pt x="295" y="621"/>
                    </a:lnTo>
                    <a:lnTo>
                      <a:pt x="251" y="605"/>
                    </a:lnTo>
                    <a:lnTo>
                      <a:pt x="210" y="587"/>
                    </a:lnTo>
                    <a:lnTo>
                      <a:pt x="171" y="566"/>
                    </a:lnTo>
                    <a:lnTo>
                      <a:pt x="137" y="546"/>
                    </a:lnTo>
                    <a:lnTo>
                      <a:pt x="105" y="523"/>
                    </a:lnTo>
                    <a:lnTo>
                      <a:pt x="78" y="499"/>
                    </a:lnTo>
                    <a:lnTo>
                      <a:pt x="54" y="474"/>
                    </a:lnTo>
                    <a:lnTo>
                      <a:pt x="35" y="448"/>
                    </a:lnTo>
                    <a:lnTo>
                      <a:pt x="20" y="422"/>
                    </a:lnTo>
                    <a:lnTo>
                      <a:pt x="9" y="395"/>
                    </a:lnTo>
                    <a:lnTo>
                      <a:pt x="2" y="369"/>
                    </a:lnTo>
                    <a:lnTo>
                      <a:pt x="0" y="340"/>
                    </a:lnTo>
                    <a:close/>
                  </a:path>
                </a:pathLst>
              </a:custGeom>
              <a:solidFill>
                <a:srgbClr val="FF0000"/>
              </a:solidFill>
              <a:ln w="4763">
                <a:solidFill>
                  <a:srgbClr val="000000"/>
                </a:solidFill>
                <a:prstDash val="solid"/>
                <a:round/>
                <a:headEnd/>
                <a:tailEnd/>
              </a:ln>
            </p:spPr>
            <p:txBody>
              <a:bodyPr/>
              <a:lstStyle/>
              <a:p>
                <a:pPr algn="l" rtl="0"/>
                <a:endParaRPr lang="es-AR"/>
              </a:p>
            </p:txBody>
          </p:sp>
          <p:sp>
            <p:nvSpPr>
              <p:cNvPr id="517135" name="Rectangle 15"/>
              <p:cNvSpPr>
                <a:spLocks noChangeArrowheads="1"/>
              </p:cNvSpPr>
              <p:nvPr/>
            </p:nvSpPr>
            <p:spPr bwMode="auto">
              <a:xfrm>
                <a:off x="2436" y="3327"/>
                <a:ext cx="492" cy="106"/>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100" b="1">
                    <a:solidFill>
                      <a:srgbClr val="000000"/>
                    </a:solidFill>
                    <a:latin typeface="Times New Roman" pitchFamily="18" charset="0"/>
                  </a:rPr>
                  <a:t>EXTERNO</a:t>
                </a:r>
                <a:endParaRPr lang="en-US" sz="2400">
                  <a:latin typeface="Times New Roman" pitchFamily="18" charset="0"/>
                </a:endParaRPr>
              </a:p>
            </p:txBody>
          </p:sp>
          <p:sp>
            <p:nvSpPr>
              <p:cNvPr id="517136" name="Rectangle 16"/>
              <p:cNvSpPr>
                <a:spLocks noChangeArrowheads="1"/>
              </p:cNvSpPr>
              <p:nvPr/>
            </p:nvSpPr>
            <p:spPr bwMode="auto">
              <a:xfrm>
                <a:off x="2411" y="3429"/>
                <a:ext cx="540" cy="106"/>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100" b="1">
                    <a:solidFill>
                      <a:srgbClr val="000000"/>
                    </a:solidFill>
                    <a:latin typeface="Times New Roman" pitchFamily="18" charset="0"/>
                  </a:rPr>
                  <a:t>FALLA Y TC</a:t>
                </a:r>
                <a:endParaRPr lang="en-US" sz="2400">
                  <a:latin typeface="Times New Roman" pitchFamily="18" charset="0"/>
                </a:endParaRPr>
              </a:p>
            </p:txBody>
          </p:sp>
          <p:sp>
            <p:nvSpPr>
              <p:cNvPr id="517137" name="Rectangle 17"/>
              <p:cNvSpPr>
                <a:spLocks noChangeArrowheads="1"/>
              </p:cNvSpPr>
              <p:nvPr/>
            </p:nvSpPr>
            <p:spPr bwMode="auto">
              <a:xfrm>
                <a:off x="2389" y="3532"/>
                <a:ext cx="589" cy="106"/>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100" b="1">
                    <a:solidFill>
                      <a:srgbClr val="000000"/>
                    </a:solidFill>
                    <a:latin typeface="Times New Roman" pitchFamily="18" charset="0"/>
                  </a:rPr>
                  <a:t>SATURACIÓN</a:t>
                </a:r>
                <a:endParaRPr lang="en-US" sz="2400">
                  <a:latin typeface="Times New Roman" pitchFamily="18" charset="0"/>
                </a:endParaRPr>
              </a:p>
            </p:txBody>
          </p:sp>
          <p:sp>
            <p:nvSpPr>
              <p:cNvPr id="517138" name="Rectangle 18"/>
              <p:cNvSpPr>
                <a:spLocks noChangeArrowheads="1"/>
              </p:cNvSpPr>
              <p:nvPr/>
            </p:nvSpPr>
            <p:spPr bwMode="auto">
              <a:xfrm>
                <a:off x="2453" y="3768"/>
                <a:ext cx="431"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SAB := 1</a:t>
                </a:r>
                <a:endParaRPr lang="en-US" sz="2400">
                  <a:latin typeface="Times New Roman" pitchFamily="18" charset="0"/>
                </a:endParaRPr>
              </a:p>
            </p:txBody>
          </p:sp>
        </p:grpSp>
        <p:grpSp>
          <p:nvGrpSpPr>
            <p:cNvPr id="517139" name="Group 19"/>
            <p:cNvGrpSpPr>
              <a:grpSpLocks/>
            </p:cNvGrpSpPr>
            <p:nvPr/>
          </p:nvGrpSpPr>
          <p:grpSpPr bwMode="auto">
            <a:xfrm>
              <a:off x="1871" y="2821"/>
              <a:ext cx="836" cy="426"/>
              <a:chOff x="1871" y="2821"/>
              <a:chExt cx="836" cy="426"/>
            </a:xfrm>
          </p:grpSpPr>
          <p:sp>
            <p:nvSpPr>
              <p:cNvPr id="517140" name="Freeform 20"/>
              <p:cNvSpPr>
                <a:spLocks/>
              </p:cNvSpPr>
              <p:nvPr/>
            </p:nvSpPr>
            <p:spPr bwMode="auto">
              <a:xfrm>
                <a:off x="2672" y="2821"/>
                <a:ext cx="1" cy="365"/>
              </a:xfrm>
              <a:custGeom>
                <a:avLst/>
                <a:gdLst/>
                <a:ahLst/>
                <a:cxnLst>
                  <a:cxn ang="0">
                    <a:pos x="0" y="0"/>
                  </a:cxn>
                  <a:cxn ang="0">
                    <a:pos x="0" y="214"/>
                  </a:cxn>
                  <a:cxn ang="0">
                    <a:pos x="0" y="365"/>
                  </a:cxn>
                </a:cxnLst>
                <a:rect l="0" t="0" r="r" b="b"/>
                <a:pathLst>
                  <a:path h="365">
                    <a:moveTo>
                      <a:pt x="0" y="0"/>
                    </a:moveTo>
                    <a:lnTo>
                      <a:pt x="0" y="214"/>
                    </a:lnTo>
                    <a:lnTo>
                      <a:pt x="0" y="365"/>
                    </a:lnTo>
                  </a:path>
                </a:pathLst>
              </a:custGeom>
              <a:noFill/>
              <a:ln w="20638">
                <a:solidFill>
                  <a:srgbClr val="000000"/>
                </a:solidFill>
                <a:prstDash val="solid"/>
                <a:round/>
                <a:headEnd/>
                <a:tailEnd/>
              </a:ln>
            </p:spPr>
            <p:txBody>
              <a:bodyPr/>
              <a:lstStyle/>
              <a:p>
                <a:pPr algn="l" rtl="0"/>
                <a:endParaRPr lang="es-AR"/>
              </a:p>
            </p:txBody>
          </p:sp>
          <p:sp>
            <p:nvSpPr>
              <p:cNvPr id="517141" name="Freeform 21"/>
              <p:cNvSpPr>
                <a:spLocks/>
              </p:cNvSpPr>
              <p:nvPr/>
            </p:nvSpPr>
            <p:spPr bwMode="auto">
              <a:xfrm>
                <a:off x="2636" y="3177"/>
                <a:ext cx="71" cy="70"/>
              </a:xfrm>
              <a:custGeom>
                <a:avLst/>
                <a:gdLst/>
                <a:ahLst/>
                <a:cxnLst>
                  <a:cxn ang="0">
                    <a:pos x="71" y="0"/>
                  </a:cxn>
                  <a:cxn ang="0">
                    <a:pos x="36" y="70"/>
                  </a:cxn>
                  <a:cxn ang="0">
                    <a:pos x="0" y="0"/>
                  </a:cxn>
                  <a:cxn ang="0">
                    <a:pos x="71" y="0"/>
                  </a:cxn>
                </a:cxnLst>
                <a:rect l="0" t="0" r="r" b="b"/>
                <a:pathLst>
                  <a:path w="71" h="70">
                    <a:moveTo>
                      <a:pt x="71" y="0"/>
                    </a:moveTo>
                    <a:lnTo>
                      <a:pt x="36" y="70"/>
                    </a:lnTo>
                    <a:lnTo>
                      <a:pt x="0" y="0"/>
                    </a:lnTo>
                    <a:lnTo>
                      <a:pt x="71" y="0"/>
                    </a:lnTo>
                    <a:close/>
                  </a:path>
                </a:pathLst>
              </a:custGeom>
              <a:solidFill>
                <a:srgbClr val="000000"/>
              </a:solidFill>
              <a:ln w="9525">
                <a:noFill/>
                <a:round/>
                <a:headEnd/>
                <a:tailEnd/>
              </a:ln>
            </p:spPr>
            <p:txBody>
              <a:bodyPr/>
              <a:lstStyle/>
              <a:p>
                <a:pPr algn="l" rtl="0"/>
                <a:endParaRPr lang="es-AR"/>
              </a:p>
            </p:txBody>
          </p:sp>
          <p:sp>
            <p:nvSpPr>
              <p:cNvPr id="517142" name="Rectangle 22"/>
              <p:cNvSpPr>
                <a:spLocks noChangeArrowheads="1"/>
              </p:cNvSpPr>
              <p:nvPr/>
            </p:nvSpPr>
            <p:spPr bwMode="auto">
              <a:xfrm>
                <a:off x="1871" y="2827"/>
                <a:ext cx="749"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El diferencial</a:t>
                </a:r>
                <a:endParaRPr lang="en-US" sz="2400">
                  <a:latin typeface="Times New Roman" pitchFamily="18" charset="0"/>
                </a:endParaRPr>
              </a:p>
            </p:txBody>
          </p:sp>
          <p:sp>
            <p:nvSpPr>
              <p:cNvPr id="517143" name="Rectangle 23"/>
              <p:cNvSpPr>
                <a:spLocks noChangeArrowheads="1"/>
              </p:cNvSpPr>
              <p:nvPr/>
            </p:nvSpPr>
            <p:spPr bwMode="auto">
              <a:xfrm>
                <a:off x="1974" y="2964"/>
                <a:ext cx="654"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característica</a:t>
                </a:r>
                <a:endParaRPr lang="en-US" sz="2400">
                  <a:latin typeface="Times New Roman" pitchFamily="18" charset="0"/>
                </a:endParaRPr>
              </a:p>
            </p:txBody>
          </p:sp>
          <p:sp>
            <p:nvSpPr>
              <p:cNvPr id="517144" name="Rectangle 24"/>
              <p:cNvSpPr>
                <a:spLocks noChangeArrowheads="1"/>
              </p:cNvSpPr>
              <p:nvPr/>
            </p:nvSpPr>
            <p:spPr bwMode="auto">
              <a:xfrm>
                <a:off x="2269" y="3100"/>
                <a:ext cx="361"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ingresó</a:t>
                </a:r>
                <a:endParaRPr lang="en-US" sz="2400">
                  <a:latin typeface="Times New Roman" pitchFamily="18" charset="0"/>
                </a:endParaRPr>
              </a:p>
            </p:txBody>
          </p:sp>
        </p:grpSp>
        <p:grpSp>
          <p:nvGrpSpPr>
            <p:cNvPr id="517145" name="Group 25"/>
            <p:cNvGrpSpPr>
              <a:grpSpLocks/>
            </p:cNvGrpSpPr>
            <p:nvPr/>
          </p:nvGrpSpPr>
          <p:grpSpPr bwMode="auto">
            <a:xfrm>
              <a:off x="3354" y="2445"/>
              <a:ext cx="1193" cy="1143"/>
              <a:chOff x="3354" y="2445"/>
              <a:chExt cx="1193" cy="1143"/>
            </a:xfrm>
          </p:grpSpPr>
          <p:sp>
            <p:nvSpPr>
              <p:cNvPr id="517146" name="Freeform 26"/>
              <p:cNvSpPr>
                <a:spLocks/>
              </p:cNvSpPr>
              <p:nvPr/>
            </p:nvSpPr>
            <p:spPr bwMode="auto">
              <a:xfrm>
                <a:off x="3354" y="2480"/>
                <a:ext cx="1193" cy="1108"/>
              </a:xfrm>
              <a:custGeom>
                <a:avLst/>
                <a:gdLst/>
                <a:ahLst/>
                <a:cxnLst>
                  <a:cxn ang="0">
                    <a:pos x="0" y="1108"/>
                  </a:cxn>
                  <a:cxn ang="0">
                    <a:pos x="1193" y="1108"/>
                  </a:cxn>
                  <a:cxn ang="0">
                    <a:pos x="1193" y="555"/>
                  </a:cxn>
                  <a:cxn ang="0">
                    <a:pos x="1193" y="0"/>
                  </a:cxn>
                  <a:cxn ang="0">
                    <a:pos x="62" y="0"/>
                  </a:cxn>
                </a:cxnLst>
                <a:rect l="0" t="0" r="r" b="b"/>
                <a:pathLst>
                  <a:path w="1193" h="1108">
                    <a:moveTo>
                      <a:pt x="0" y="1108"/>
                    </a:moveTo>
                    <a:lnTo>
                      <a:pt x="1193" y="1108"/>
                    </a:lnTo>
                    <a:lnTo>
                      <a:pt x="1193" y="555"/>
                    </a:lnTo>
                    <a:lnTo>
                      <a:pt x="1193" y="0"/>
                    </a:lnTo>
                    <a:lnTo>
                      <a:pt x="62" y="0"/>
                    </a:lnTo>
                  </a:path>
                </a:pathLst>
              </a:custGeom>
              <a:noFill/>
              <a:ln w="20638">
                <a:solidFill>
                  <a:srgbClr val="000000"/>
                </a:solidFill>
                <a:prstDash val="solid"/>
                <a:round/>
                <a:headEnd/>
                <a:tailEnd/>
              </a:ln>
            </p:spPr>
            <p:txBody>
              <a:bodyPr/>
              <a:lstStyle/>
              <a:p>
                <a:pPr algn="l" rtl="0"/>
                <a:endParaRPr lang="es-AR"/>
              </a:p>
            </p:txBody>
          </p:sp>
          <p:sp>
            <p:nvSpPr>
              <p:cNvPr id="517147" name="Freeform 27"/>
              <p:cNvSpPr>
                <a:spLocks/>
              </p:cNvSpPr>
              <p:nvPr/>
            </p:nvSpPr>
            <p:spPr bwMode="auto">
              <a:xfrm>
                <a:off x="3354" y="2445"/>
                <a:ext cx="70" cy="70"/>
              </a:xfrm>
              <a:custGeom>
                <a:avLst/>
                <a:gdLst/>
                <a:ahLst/>
                <a:cxnLst>
                  <a:cxn ang="0">
                    <a:pos x="70" y="70"/>
                  </a:cxn>
                  <a:cxn ang="0">
                    <a:pos x="0" y="35"/>
                  </a:cxn>
                  <a:cxn ang="0">
                    <a:pos x="70" y="0"/>
                  </a:cxn>
                  <a:cxn ang="0">
                    <a:pos x="70" y="70"/>
                  </a:cxn>
                </a:cxnLst>
                <a:rect l="0" t="0" r="r" b="b"/>
                <a:pathLst>
                  <a:path w="70" h="70">
                    <a:moveTo>
                      <a:pt x="70" y="70"/>
                    </a:moveTo>
                    <a:lnTo>
                      <a:pt x="0" y="35"/>
                    </a:lnTo>
                    <a:lnTo>
                      <a:pt x="70" y="0"/>
                    </a:lnTo>
                    <a:lnTo>
                      <a:pt x="70" y="70"/>
                    </a:lnTo>
                    <a:close/>
                  </a:path>
                </a:pathLst>
              </a:custGeom>
              <a:solidFill>
                <a:srgbClr val="000000"/>
              </a:solidFill>
              <a:ln w="9525">
                <a:noFill/>
                <a:round/>
                <a:headEnd/>
                <a:tailEnd/>
              </a:ln>
            </p:spPr>
            <p:txBody>
              <a:bodyPr/>
              <a:lstStyle/>
              <a:p>
                <a:pPr algn="l" rtl="0"/>
                <a:endParaRPr lang="es-AR"/>
              </a:p>
            </p:txBody>
          </p:sp>
          <p:sp>
            <p:nvSpPr>
              <p:cNvPr id="517148" name="Rectangle 28"/>
              <p:cNvSpPr>
                <a:spLocks noChangeArrowheads="1"/>
              </p:cNvSpPr>
              <p:nvPr/>
            </p:nvSpPr>
            <p:spPr bwMode="auto">
              <a:xfrm>
                <a:off x="3710" y="2691"/>
                <a:ext cx="786"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El diferencial-</a:t>
                </a:r>
                <a:endParaRPr lang="en-US" sz="2400">
                  <a:latin typeface="Times New Roman" pitchFamily="18" charset="0"/>
                </a:endParaRPr>
              </a:p>
            </p:txBody>
          </p:sp>
          <p:sp>
            <p:nvSpPr>
              <p:cNvPr id="517149" name="Rectangle 29"/>
              <p:cNvSpPr>
                <a:spLocks noChangeArrowheads="1"/>
              </p:cNvSpPr>
              <p:nvPr/>
            </p:nvSpPr>
            <p:spPr bwMode="auto">
              <a:xfrm>
                <a:off x="3462" y="2827"/>
                <a:ext cx="1036"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trayectoria restrictiva</a:t>
                </a:r>
                <a:endParaRPr lang="en-US" sz="2400">
                  <a:latin typeface="Times New Roman" pitchFamily="18" charset="0"/>
                </a:endParaRPr>
              </a:p>
            </p:txBody>
          </p:sp>
          <p:sp>
            <p:nvSpPr>
              <p:cNvPr id="517150" name="Rectangle 30"/>
              <p:cNvSpPr>
                <a:spLocks noChangeArrowheads="1"/>
              </p:cNvSpPr>
              <p:nvPr/>
            </p:nvSpPr>
            <p:spPr bwMode="auto">
              <a:xfrm>
                <a:off x="3475" y="2964"/>
                <a:ext cx="1015"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fuera del diferencial</a:t>
                </a:r>
                <a:endParaRPr lang="en-US" sz="2400">
                  <a:latin typeface="Times New Roman" pitchFamily="18" charset="0"/>
                </a:endParaRPr>
              </a:p>
            </p:txBody>
          </p:sp>
          <p:sp>
            <p:nvSpPr>
              <p:cNvPr id="517151" name="Rectangle 31"/>
              <p:cNvSpPr>
                <a:spLocks noChangeArrowheads="1"/>
              </p:cNvSpPr>
              <p:nvPr/>
            </p:nvSpPr>
            <p:spPr bwMode="auto">
              <a:xfrm>
                <a:off x="3675" y="3100"/>
                <a:ext cx="825"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característica para</a:t>
                </a:r>
                <a:endParaRPr lang="en-US" sz="2400">
                  <a:latin typeface="Times New Roman" pitchFamily="18" charset="0"/>
                </a:endParaRPr>
              </a:p>
            </p:txBody>
          </p:sp>
          <p:sp>
            <p:nvSpPr>
              <p:cNvPr id="517152" name="Rectangle 32"/>
              <p:cNvSpPr>
                <a:spLocks noChangeArrowheads="1"/>
              </p:cNvSpPr>
              <p:nvPr/>
            </p:nvSpPr>
            <p:spPr bwMode="auto">
              <a:xfrm>
                <a:off x="3461" y="3236"/>
                <a:ext cx="1035"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cierto periodo de tiempo</a:t>
                </a:r>
                <a:endParaRPr lang="en-US" sz="2400">
                  <a:latin typeface="Times New Roman" pitchFamily="18" charset="0"/>
                </a:endParaRPr>
              </a:p>
            </p:txBody>
          </p:sp>
        </p:grpSp>
        <p:grpSp>
          <p:nvGrpSpPr>
            <p:cNvPr id="517153" name="Group 33"/>
            <p:cNvGrpSpPr>
              <a:grpSpLocks/>
            </p:cNvGrpSpPr>
            <p:nvPr/>
          </p:nvGrpSpPr>
          <p:grpSpPr bwMode="auto">
            <a:xfrm>
              <a:off x="2636" y="1713"/>
              <a:ext cx="554" cy="426"/>
              <a:chOff x="2636" y="1713"/>
              <a:chExt cx="554" cy="426"/>
            </a:xfrm>
          </p:grpSpPr>
          <p:sp>
            <p:nvSpPr>
              <p:cNvPr id="517154" name="Line 34"/>
              <p:cNvSpPr>
                <a:spLocks noChangeShapeType="1"/>
              </p:cNvSpPr>
              <p:nvPr/>
            </p:nvSpPr>
            <p:spPr bwMode="auto">
              <a:xfrm>
                <a:off x="2672" y="1713"/>
                <a:ext cx="1" cy="365"/>
              </a:xfrm>
              <a:prstGeom prst="line">
                <a:avLst/>
              </a:prstGeom>
              <a:noFill/>
              <a:ln w="20638">
                <a:solidFill>
                  <a:srgbClr val="000000"/>
                </a:solidFill>
                <a:round/>
                <a:headEnd/>
                <a:tailEnd/>
              </a:ln>
            </p:spPr>
            <p:txBody>
              <a:bodyPr/>
              <a:lstStyle/>
              <a:p>
                <a:pPr algn="l" rtl="0"/>
                <a:endParaRPr lang="es-AR"/>
              </a:p>
            </p:txBody>
          </p:sp>
          <p:sp>
            <p:nvSpPr>
              <p:cNvPr id="517155" name="Freeform 35"/>
              <p:cNvSpPr>
                <a:spLocks/>
              </p:cNvSpPr>
              <p:nvPr/>
            </p:nvSpPr>
            <p:spPr bwMode="auto">
              <a:xfrm>
                <a:off x="2636" y="2068"/>
                <a:ext cx="71" cy="71"/>
              </a:xfrm>
              <a:custGeom>
                <a:avLst/>
                <a:gdLst/>
                <a:ahLst/>
                <a:cxnLst>
                  <a:cxn ang="0">
                    <a:pos x="71" y="0"/>
                  </a:cxn>
                  <a:cxn ang="0">
                    <a:pos x="36" y="71"/>
                  </a:cxn>
                  <a:cxn ang="0">
                    <a:pos x="0" y="0"/>
                  </a:cxn>
                  <a:cxn ang="0">
                    <a:pos x="71" y="0"/>
                  </a:cxn>
                </a:cxnLst>
                <a:rect l="0" t="0" r="r" b="b"/>
                <a:pathLst>
                  <a:path w="71" h="71">
                    <a:moveTo>
                      <a:pt x="71" y="0"/>
                    </a:moveTo>
                    <a:lnTo>
                      <a:pt x="36" y="71"/>
                    </a:lnTo>
                    <a:lnTo>
                      <a:pt x="0" y="0"/>
                    </a:lnTo>
                    <a:lnTo>
                      <a:pt x="71" y="0"/>
                    </a:lnTo>
                    <a:close/>
                  </a:path>
                </a:pathLst>
              </a:custGeom>
              <a:solidFill>
                <a:srgbClr val="000000"/>
              </a:solidFill>
              <a:ln w="9525">
                <a:noFill/>
                <a:round/>
                <a:headEnd/>
                <a:tailEnd/>
              </a:ln>
            </p:spPr>
            <p:txBody>
              <a:bodyPr/>
              <a:lstStyle/>
              <a:p>
                <a:pPr algn="l" rtl="0"/>
                <a:endParaRPr lang="es-AR"/>
              </a:p>
            </p:txBody>
          </p:sp>
          <p:sp>
            <p:nvSpPr>
              <p:cNvPr id="517156" name="Rectangle 36"/>
              <p:cNvSpPr>
                <a:spLocks noChangeArrowheads="1"/>
              </p:cNvSpPr>
              <p:nvPr/>
            </p:nvSpPr>
            <p:spPr bwMode="auto">
              <a:xfrm>
                <a:off x="2699" y="1744"/>
                <a:ext cx="491"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saturación</a:t>
                </a:r>
                <a:endParaRPr lang="en-US" sz="2400">
                  <a:latin typeface="Times New Roman" pitchFamily="18" charset="0"/>
                </a:endParaRPr>
              </a:p>
            </p:txBody>
          </p:sp>
          <p:sp>
            <p:nvSpPr>
              <p:cNvPr id="517157" name="Rectangle 37"/>
              <p:cNvSpPr>
                <a:spLocks noChangeArrowheads="1"/>
              </p:cNvSpPr>
              <p:nvPr/>
            </p:nvSpPr>
            <p:spPr bwMode="auto">
              <a:xfrm>
                <a:off x="2699" y="1881"/>
                <a:ext cx="447"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condición</a:t>
                </a:r>
                <a:endParaRPr lang="en-US" sz="2400">
                  <a:latin typeface="Times New Roman" pitchFamily="18" charset="0"/>
                </a:endParaRPr>
              </a:p>
            </p:txBody>
          </p:sp>
        </p:grpSp>
        <p:grpSp>
          <p:nvGrpSpPr>
            <p:cNvPr id="517158" name="Group 38"/>
            <p:cNvGrpSpPr>
              <a:grpSpLocks/>
            </p:cNvGrpSpPr>
            <p:nvPr/>
          </p:nvGrpSpPr>
          <p:grpSpPr bwMode="auto">
            <a:xfrm>
              <a:off x="1307" y="1337"/>
              <a:ext cx="884" cy="1143"/>
              <a:chOff x="1307" y="1337"/>
              <a:chExt cx="884" cy="1143"/>
            </a:xfrm>
          </p:grpSpPr>
          <p:sp>
            <p:nvSpPr>
              <p:cNvPr id="517159" name="Freeform 39"/>
              <p:cNvSpPr>
                <a:spLocks/>
              </p:cNvSpPr>
              <p:nvPr/>
            </p:nvSpPr>
            <p:spPr bwMode="auto">
              <a:xfrm>
                <a:off x="1307" y="1372"/>
                <a:ext cx="683" cy="1108"/>
              </a:xfrm>
              <a:custGeom>
                <a:avLst/>
                <a:gdLst/>
                <a:ahLst/>
                <a:cxnLst>
                  <a:cxn ang="0">
                    <a:pos x="683" y="1108"/>
                  </a:cxn>
                  <a:cxn ang="0">
                    <a:pos x="0" y="1108"/>
                  </a:cxn>
                  <a:cxn ang="0">
                    <a:pos x="0" y="554"/>
                  </a:cxn>
                  <a:cxn ang="0">
                    <a:pos x="0" y="0"/>
                  </a:cxn>
                  <a:cxn ang="0">
                    <a:pos x="621" y="0"/>
                  </a:cxn>
                </a:cxnLst>
                <a:rect l="0" t="0" r="r" b="b"/>
                <a:pathLst>
                  <a:path w="683" h="1108">
                    <a:moveTo>
                      <a:pt x="683" y="1108"/>
                    </a:moveTo>
                    <a:lnTo>
                      <a:pt x="0" y="1108"/>
                    </a:lnTo>
                    <a:lnTo>
                      <a:pt x="0" y="554"/>
                    </a:lnTo>
                    <a:lnTo>
                      <a:pt x="0" y="0"/>
                    </a:lnTo>
                    <a:lnTo>
                      <a:pt x="621" y="0"/>
                    </a:lnTo>
                  </a:path>
                </a:pathLst>
              </a:custGeom>
              <a:noFill/>
              <a:ln w="20638">
                <a:solidFill>
                  <a:srgbClr val="000000"/>
                </a:solidFill>
                <a:prstDash val="solid"/>
                <a:round/>
                <a:headEnd/>
                <a:tailEnd/>
              </a:ln>
            </p:spPr>
            <p:txBody>
              <a:bodyPr/>
              <a:lstStyle/>
              <a:p>
                <a:pPr algn="l" rtl="0"/>
                <a:endParaRPr lang="es-AR"/>
              </a:p>
            </p:txBody>
          </p:sp>
          <p:sp>
            <p:nvSpPr>
              <p:cNvPr id="517160" name="Freeform 40"/>
              <p:cNvSpPr>
                <a:spLocks/>
              </p:cNvSpPr>
              <p:nvPr/>
            </p:nvSpPr>
            <p:spPr bwMode="auto">
              <a:xfrm>
                <a:off x="1919" y="1337"/>
                <a:ext cx="71" cy="70"/>
              </a:xfrm>
              <a:custGeom>
                <a:avLst/>
                <a:gdLst/>
                <a:ahLst/>
                <a:cxnLst>
                  <a:cxn ang="0">
                    <a:pos x="0" y="0"/>
                  </a:cxn>
                  <a:cxn ang="0">
                    <a:pos x="71" y="35"/>
                  </a:cxn>
                  <a:cxn ang="0">
                    <a:pos x="0" y="70"/>
                  </a:cxn>
                  <a:cxn ang="0">
                    <a:pos x="0" y="0"/>
                  </a:cxn>
                </a:cxnLst>
                <a:rect l="0" t="0" r="r" b="b"/>
                <a:pathLst>
                  <a:path w="71" h="70">
                    <a:moveTo>
                      <a:pt x="0" y="0"/>
                    </a:moveTo>
                    <a:lnTo>
                      <a:pt x="71" y="35"/>
                    </a:lnTo>
                    <a:lnTo>
                      <a:pt x="0" y="70"/>
                    </a:lnTo>
                    <a:lnTo>
                      <a:pt x="0" y="0"/>
                    </a:lnTo>
                    <a:close/>
                  </a:path>
                </a:pathLst>
              </a:custGeom>
              <a:solidFill>
                <a:srgbClr val="000000"/>
              </a:solidFill>
              <a:ln w="9525">
                <a:noFill/>
                <a:round/>
                <a:headEnd/>
                <a:tailEnd/>
              </a:ln>
            </p:spPr>
            <p:txBody>
              <a:bodyPr/>
              <a:lstStyle/>
              <a:p>
                <a:pPr algn="l" rtl="0"/>
                <a:endParaRPr lang="es-AR"/>
              </a:p>
            </p:txBody>
          </p:sp>
          <p:sp>
            <p:nvSpPr>
              <p:cNvPr id="517161" name="Rectangle 41"/>
              <p:cNvSpPr>
                <a:spLocks noChangeArrowheads="1"/>
              </p:cNvSpPr>
              <p:nvPr/>
            </p:nvSpPr>
            <p:spPr bwMode="auto">
              <a:xfrm>
                <a:off x="1345" y="1625"/>
                <a:ext cx="749"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El diferencial</a:t>
                </a:r>
                <a:endParaRPr lang="en-US" sz="2400">
                  <a:latin typeface="Times New Roman" pitchFamily="18" charset="0"/>
                </a:endParaRPr>
              </a:p>
            </p:txBody>
          </p:sp>
          <p:sp>
            <p:nvSpPr>
              <p:cNvPr id="517162" name="Rectangle 42"/>
              <p:cNvSpPr>
                <a:spLocks noChangeArrowheads="1"/>
              </p:cNvSpPr>
              <p:nvPr/>
            </p:nvSpPr>
            <p:spPr bwMode="auto">
              <a:xfrm>
                <a:off x="1345" y="1761"/>
                <a:ext cx="846"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corriente por debajo del</a:t>
                </a:r>
                <a:endParaRPr lang="en-US" sz="2400">
                  <a:latin typeface="Times New Roman" pitchFamily="18" charset="0"/>
                </a:endParaRPr>
              </a:p>
            </p:txBody>
          </p:sp>
          <p:sp>
            <p:nvSpPr>
              <p:cNvPr id="517163" name="Rectangle 43"/>
              <p:cNvSpPr>
                <a:spLocks noChangeArrowheads="1"/>
              </p:cNvSpPr>
              <p:nvPr/>
            </p:nvSpPr>
            <p:spPr bwMode="auto">
              <a:xfrm>
                <a:off x="1345" y="1898"/>
                <a:ext cx="641"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primera pendiente para</a:t>
                </a:r>
                <a:endParaRPr lang="en-US" sz="2400">
                  <a:latin typeface="Times New Roman" pitchFamily="18" charset="0"/>
                </a:endParaRPr>
              </a:p>
            </p:txBody>
          </p:sp>
          <p:sp>
            <p:nvSpPr>
              <p:cNvPr id="517164" name="Rectangle 44"/>
              <p:cNvSpPr>
                <a:spLocks noChangeArrowheads="1"/>
              </p:cNvSpPr>
              <p:nvPr/>
            </p:nvSpPr>
            <p:spPr bwMode="auto">
              <a:xfrm>
                <a:off x="1345" y="2034"/>
                <a:ext cx="796"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cierto período de</a:t>
                </a:r>
                <a:endParaRPr lang="en-US" sz="2400">
                  <a:latin typeface="Times New Roman" pitchFamily="18" charset="0"/>
                </a:endParaRPr>
              </a:p>
            </p:txBody>
          </p:sp>
          <p:sp>
            <p:nvSpPr>
              <p:cNvPr id="517165" name="Rectangle 45"/>
              <p:cNvSpPr>
                <a:spLocks noChangeArrowheads="1"/>
              </p:cNvSpPr>
              <p:nvPr/>
            </p:nvSpPr>
            <p:spPr bwMode="auto">
              <a:xfrm>
                <a:off x="1345" y="2170"/>
                <a:ext cx="211" cy="134"/>
              </a:xfrm>
              <a:prstGeom prst="rect">
                <a:avLst/>
              </a:prstGeom>
              <a:noFill/>
              <a:ln w="9525">
                <a:noFill/>
                <a:miter lim="800000"/>
                <a:headEnd/>
                <a:tailEnd/>
              </a:ln>
            </p:spPr>
            <p:txBody>
              <a:bodyPr wrap="none" lIns="0" tIns="0" rIns="0" bIns="0">
                <a:spAutoFit/>
              </a:bodyPr>
              <a:lstStyle/>
              <a:p>
                <a:pPr algn="l" rtl="0" eaLnBrk="1" hangingPunct="1">
                  <a:spcBef>
                    <a:spcPct val="50000"/>
                  </a:spcBef>
                </a:pPr>
                <a:r>
                  <a:rPr lang="en-US" sz="1400" b="1">
                    <a:solidFill>
                      <a:srgbClr val="000000"/>
                    </a:solidFill>
                    <a:latin typeface="Times New Roman" pitchFamily="18" charset="0"/>
                  </a:rPr>
                  <a:t>tiempo</a:t>
                </a:r>
                <a:endParaRPr lang="en-US" sz="2400">
                  <a:latin typeface="Times New Roman" pitchFamily="18" charset="0"/>
                </a:endParaRPr>
              </a:p>
            </p:txBody>
          </p:sp>
        </p:gr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p:txBody>
          <a:bodyPr/>
          <a:lstStyle/>
          <a:p>
            <a:pPr algn="l" rtl="0"/>
            <a:r>
              <a:rPr lang="en-CA"/>
              <a:t>Principios de funcionamiento del detector de saturación CT</a:t>
            </a:r>
          </a:p>
        </p:txBody>
      </p:sp>
      <p:sp>
        <p:nvSpPr>
          <p:cNvPr id="519171" name="Rectangle 3"/>
          <p:cNvSpPr>
            <a:spLocks noChangeArrowheads="1"/>
          </p:cNvSpPr>
          <p:nvPr/>
        </p:nvSpPr>
        <p:spPr bwMode="auto">
          <a:xfrm>
            <a:off x="341313" y="1739900"/>
            <a:ext cx="8459787" cy="2438400"/>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buFontTx/>
              <a:buChar char="•"/>
            </a:pPr>
            <a:r>
              <a:rPr lang="en-CA" sz="2500" b="1">
                <a:solidFill>
                  <a:srgbClr val="003399"/>
                </a:solidFill>
              </a:rPr>
              <a:t>La bandera 87B SAT</a:t>
            </a:r>
            <a:r>
              <a:rPr lang="en-CA" sz="2500" b="1" i="1" u="sng">
                <a:solidFill>
                  <a:srgbClr val="003399"/>
                </a:solidFill>
              </a:rPr>
              <a:t>NO LO HARA</a:t>
            </a:r>
            <a:r>
              <a:rPr lang="en-CA" sz="2500" b="1">
                <a:solidFill>
                  <a:srgbClr val="003399"/>
                </a:solidFill>
              </a:rPr>
              <a:t>se puede configurar durante fallas internas, independientemente de si alguno de los TI se satura o no.</a:t>
            </a:r>
          </a:p>
          <a:p>
            <a:pPr marL="403225" lvl="1" indent="-288925" algn="l" rtl="0" eaLnBrk="1" hangingPunct="1">
              <a:spcBef>
                <a:spcPct val="20000"/>
              </a:spcBef>
              <a:buClr>
                <a:schemeClr val="hlink"/>
              </a:buClr>
              <a:buFontTx/>
              <a:buChar char="•"/>
            </a:pPr>
            <a:r>
              <a:rPr lang="en-CA" sz="2500" b="1">
                <a:solidFill>
                  <a:srgbClr val="003399"/>
                </a:solidFill>
              </a:rPr>
              <a:t>La bandera 87B SAT</a:t>
            </a:r>
            <a:r>
              <a:rPr lang="en-CA" sz="2500" b="1" i="1" u="sng">
                <a:solidFill>
                  <a:srgbClr val="003399"/>
                </a:solidFill>
              </a:rPr>
              <a:t>VOLUNTAD</a:t>
            </a:r>
            <a:r>
              <a:rPr lang="en-CA" sz="2500" b="1">
                <a:solidFill>
                  <a:srgbClr val="003399"/>
                </a:solidFill>
              </a:rPr>
              <a:t>se puede configurar durante fallas externas, independientemente de si alguno de los TI se satura o no.</a:t>
            </a:r>
          </a:p>
          <a:p>
            <a:pPr marL="403225" lvl="1" indent="-288925" algn="l" rtl="0" eaLnBrk="1" hangingPunct="1">
              <a:spcBef>
                <a:spcPct val="20000"/>
              </a:spcBef>
              <a:buClr>
                <a:schemeClr val="hlink"/>
              </a:buClr>
              <a:buFontTx/>
              <a:buChar char="•"/>
            </a:pPr>
            <a:r>
              <a:rPr lang="en-CA" sz="2500" b="1">
                <a:solidFill>
                  <a:srgbClr val="003399"/>
                </a:solidFill>
              </a:rPr>
              <a:t>Por diseño, la bandera 87B SAT</a:t>
            </a:r>
            <a:r>
              <a:rPr lang="en-CA" sz="2500" b="1" i="1" u="sng">
                <a:solidFill>
                  <a:srgbClr val="003399"/>
                </a:solidFill>
              </a:rPr>
              <a:t>VOLUNTAD</a:t>
            </a:r>
            <a:r>
              <a:rPr lang="en-CA" sz="2500" b="1">
                <a:solidFill>
                  <a:srgbClr val="003399"/>
                </a:solidFill>
              </a:rPr>
              <a:t>obligar al relé a utilizar la comparación de fase adicional 87B DIR para la Región 2</a:t>
            </a:r>
          </a:p>
        </p:txBody>
      </p:sp>
      <p:sp>
        <p:nvSpPr>
          <p:cNvPr id="519172" name="Rectangle 4"/>
          <p:cNvSpPr>
            <a:spLocks noChangeArrowheads="1"/>
          </p:cNvSpPr>
          <p:nvPr/>
        </p:nvSpPr>
        <p:spPr bwMode="auto">
          <a:xfrm>
            <a:off x="341313" y="4908550"/>
            <a:ext cx="8459787" cy="730250"/>
          </a:xfrm>
          <a:prstGeom prst="rect">
            <a:avLst/>
          </a:prstGeom>
          <a:solidFill>
            <a:schemeClr val="accent1"/>
          </a:solidFill>
          <a:ln w="15875">
            <a:noFill/>
            <a:miter lim="800000"/>
            <a:headEnd/>
            <a:tailEnd/>
          </a:ln>
          <a:effectLst/>
        </p:spPr>
        <p:txBody>
          <a:bodyPr lIns="0" tIns="0" rIns="0" bIns="0">
            <a:spAutoFit/>
          </a:bodyPr>
          <a:lstStyle/>
          <a:p>
            <a:pPr marL="403225" lvl="1" indent="-288925" algn="l" rtl="0" eaLnBrk="1" hangingPunct="1">
              <a:spcBef>
                <a:spcPct val="20000"/>
              </a:spcBef>
              <a:buClr>
                <a:schemeClr val="hlink"/>
              </a:buClr>
            </a:pPr>
            <a:r>
              <a:rPr lang="en-CA" sz="2500" b="1">
                <a:solidFill>
                  <a:schemeClr val="bg1"/>
                </a:solidFill>
              </a:rPr>
              <a:t>El detector de saturación</a:t>
            </a:r>
            <a:r>
              <a:rPr lang="en-CA" sz="2500" b="1" u="sng">
                <a:solidFill>
                  <a:schemeClr val="bg1"/>
                </a:solidFill>
              </a:rPr>
              <a:t>NO LO HARA</a:t>
            </a:r>
            <a:r>
              <a:rPr lang="en-CA" sz="2500" b="1">
                <a:solidFill>
                  <a:schemeClr val="bg1"/>
                </a:solidFill>
              </a:rPr>
              <a:t>Bloquee la operación del elemento diferencial: solo forzará la operación 2 de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pPr algn="l" rtl="0"/>
            <a:r>
              <a:rPr lang="en-CA"/>
              <a:t>Detector de saturación CT: ejemplos</a:t>
            </a:r>
          </a:p>
        </p:txBody>
      </p:sp>
      <p:sp>
        <p:nvSpPr>
          <p:cNvPr id="520195" name="Rectangle 3"/>
          <p:cNvSpPr>
            <a:spLocks noGrp="1" noChangeArrowheads="1"/>
          </p:cNvSpPr>
          <p:nvPr>
            <p:ph type="body" sz="half" idx="2"/>
          </p:nvPr>
        </p:nvSpPr>
        <p:spPr>
          <a:xfrm>
            <a:off x="381000" y="990600"/>
            <a:ext cx="8420100" cy="4965700"/>
          </a:xfrm>
        </p:spPr>
        <p:txBody>
          <a:bodyPr/>
          <a:lstStyle/>
          <a:p>
            <a:pPr lvl="1" algn="l" rtl="0">
              <a:buClr>
                <a:schemeClr val="hlink"/>
              </a:buClr>
            </a:pPr>
            <a:r>
              <a:rPr lang="en-US" sz="2000" b="1" dirty="0"/>
              <a:t>Los </a:t>
            </a:r>
            <a:r>
              <a:rPr lang="en-US" sz="2000" b="1" dirty="0" err="1"/>
              <a:t>registros</a:t>
            </a:r>
            <a:r>
              <a:rPr lang="en-US" sz="2000" b="1" dirty="0"/>
              <a:t> de </a:t>
            </a:r>
            <a:r>
              <a:rPr lang="en-US" sz="2000" b="1" dirty="0" err="1"/>
              <a:t>oscilografía</a:t>
            </a:r>
            <a:r>
              <a:rPr lang="en-US" sz="2000" b="1" dirty="0"/>
              <a:t> de </a:t>
            </a:r>
            <a:r>
              <a:rPr lang="en-US" sz="2000" b="1" dirty="0" err="1"/>
              <a:t>las</a:t>
            </a:r>
            <a:r>
              <a:rPr lang="en-US" sz="2000" b="1" dirty="0"/>
              <a:t> dos </a:t>
            </a:r>
            <a:r>
              <a:rPr lang="en-US" sz="2000" b="1" dirty="0" err="1"/>
              <a:t>diapositivas</a:t>
            </a:r>
            <a:r>
              <a:rPr lang="en-US" sz="2000" b="1" dirty="0"/>
              <a:t> </a:t>
            </a:r>
            <a:r>
              <a:rPr lang="en-US" sz="2000" b="1" dirty="0" err="1"/>
              <a:t>siguientes</a:t>
            </a:r>
            <a:r>
              <a:rPr lang="en-US" sz="2000" b="1" dirty="0"/>
              <a:t> se </a:t>
            </a:r>
            <a:r>
              <a:rPr lang="en-US" sz="2000" b="1" dirty="0" err="1"/>
              <a:t>capturaron</a:t>
            </a:r>
            <a:r>
              <a:rPr lang="en-US" sz="2000" b="1" dirty="0"/>
              <a:t> </a:t>
            </a:r>
            <a:r>
              <a:rPr lang="en-US" sz="2000" b="1" dirty="0" err="1"/>
              <a:t>desde</a:t>
            </a:r>
            <a:r>
              <a:rPr lang="en-US" sz="2000" b="1" dirty="0"/>
              <a:t> un </a:t>
            </a:r>
            <a:r>
              <a:rPr lang="en-US" sz="2000" b="1" dirty="0" err="1"/>
              <a:t>relé</a:t>
            </a:r>
            <a:r>
              <a:rPr lang="en-US" sz="2000" b="1" dirty="0"/>
              <a:t> B30 </a:t>
            </a:r>
            <a:r>
              <a:rPr lang="en-US" sz="2000" b="1" dirty="0" err="1"/>
              <a:t>sometido</a:t>
            </a:r>
            <a:r>
              <a:rPr lang="en-US" sz="2000" b="1" dirty="0"/>
              <a:t> a </a:t>
            </a:r>
            <a:r>
              <a:rPr lang="en-US" sz="2000" b="1" dirty="0" err="1"/>
              <a:t>prueba</a:t>
            </a:r>
            <a:r>
              <a:rPr lang="en-US" sz="2000" b="1" dirty="0"/>
              <a:t> en un </a:t>
            </a:r>
            <a:r>
              <a:rPr lang="en-US" sz="2000" b="1" dirty="0" err="1"/>
              <a:t>simulador</a:t>
            </a:r>
            <a:r>
              <a:rPr lang="en-US" sz="2000" b="1" dirty="0"/>
              <a:t> de </a:t>
            </a:r>
            <a:r>
              <a:rPr lang="en-US" sz="2000" b="1" dirty="0" err="1"/>
              <a:t>sistema</a:t>
            </a:r>
            <a:r>
              <a:rPr lang="en-US" sz="2000" b="1" dirty="0"/>
              <a:t> de </a:t>
            </a:r>
            <a:r>
              <a:rPr lang="en-US" sz="2000" b="1" dirty="0" err="1"/>
              <a:t>energía</a:t>
            </a:r>
            <a:r>
              <a:rPr lang="en-US" sz="2000" b="1" dirty="0"/>
              <a:t> digital en </a:t>
            </a:r>
            <a:r>
              <a:rPr lang="en-US" sz="2000" b="1" dirty="0" err="1"/>
              <a:t>tiempo</a:t>
            </a:r>
            <a:r>
              <a:rPr lang="en-US" sz="2000" b="1" dirty="0"/>
              <a:t> real.</a:t>
            </a:r>
          </a:p>
          <a:p>
            <a:pPr lvl="1" algn="l" rtl="0">
              <a:buClr>
                <a:schemeClr val="hlink"/>
              </a:buClr>
            </a:pPr>
            <a:r>
              <a:rPr lang="en-US" sz="2000" b="1" dirty="0"/>
              <a:t>La </a:t>
            </a:r>
            <a:r>
              <a:rPr lang="en-US" sz="2000" b="1" dirty="0" err="1"/>
              <a:t>primera</a:t>
            </a:r>
            <a:r>
              <a:rPr lang="en-US" sz="2000" b="1" dirty="0"/>
              <a:t> </a:t>
            </a:r>
            <a:r>
              <a:rPr lang="en-US" sz="2000" b="1" dirty="0" err="1"/>
              <a:t>diapositiva</a:t>
            </a:r>
            <a:r>
              <a:rPr lang="en-US" sz="2000" b="1" dirty="0"/>
              <a:t> </a:t>
            </a:r>
            <a:r>
              <a:rPr lang="en-US" sz="2000" b="1" dirty="0" err="1"/>
              <a:t>muestra</a:t>
            </a:r>
            <a:r>
              <a:rPr lang="en-US" sz="2000" b="1" dirty="0"/>
              <a:t> </a:t>
            </a:r>
            <a:r>
              <a:rPr lang="en-US" sz="2000" b="1" dirty="0" err="1"/>
              <a:t>una</a:t>
            </a:r>
            <a:r>
              <a:rPr lang="en-US" sz="2000" b="1" dirty="0"/>
              <a:t> </a:t>
            </a:r>
            <a:r>
              <a:rPr lang="en-US" sz="2000" b="1" dirty="0" err="1"/>
              <a:t>falla</a:t>
            </a:r>
            <a:r>
              <a:rPr lang="en-US" sz="2000" b="1" dirty="0"/>
              <a:t> </a:t>
            </a:r>
            <a:r>
              <a:rPr lang="en-US" sz="2000" b="1" dirty="0" err="1"/>
              <a:t>externa</a:t>
            </a:r>
            <a:r>
              <a:rPr lang="en-US" sz="2000" b="1" dirty="0"/>
              <a:t> con </a:t>
            </a:r>
            <a:r>
              <a:rPr lang="en-US" sz="2000" b="1" dirty="0" err="1"/>
              <a:t>una</a:t>
            </a:r>
            <a:r>
              <a:rPr lang="en-US" sz="2000" b="1" dirty="0"/>
              <a:t> </a:t>
            </a:r>
            <a:r>
              <a:rPr lang="en-US" sz="2000" b="1" dirty="0" err="1"/>
              <a:t>profunda</a:t>
            </a:r>
            <a:r>
              <a:rPr lang="en-US" sz="2000" b="1" dirty="0"/>
              <a:t> </a:t>
            </a:r>
            <a:r>
              <a:rPr lang="en-US" sz="2000" b="1" dirty="0" err="1"/>
              <a:t>saturación</a:t>
            </a:r>
            <a:r>
              <a:rPr lang="en-US" sz="2000" b="1" dirty="0"/>
              <a:t> del TC (~1,5 ms de </a:t>
            </a:r>
            <a:r>
              <a:rPr lang="en-US" sz="2000" b="1" dirty="0" err="1"/>
              <a:t>buen</a:t>
            </a:r>
            <a:r>
              <a:rPr lang="en-US" sz="2000" b="1" dirty="0"/>
              <a:t> </a:t>
            </a:r>
            <a:r>
              <a:rPr lang="en-US" sz="2000" b="1" dirty="0" err="1"/>
              <a:t>rendimiento</a:t>
            </a:r>
            <a:r>
              <a:rPr lang="en-US" sz="2000" b="1" dirty="0"/>
              <a:t> del TC)</a:t>
            </a:r>
          </a:p>
          <a:p>
            <a:pPr lvl="2" algn="l" rtl="0">
              <a:buClr>
                <a:schemeClr val="hlink"/>
              </a:buClr>
            </a:pPr>
            <a:r>
              <a:rPr lang="en-US" sz="2000" b="1" dirty="0"/>
              <a:t>El </a:t>
            </a:r>
            <a:r>
              <a:rPr lang="en-US" sz="2000" b="1" dirty="0" err="1"/>
              <a:t>indicador</a:t>
            </a:r>
            <a:r>
              <a:rPr lang="en-US" sz="2000" b="1" dirty="0"/>
              <a:t> del detector de </a:t>
            </a:r>
            <a:r>
              <a:rPr lang="en-US" sz="2000" b="1" dirty="0" err="1"/>
              <a:t>saturación</a:t>
            </a:r>
            <a:r>
              <a:rPr lang="en-US" sz="2000" b="1" dirty="0"/>
              <a:t> SAT se </a:t>
            </a:r>
            <a:r>
              <a:rPr lang="en-US" sz="2000" b="1" dirty="0" err="1"/>
              <a:t>afirma</a:t>
            </a:r>
            <a:r>
              <a:rPr lang="en-US" sz="2000" b="1" dirty="0"/>
              <a:t> antes de la </a:t>
            </a:r>
            <a:r>
              <a:rPr lang="en-US" sz="2000" b="1" dirty="0" err="1"/>
              <a:t>activación</a:t>
            </a:r>
            <a:r>
              <a:rPr lang="en-US" sz="2000" b="1" dirty="0"/>
              <a:t> del </a:t>
            </a:r>
            <a:r>
              <a:rPr lang="en-US" sz="2000" b="1" dirty="0" err="1"/>
              <a:t>diferencial</a:t>
            </a:r>
            <a:r>
              <a:rPr lang="en-US" sz="2000" b="1" dirty="0"/>
              <a:t> del </a:t>
            </a:r>
            <a:r>
              <a:rPr lang="en-US" sz="2000" b="1" dirty="0" err="1" smtClean="0"/>
              <a:t>barra</a:t>
            </a:r>
            <a:r>
              <a:rPr lang="en-US" sz="2000" b="1" dirty="0" smtClean="0"/>
              <a:t> </a:t>
            </a:r>
            <a:r>
              <a:rPr lang="en-US" sz="2000" b="1" dirty="0"/>
              <a:t>PKP BIASED</a:t>
            </a:r>
          </a:p>
          <a:p>
            <a:pPr lvl="2" algn="l" rtl="0">
              <a:buClr>
                <a:schemeClr val="hlink"/>
              </a:buClr>
            </a:pPr>
            <a:r>
              <a:rPr lang="en-US" sz="2000" b="1" dirty="0"/>
              <a:t>El </a:t>
            </a:r>
            <a:r>
              <a:rPr lang="en-US" sz="2000" b="1" dirty="0" err="1"/>
              <a:t>indicador</a:t>
            </a:r>
            <a:r>
              <a:rPr lang="en-US" sz="2000" b="1" dirty="0"/>
              <a:t> </a:t>
            </a:r>
            <a:r>
              <a:rPr lang="en-US" sz="2000" b="1" dirty="0" err="1"/>
              <a:t>direccional</a:t>
            </a:r>
            <a:r>
              <a:rPr lang="en-US" sz="2000" b="1" dirty="0"/>
              <a:t> DIR no se </a:t>
            </a:r>
            <a:r>
              <a:rPr lang="en-US" sz="2000" b="1" dirty="0" err="1"/>
              <a:t>afirma</a:t>
            </a:r>
            <a:r>
              <a:rPr lang="en-US" sz="2000" b="1" dirty="0"/>
              <a:t> (</a:t>
            </a:r>
            <a:r>
              <a:rPr lang="en-US" sz="2000" b="1" dirty="0" err="1"/>
              <a:t>una</a:t>
            </a:r>
            <a:r>
              <a:rPr lang="en-US" sz="2000" b="1" dirty="0"/>
              <a:t> </a:t>
            </a:r>
            <a:r>
              <a:rPr lang="en-US" sz="2000" b="1" dirty="0" err="1"/>
              <a:t>corriente</a:t>
            </a:r>
            <a:r>
              <a:rPr lang="en-US" sz="2000" b="1" dirty="0"/>
              <a:t> </a:t>
            </a:r>
            <a:r>
              <a:rPr lang="en-US" sz="2000" b="1" dirty="0" err="1"/>
              <a:t>fluye</a:t>
            </a:r>
            <a:r>
              <a:rPr lang="en-US" sz="2000" b="1" dirty="0"/>
              <a:t> </a:t>
            </a:r>
            <a:r>
              <a:rPr lang="en-US" sz="2000" b="1" dirty="0" err="1"/>
              <a:t>fuera</a:t>
            </a:r>
            <a:r>
              <a:rPr lang="en-US" sz="2000" b="1" dirty="0"/>
              <a:t> de la </a:t>
            </a:r>
            <a:r>
              <a:rPr lang="en-US" sz="2000" b="1" dirty="0" err="1"/>
              <a:t>zona</a:t>
            </a:r>
            <a:r>
              <a:rPr lang="en-US" sz="2000" b="1" dirty="0"/>
              <a:t>), </a:t>
            </a:r>
            <a:r>
              <a:rPr lang="en-US" sz="2000" b="1" dirty="0" err="1"/>
              <a:t>por</a:t>
            </a:r>
            <a:r>
              <a:rPr lang="en-US" sz="2000" b="1" dirty="0"/>
              <a:t> lo </a:t>
            </a:r>
            <a:r>
              <a:rPr lang="en-US" sz="2000" b="1" dirty="0" err="1"/>
              <a:t>que</a:t>
            </a:r>
            <a:r>
              <a:rPr lang="en-US" sz="2000" b="1" dirty="0"/>
              <a:t> </a:t>
            </a:r>
            <a:r>
              <a:rPr lang="en-US" sz="2000" b="1" dirty="0" err="1"/>
              <a:t>aunque</a:t>
            </a:r>
            <a:r>
              <a:rPr lang="en-US" sz="2000" b="1" dirty="0"/>
              <a:t> se </a:t>
            </a:r>
            <a:r>
              <a:rPr lang="en-US" sz="2000" b="1" dirty="0" err="1"/>
              <a:t>activa</a:t>
            </a:r>
            <a:r>
              <a:rPr lang="en-US" sz="2000" b="1" dirty="0"/>
              <a:t> el </a:t>
            </a:r>
            <a:r>
              <a:rPr lang="en-US" sz="2000" b="1" dirty="0" err="1"/>
              <a:t>diferencial</a:t>
            </a:r>
            <a:r>
              <a:rPr lang="en-US" sz="2000" b="1" dirty="0"/>
              <a:t> de </a:t>
            </a:r>
            <a:r>
              <a:rPr lang="en-US" sz="2000" b="1" dirty="0" err="1" smtClean="0"/>
              <a:t>barra</a:t>
            </a:r>
            <a:r>
              <a:rPr lang="en-US" sz="2000" b="1" dirty="0" smtClean="0"/>
              <a:t>, </a:t>
            </a:r>
            <a:r>
              <a:rPr lang="en-US" sz="2000" b="1" dirty="0"/>
              <a:t>no se produce </a:t>
            </a:r>
            <a:r>
              <a:rPr lang="en-US" sz="2000" b="1" dirty="0" err="1"/>
              <a:t>ningún</a:t>
            </a:r>
            <a:r>
              <a:rPr lang="en-US" sz="2000" b="1" dirty="0"/>
              <a:t> </a:t>
            </a:r>
            <a:r>
              <a:rPr lang="en-US" sz="2000" b="1" dirty="0" err="1"/>
              <a:t>disparo</a:t>
            </a:r>
            <a:r>
              <a:rPr lang="en-US" sz="2000" b="1" dirty="0"/>
              <a:t>.</a:t>
            </a:r>
          </a:p>
          <a:p>
            <a:pPr lvl="1" algn="l" rtl="0">
              <a:buClr>
                <a:schemeClr val="hlink"/>
              </a:buClr>
            </a:pPr>
            <a:r>
              <a:rPr lang="en-US" sz="2000" b="1" dirty="0"/>
              <a:t>La </a:t>
            </a:r>
            <a:r>
              <a:rPr lang="en-US" sz="2000" b="1" dirty="0" err="1"/>
              <a:t>segunda</a:t>
            </a:r>
            <a:r>
              <a:rPr lang="en-US" sz="2000" b="1" dirty="0"/>
              <a:t> </a:t>
            </a:r>
            <a:r>
              <a:rPr lang="en-US" sz="2000" b="1" dirty="0" err="1"/>
              <a:t>diapositiva</a:t>
            </a:r>
            <a:r>
              <a:rPr lang="en-US" sz="2000" b="1" dirty="0"/>
              <a:t> </a:t>
            </a:r>
            <a:r>
              <a:rPr lang="en-US" sz="2000" b="1" dirty="0" err="1"/>
              <a:t>muestra</a:t>
            </a:r>
            <a:r>
              <a:rPr lang="en-US" sz="2000" b="1" dirty="0"/>
              <a:t> </a:t>
            </a:r>
            <a:r>
              <a:rPr lang="en-US" sz="2000" b="1" dirty="0" err="1"/>
              <a:t>una</a:t>
            </a:r>
            <a:r>
              <a:rPr lang="en-US" sz="2000" b="1" dirty="0"/>
              <a:t> </a:t>
            </a:r>
            <a:r>
              <a:rPr lang="en-US" sz="2000" b="1" dirty="0" err="1"/>
              <a:t>falla</a:t>
            </a:r>
            <a:r>
              <a:rPr lang="en-US" sz="2000" b="1" dirty="0"/>
              <a:t> </a:t>
            </a:r>
            <a:r>
              <a:rPr lang="en-US" sz="2000" b="1" dirty="0" err="1"/>
              <a:t>interna</a:t>
            </a:r>
            <a:r>
              <a:rPr lang="en-US" sz="2000" b="1" dirty="0"/>
              <a:t> con </a:t>
            </a:r>
            <a:r>
              <a:rPr lang="en-US" sz="2000" b="1" dirty="0" err="1"/>
              <a:t>una</a:t>
            </a:r>
            <a:r>
              <a:rPr lang="en-US" sz="2000" b="1" dirty="0"/>
              <a:t> </a:t>
            </a:r>
            <a:r>
              <a:rPr lang="en-US" sz="2000" b="1" dirty="0" err="1"/>
              <a:t>leve</a:t>
            </a:r>
            <a:r>
              <a:rPr lang="en-US" sz="2000" b="1" dirty="0"/>
              <a:t> </a:t>
            </a:r>
            <a:r>
              <a:rPr lang="en-US" sz="2000" b="1" dirty="0" err="1"/>
              <a:t>saturación</a:t>
            </a:r>
            <a:r>
              <a:rPr lang="en-US" sz="2000" b="1" dirty="0"/>
              <a:t> de TC</a:t>
            </a:r>
          </a:p>
          <a:p>
            <a:pPr lvl="2" algn="l" rtl="0">
              <a:buClr>
                <a:schemeClr val="hlink"/>
              </a:buClr>
            </a:pPr>
            <a:r>
              <a:rPr lang="en-US" sz="2000" b="1" dirty="0"/>
              <a:t>BIASED PKP y BIASED OP </a:t>
            </a:r>
            <a:r>
              <a:rPr lang="en-US" sz="2000" b="1" dirty="0" err="1"/>
              <a:t>afirman</a:t>
            </a:r>
            <a:r>
              <a:rPr lang="en-US" sz="2000" b="1" dirty="0"/>
              <a:t> antes de </a:t>
            </a:r>
            <a:r>
              <a:rPr lang="en-US" sz="2000" b="1" dirty="0" err="1"/>
              <a:t>que</a:t>
            </a:r>
            <a:r>
              <a:rPr lang="en-US" sz="2000" b="1" dirty="0"/>
              <a:t> DIR </a:t>
            </a:r>
            <a:r>
              <a:rPr lang="en-US" sz="2000" b="1" dirty="0" err="1"/>
              <a:t>afirme</a:t>
            </a:r>
            <a:endParaRPr lang="en-US" sz="2000" b="1" dirty="0"/>
          </a:p>
          <a:p>
            <a:pPr lvl="2" algn="l" rtl="0">
              <a:buClr>
                <a:schemeClr val="hlink"/>
              </a:buClr>
            </a:pPr>
            <a:r>
              <a:rPr lang="en-US" sz="2000" b="1" dirty="0" err="1"/>
              <a:t>saturación</a:t>
            </a:r>
            <a:r>
              <a:rPr lang="en-US" sz="2000" b="1" dirty="0"/>
              <a:t> de </a:t>
            </a:r>
            <a:r>
              <a:rPr lang="en-US" sz="2000" b="1" dirty="0" err="1"/>
              <a:t>TC</a:t>
            </a:r>
            <a:r>
              <a:rPr lang="en-US" sz="2000" b="1" u="sng" dirty="0" err="1"/>
              <a:t>no</a:t>
            </a:r>
            <a:r>
              <a:rPr lang="en-US" sz="2000" b="1" u="sng" dirty="0"/>
              <a:t> </a:t>
            </a:r>
            <a:r>
              <a:rPr lang="en-US" sz="2000" b="1" u="sng" dirty="0" err="1"/>
              <a:t>es</a:t>
            </a:r>
            <a:r>
              <a:rPr lang="en-US" sz="2000" b="1" dirty="0" err="1"/>
              <a:t>bloque</a:t>
            </a:r>
            <a:r>
              <a:rPr lang="en-US" sz="2000" b="1" dirty="0"/>
              <a:t> de </a:t>
            </a:r>
            <a:r>
              <a:rPr lang="en-US" sz="2000" b="1" dirty="0" err="1"/>
              <a:t>diferencial</a:t>
            </a:r>
            <a:r>
              <a:rPr lang="en-US" sz="2000" b="1" dirty="0"/>
              <a:t> de </a:t>
            </a:r>
            <a:r>
              <a:rPr lang="en-US" sz="2000" b="1" dirty="0" err="1" smtClean="0"/>
              <a:t>barra</a:t>
            </a:r>
            <a:endParaRPr lang="en-US" sz="2000" b="1" dirty="0"/>
          </a:p>
          <a:p>
            <a:pPr lvl="1" algn="l" rtl="0">
              <a:buClr>
                <a:schemeClr val="hlink"/>
              </a:buClr>
            </a:pPr>
            <a:r>
              <a:rPr lang="en-US" sz="2000" b="1" dirty="0" err="1"/>
              <a:t>Más</a:t>
            </a:r>
            <a:r>
              <a:rPr lang="en-US" sz="2000" b="1" dirty="0"/>
              <a:t> </a:t>
            </a:r>
            <a:r>
              <a:rPr lang="en-US" sz="2000" b="1" dirty="0" err="1"/>
              <a:t>ejemplos</a:t>
            </a:r>
            <a:r>
              <a:rPr lang="en-US" sz="2000" b="1" dirty="0"/>
              <a:t> </a:t>
            </a:r>
            <a:r>
              <a:rPr lang="en-US" sz="2000" b="1" dirty="0" err="1"/>
              <a:t>disponibles</a:t>
            </a:r>
            <a:r>
              <a:rPr lang="en-US" sz="2000" b="1" dirty="0"/>
              <a:t> (</a:t>
            </a:r>
            <a:r>
              <a:rPr lang="en-US" sz="2000" b="1" dirty="0" err="1"/>
              <a:t>archivos</a:t>
            </a:r>
            <a:r>
              <a:rPr lang="en-US" sz="2000" b="1" dirty="0"/>
              <a:t> COMTRADE) </a:t>
            </a:r>
            <a:r>
              <a:rPr lang="en-US" sz="2000" b="1" dirty="0" err="1"/>
              <a:t>previa</a:t>
            </a:r>
            <a:r>
              <a:rPr lang="en-US" sz="2000" b="1" dirty="0"/>
              <a:t> </a:t>
            </a:r>
            <a:r>
              <a:rPr lang="en-US" sz="2000" b="1" dirty="0" err="1"/>
              <a:t>solicitud</a:t>
            </a:r>
            <a:endParaRPr lang="en-US" sz="2000" b="1"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21218" name="Group 2"/>
          <p:cNvGrpSpPr>
            <a:grpSpLocks/>
          </p:cNvGrpSpPr>
          <p:nvPr/>
        </p:nvGrpSpPr>
        <p:grpSpPr bwMode="auto">
          <a:xfrm>
            <a:off x="228600" y="990600"/>
            <a:ext cx="7085013" cy="5548313"/>
            <a:chOff x="0" y="57"/>
            <a:chExt cx="5760" cy="4191"/>
          </a:xfrm>
        </p:grpSpPr>
        <p:graphicFrame>
          <p:nvGraphicFramePr>
            <p:cNvPr id="521219" name="Object 3"/>
            <p:cNvGraphicFramePr>
              <a:graphicFrameLocks noChangeAspect="1"/>
            </p:cNvGraphicFramePr>
            <p:nvPr/>
          </p:nvGraphicFramePr>
          <p:xfrm>
            <a:off x="0" y="57"/>
            <a:ext cx="5760" cy="4191"/>
          </p:xfrm>
          <a:graphic>
            <a:graphicData uri="http://schemas.openxmlformats.org/drawingml/2006/compatibility">
              <com:legacyDrawing xmlns:com="http://schemas.openxmlformats.org/drawingml/2006/compatibility" spid="_x0000_s521219"/>
            </a:graphicData>
          </a:graphic>
        </p:graphicFrame>
        <p:graphicFrame>
          <p:nvGraphicFramePr>
            <p:cNvPr id="521220" name="Object 4"/>
            <p:cNvGraphicFramePr>
              <a:graphicFrameLocks noChangeAspect="1"/>
            </p:cNvGraphicFramePr>
            <p:nvPr/>
          </p:nvGraphicFramePr>
          <p:xfrm>
            <a:off x="1350" y="2297"/>
            <a:ext cx="889" cy="637"/>
          </p:xfrm>
          <a:graphic>
            <a:graphicData uri="http://schemas.openxmlformats.org/drawingml/2006/compatibility">
              <com:legacyDrawing xmlns:com="http://schemas.openxmlformats.org/drawingml/2006/compatibility" spid="_x0000_s521220"/>
            </a:graphicData>
          </a:graphic>
        </p:graphicFrame>
        <p:graphicFrame>
          <p:nvGraphicFramePr>
            <p:cNvPr id="521221" name="Object 5"/>
            <p:cNvGraphicFramePr>
              <a:graphicFrameLocks noChangeAspect="1"/>
            </p:cNvGraphicFramePr>
            <p:nvPr/>
          </p:nvGraphicFramePr>
          <p:xfrm>
            <a:off x="2363" y="2292"/>
            <a:ext cx="889" cy="781"/>
          </p:xfrm>
          <a:graphic>
            <a:graphicData uri="http://schemas.openxmlformats.org/drawingml/2006/compatibility">
              <com:legacyDrawing xmlns:com="http://schemas.openxmlformats.org/drawingml/2006/compatibility" spid="_x0000_s521221"/>
            </a:graphicData>
          </a:graphic>
        </p:graphicFrame>
        <p:graphicFrame>
          <p:nvGraphicFramePr>
            <p:cNvPr id="521222" name="Object 6"/>
            <p:cNvGraphicFramePr>
              <a:graphicFrameLocks noChangeAspect="1"/>
            </p:cNvGraphicFramePr>
            <p:nvPr/>
          </p:nvGraphicFramePr>
          <p:xfrm>
            <a:off x="1422" y="3299"/>
            <a:ext cx="889" cy="849"/>
          </p:xfrm>
          <a:graphic>
            <a:graphicData uri="http://schemas.openxmlformats.org/drawingml/2006/compatibility">
              <com:legacyDrawing xmlns:com="http://schemas.openxmlformats.org/drawingml/2006/compatibility" spid="_x0000_s521222"/>
            </a:graphicData>
          </a:graphic>
        </p:graphicFrame>
        <p:graphicFrame>
          <p:nvGraphicFramePr>
            <p:cNvPr id="521223" name="Object 7"/>
            <p:cNvGraphicFramePr>
              <a:graphicFrameLocks noChangeAspect="1"/>
            </p:cNvGraphicFramePr>
            <p:nvPr/>
          </p:nvGraphicFramePr>
          <p:xfrm>
            <a:off x="2692" y="3442"/>
            <a:ext cx="1105" cy="651"/>
          </p:xfrm>
          <a:graphic>
            <a:graphicData uri="http://schemas.openxmlformats.org/drawingml/2006/compatibility">
              <com:legacyDrawing xmlns:com="http://schemas.openxmlformats.org/drawingml/2006/compatibility" spid="_x0000_s521223"/>
            </a:graphicData>
          </a:graphic>
        </p:graphicFrame>
      </p:grpSp>
      <p:sp>
        <p:nvSpPr>
          <p:cNvPr id="521224" name="Line 8"/>
          <p:cNvSpPr>
            <a:spLocks noChangeShapeType="1"/>
          </p:cNvSpPr>
          <p:nvPr/>
        </p:nvSpPr>
        <p:spPr bwMode="auto">
          <a:xfrm flipV="1">
            <a:off x="5954713" y="1533525"/>
            <a:ext cx="1587" cy="484188"/>
          </a:xfrm>
          <a:prstGeom prst="line">
            <a:avLst/>
          </a:prstGeom>
          <a:noFill/>
          <a:ln w="4763">
            <a:solidFill>
              <a:srgbClr val="000000"/>
            </a:solidFill>
            <a:round/>
            <a:headEnd/>
            <a:tailEnd/>
          </a:ln>
        </p:spPr>
        <p:txBody>
          <a:bodyPr/>
          <a:lstStyle/>
          <a:p>
            <a:pPr algn="l" rtl="0"/>
            <a:endParaRPr lang="es-AR"/>
          </a:p>
        </p:txBody>
      </p:sp>
      <p:grpSp>
        <p:nvGrpSpPr>
          <p:cNvPr id="521225" name="Group 9"/>
          <p:cNvGrpSpPr>
            <a:grpSpLocks/>
          </p:cNvGrpSpPr>
          <p:nvPr/>
        </p:nvGrpSpPr>
        <p:grpSpPr bwMode="auto">
          <a:xfrm>
            <a:off x="5486400" y="4038600"/>
            <a:ext cx="3189288" cy="2424113"/>
            <a:chOff x="3463" y="2313"/>
            <a:chExt cx="2225" cy="1666"/>
          </a:xfrm>
        </p:grpSpPr>
        <p:sp>
          <p:nvSpPr>
            <p:cNvPr id="521226" name="Rectangle 10"/>
            <p:cNvSpPr>
              <a:spLocks noChangeArrowheads="1"/>
            </p:cNvSpPr>
            <p:nvPr/>
          </p:nvSpPr>
          <p:spPr bwMode="auto">
            <a:xfrm>
              <a:off x="4015" y="2313"/>
              <a:ext cx="1673" cy="1666"/>
            </a:xfrm>
            <a:prstGeom prst="rect">
              <a:avLst/>
            </a:prstGeom>
            <a:solidFill>
              <a:srgbClr val="808080"/>
            </a:solidFill>
            <a:ln w="9525">
              <a:noFill/>
              <a:miter lim="800000"/>
              <a:headEnd/>
              <a:tailEnd/>
            </a:ln>
          </p:spPr>
          <p:txBody>
            <a:bodyPr/>
            <a:lstStyle/>
            <a:p>
              <a:pPr algn="l" rtl="0"/>
              <a:endParaRPr lang="es-AR"/>
            </a:p>
          </p:txBody>
        </p:sp>
        <p:pic>
          <p:nvPicPr>
            <p:cNvPr id="521227" name="Picture 11"/>
            <p:cNvPicPr>
              <a:picLocks noChangeAspect="1" noChangeArrowheads="1"/>
            </p:cNvPicPr>
            <p:nvPr/>
          </p:nvPicPr>
          <p:blipFill>
            <a:blip r:embed="rId4"/>
            <a:srcRect/>
            <a:stretch>
              <a:fillRect/>
            </a:stretch>
          </p:blipFill>
          <p:spPr bwMode="auto">
            <a:xfrm>
              <a:off x="4015" y="2313"/>
              <a:ext cx="1673" cy="1666"/>
            </a:xfrm>
            <a:prstGeom prst="rect">
              <a:avLst/>
            </a:prstGeom>
            <a:noFill/>
            <a:ln w="9525">
              <a:noFill/>
              <a:miter lim="800000"/>
              <a:headEnd/>
              <a:tailEnd/>
            </a:ln>
          </p:spPr>
        </p:pic>
        <p:sp>
          <p:nvSpPr>
            <p:cNvPr id="521228" name="Rectangle 12"/>
            <p:cNvSpPr>
              <a:spLocks noChangeArrowheads="1"/>
            </p:cNvSpPr>
            <p:nvPr/>
          </p:nvSpPr>
          <p:spPr bwMode="auto">
            <a:xfrm>
              <a:off x="4015" y="2313"/>
              <a:ext cx="1673" cy="1666"/>
            </a:xfrm>
            <a:prstGeom prst="rect">
              <a:avLst/>
            </a:prstGeom>
            <a:noFill/>
            <a:ln w="4763">
              <a:solidFill>
                <a:srgbClr val="000000"/>
              </a:solidFill>
              <a:miter lim="800000"/>
              <a:headEnd/>
              <a:tailEnd/>
            </a:ln>
          </p:spPr>
          <p:txBody>
            <a:bodyPr/>
            <a:lstStyle/>
            <a:p>
              <a:pPr algn="l" rtl="0"/>
              <a:endParaRPr lang="es-AR"/>
            </a:p>
          </p:txBody>
        </p:sp>
        <p:sp>
          <p:nvSpPr>
            <p:cNvPr id="521229" name="Freeform 13"/>
            <p:cNvSpPr>
              <a:spLocks/>
            </p:cNvSpPr>
            <p:nvPr/>
          </p:nvSpPr>
          <p:spPr bwMode="auto">
            <a:xfrm>
              <a:off x="4654" y="3264"/>
              <a:ext cx="959" cy="567"/>
            </a:xfrm>
            <a:custGeom>
              <a:avLst/>
              <a:gdLst/>
              <a:ahLst/>
              <a:cxnLst>
                <a:cxn ang="0">
                  <a:pos x="1918" y="1135"/>
                </a:cxn>
                <a:cxn ang="0">
                  <a:pos x="511" y="1135"/>
                </a:cxn>
                <a:cxn ang="0">
                  <a:pos x="511" y="663"/>
                </a:cxn>
                <a:cxn ang="0">
                  <a:pos x="0" y="152"/>
                </a:cxn>
                <a:cxn ang="0">
                  <a:pos x="511" y="472"/>
                </a:cxn>
                <a:cxn ang="0">
                  <a:pos x="511" y="0"/>
                </a:cxn>
                <a:cxn ang="0">
                  <a:pos x="1918" y="0"/>
                </a:cxn>
                <a:cxn ang="0">
                  <a:pos x="1918" y="1135"/>
                </a:cxn>
              </a:cxnLst>
              <a:rect l="0" t="0" r="r" b="b"/>
              <a:pathLst>
                <a:path w="1918" h="1135">
                  <a:moveTo>
                    <a:pt x="1918" y="1135"/>
                  </a:moveTo>
                  <a:lnTo>
                    <a:pt x="511" y="1135"/>
                  </a:lnTo>
                  <a:lnTo>
                    <a:pt x="511" y="663"/>
                  </a:lnTo>
                  <a:lnTo>
                    <a:pt x="0" y="152"/>
                  </a:lnTo>
                  <a:lnTo>
                    <a:pt x="511" y="472"/>
                  </a:lnTo>
                  <a:lnTo>
                    <a:pt x="511" y="0"/>
                  </a:lnTo>
                  <a:lnTo>
                    <a:pt x="1918" y="0"/>
                  </a:lnTo>
                  <a:lnTo>
                    <a:pt x="1918" y="1135"/>
                  </a:lnTo>
                  <a:close/>
                </a:path>
              </a:pathLst>
            </a:custGeom>
            <a:solidFill>
              <a:srgbClr val="FFFFFF"/>
            </a:solidFill>
            <a:ln w="4763">
              <a:solidFill>
                <a:srgbClr val="000000"/>
              </a:solidFill>
              <a:prstDash val="solid"/>
              <a:round/>
              <a:headEnd/>
              <a:tailEnd/>
            </a:ln>
          </p:spPr>
          <p:txBody>
            <a:bodyPr/>
            <a:lstStyle/>
            <a:p>
              <a:pPr algn="l" rtl="0"/>
              <a:endParaRPr lang="es-AR"/>
            </a:p>
          </p:txBody>
        </p:sp>
        <p:sp>
          <p:nvSpPr>
            <p:cNvPr id="521230" name="Rectangle 14"/>
            <p:cNvSpPr>
              <a:spLocks noChangeArrowheads="1"/>
            </p:cNvSpPr>
            <p:nvPr/>
          </p:nvSpPr>
          <p:spPr bwMode="auto">
            <a:xfrm>
              <a:off x="4938" y="3335"/>
              <a:ext cx="634" cy="94"/>
            </a:xfrm>
            <a:prstGeom prst="rect">
              <a:avLst/>
            </a:prstGeom>
            <a:noFill/>
            <a:ln w="9525">
              <a:noFill/>
              <a:miter lim="800000"/>
              <a:headEnd/>
              <a:tailEnd/>
            </a:ln>
          </p:spPr>
          <p:txBody>
            <a:bodyPr wrap="none" lIns="0" tIns="0" rIns="0" bIns="0">
              <a:spAutoFit/>
            </a:bodyPr>
            <a:lstStyle/>
            <a:p>
              <a:pPr algn="l" rtl="0"/>
              <a:r>
                <a:rPr lang="en-CA" sz="900">
                  <a:solidFill>
                    <a:srgbClr val="000000"/>
                  </a:solidFill>
                  <a:latin typeface="Arial" pitchFamily="34" charset="0"/>
                </a:rPr>
                <a:t>A pesar de la TC intensa</a:t>
              </a:r>
              <a:endParaRPr lang="en-CA" sz="1400" b="1">
                <a:solidFill>
                  <a:srgbClr val="FF0000"/>
                </a:solidFill>
                <a:latin typeface="Arial" pitchFamily="34" charset="0"/>
              </a:endParaRPr>
            </a:p>
          </p:txBody>
        </p:sp>
        <p:sp>
          <p:nvSpPr>
            <p:cNvPr id="521231" name="Rectangle 15"/>
            <p:cNvSpPr>
              <a:spLocks noChangeArrowheads="1"/>
            </p:cNvSpPr>
            <p:nvPr/>
          </p:nvSpPr>
          <p:spPr bwMode="auto">
            <a:xfrm>
              <a:off x="4938" y="3420"/>
              <a:ext cx="483" cy="94"/>
            </a:xfrm>
            <a:prstGeom prst="rect">
              <a:avLst/>
            </a:prstGeom>
            <a:noFill/>
            <a:ln w="9525">
              <a:noFill/>
              <a:miter lim="800000"/>
              <a:headEnd/>
              <a:tailEnd/>
            </a:ln>
          </p:spPr>
          <p:txBody>
            <a:bodyPr wrap="none" lIns="0" tIns="0" rIns="0" bIns="0">
              <a:spAutoFit/>
            </a:bodyPr>
            <a:lstStyle/>
            <a:p>
              <a:pPr algn="l" rtl="0"/>
              <a:r>
                <a:rPr lang="en-CA" sz="900">
                  <a:solidFill>
                    <a:srgbClr val="000000"/>
                  </a:solidFill>
                  <a:latin typeface="Arial" pitchFamily="34" charset="0"/>
                </a:rPr>
                <a:t>saturación la</a:t>
              </a:r>
              <a:endParaRPr lang="en-CA" sz="1400" b="1">
                <a:solidFill>
                  <a:srgbClr val="FF0000"/>
                </a:solidFill>
                <a:latin typeface="Arial" pitchFamily="34" charset="0"/>
              </a:endParaRPr>
            </a:p>
          </p:txBody>
        </p:sp>
        <p:sp>
          <p:nvSpPr>
            <p:cNvPr id="521232" name="Rectangle 16"/>
            <p:cNvSpPr>
              <a:spLocks noChangeArrowheads="1"/>
            </p:cNvSpPr>
            <p:nvPr/>
          </p:nvSpPr>
          <p:spPr bwMode="auto">
            <a:xfrm>
              <a:off x="4938" y="3505"/>
              <a:ext cx="727" cy="94"/>
            </a:xfrm>
            <a:prstGeom prst="rect">
              <a:avLst/>
            </a:prstGeom>
            <a:noFill/>
            <a:ln w="9525">
              <a:noFill/>
              <a:miter lim="800000"/>
              <a:headEnd/>
              <a:tailEnd/>
            </a:ln>
          </p:spPr>
          <p:txBody>
            <a:bodyPr wrap="none" lIns="0" tIns="0" rIns="0" bIns="0">
              <a:spAutoFit/>
            </a:bodyPr>
            <a:lstStyle/>
            <a:p>
              <a:pPr algn="l" rtl="0"/>
              <a:r>
                <a:rPr lang="en-CA" sz="900">
                  <a:solidFill>
                    <a:srgbClr val="000000"/>
                  </a:solidFill>
                  <a:latin typeface="Arial" pitchFamily="34" charset="0"/>
                </a:rPr>
                <a:t>corriente de falla externa</a:t>
              </a:r>
              <a:endParaRPr lang="en-CA" sz="1400" b="1">
                <a:solidFill>
                  <a:srgbClr val="FF0000"/>
                </a:solidFill>
                <a:latin typeface="Arial" pitchFamily="34" charset="0"/>
              </a:endParaRPr>
            </a:p>
          </p:txBody>
        </p:sp>
        <p:sp>
          <p:nvSpPr>
            <p:cNvPr id="521233" name="Rectangle 17"/>
            <p:cNvSpPr>
              <a:spLocks noChangeArrowheads="1"/>
            </p:cNvSpPr>
            <p:nvPr/>
          </p:nvSpPr>
          <p:spPr bwMode="auto">
            <a:xfrm>
              <a:off x="4938" y="3591"/>
              <a:ext cx="470" cy="93"/>
            </a:xfrm>
            <a:prstGeom prst="rect">
              <a:avLst/>
            </a:prstGeom>
            <a:noFill/>
            <a:ln w="9525">
              <a:noFill/>
              <a:miter lim="800000"/>
              <a:headEnd/>
              <a:tailEnd/>
            </a:ln>
          </p:spPr>
          <p:txBody>
            <a:bodyPr wrap="none" lIns="0" tIns="0" rIns="0" bIns="0">
              <a:spAutoFit/>
            </a:bodyPr>
            <a:lstStyle/>
            <a:p>
              <a:pPr algn="l" rtl="0"/>
              <a:r>
                <a:rPr lang="en-CA" sz="900">
                  <a:solidFill>
                    <a:srgbClr val="000000"/>
                  </a:solidFill>
                  <a:latin typeface="Arial" pitchFamily="34" charset="0"/>
                </a:rPr>
                <a:t>se ve en el</a:t>
              </a:r>
              <a:endParaRPr lang="en-CA" sz="1400" b="1">
                <a:solidFill>
                  <a:srgbClr val="FF0000"/>
                </a:solidFill>
                <a:latin typeface="Arial" pitchFamily="34" charset="0"/>
              </a:endParaRPr>
            </a:p>
          </p:txBody>
        </p:sp>
        <p:sp>
          <p:nvSpPr>
            <p:cNvPr id="521234" name="Rectangle 18"/>
            <p:cNvSpPr>
              <a:spLocks noChangeArrowheads="1"/>
            </p:cNvSpPr>
            <p:nvPr/>
          </p:nvSpPr>
          <p:spPr bwMode="auto">
            <a:xfrm>
              <a:off x="4938" y="3676"/>
              <a:ext cx="625" cy="94"/>
            </a:xfrm>
            <a:prstGeom prst="rect">
              <a:avLst/>
            </a:prstGeom>
            <a:noFill/>
            <a:ln w="9525">
              <a:noFill/>
              <a:miter lim="800000"/>
              <a:headEnd/>
              <a:tailEnd/>
            </a:ln>
          </p:spPr>
          <p:txBody>
            <a:bodyPr wrap="none" lIns="0" tIns="0" rIns="0" bIns="0">
              <a:spAutoFit/>
            </a:bodyPr>
            <a:lstStyle/>
            <a:p>
              <a:pPr algn="l" rtl="0"/>
              <a:r>
                <a:rPr lang="en-CA" sz="900">
                  <a:solidFill>
                    <a:srgbClr val="000000"/>
                  </a:solidFill>
                  <a:latin typeface="Arial" pitchFamily="34" charset="0"/>
                </a:rPr>
                <a:t>direccion opuesta</a:t>
              </a:r>
              <a:endParaRPr lang="en-CA" sz="1400" b="1">
                <a:solidFill>
                  <a:srgbClr val="FF0000"/>
                </a:solidFill>
                <a:latin typeface="Arial" pitchFamily="34" charset="0"/>
              </a:endParaRPr>
            </a:p>
          </p:txBody>
        </p:sp>
        <p:sp>
          <p:nvSpPr>
            <p:cNvPr id="521235" name="Freeform 19"/>
            <p:cNvSpPr>
              <a:spLocks/>
            </p:cNvSpPr>
            <p:nvPr/>
          </p:nvSpPr>
          <p:spPr bwMode="auto">
            <a:xfrm rot="-19375690">
              <a:off x="3463" y="3113"/>
              <a:ext cx="767" cy="397"/>
            </a:xfrm>
            <a:custGeom>
              <a:avLst/>
              <a:gdLst/>
              <a:ahLst/>
              <a:cxnLst>
                <a:cxn ang="0">
                  <a:pos x="0" y="621"/>
                </a:cxn>
                <a:cxn ang="0">
                  <a:pos x="174" y="304"/>
                </a:cxn>
                <a:cxn ang="0">
                  <a:pos x="221" y="466"/>
                </a:cxn>
                <a:cxn ang="0">
                  <a:pos x="1265" y="162"/>
                </a:cxn>
                <a:cxn ang="0">
                  <a:pos x="1217" y="0"/>
                </a:cxn>
                <a:cxn ang="0">
                  <a:pos x="1534" y="174"/>
                </a:cxn>
                <a:cxn ang="0">
                  <a:pos x="1360" y="491"/>
                </a:cxn>
                <a:cxn ang="0">
                  <a:pos x="1314" y="329"/>
                </a:cxn>
                <a:cxn ang="0">
                  <a:pos x="271" y="633"/>
                </a:cxn>
                <a:cxn ang="0">
                  <a:pos x="317" y="794"/>
                </a:cxn>
                <a:cxn ang="0">
                  <a:pos x="0" y="621"/>
                </a:cxn>
              </a:cxnLst>
              <a:rect l="0" t="0" r="r" b="b"/>
              <a:pathLst>
                <a:path w="1534" h="794">
                  <a:moveTo>
                    <a:pt x="0" y="621"/>
                  </a:moveTo>
                  <a:lnTo>
                    <a:pt x="174" y="304"/>
                  </a:lnTo>
                  <a:lnTo>
                    <a:pt x="221" y="466"/>
                  </a:lnTo>
                  <a:lnTo>
                    <a:pt x="1265" y="162"/>
                  </a:lnTo>
                  <a:lnTo>
                    <a:pt x="1217" y="0"/>
                  </a:lnTo>
                  <a:lnTo>
                    <a:pt x="1534" y="174"/>
                  </a:lnTo>
                  <a:lnTo>
                    <a:pt x="1360" y="491"/>
                  </a:lnTo>
                  <a:lnTo>
                    <a:pt x="1314" y="329"/>
                  </a:lnTo>
                  <a:lnTo>
                    <a:pt x="271" y="633"/>
                  </a:lnTo>
                  <a:lnTo>
                    <a:pt x="317" y="794"/>
                  </a:lnTo>
                  <a:lnTo>
                    <a:pt x="0" y="621"/>
                  </a:lnTo>
                  <a:close/>
                </a:path>
              </a:pathLst>
            </a:custGeom>
            <a:solidFill>
              <a:srgbClr val="FFFFFF"/>
            </a:solidFill>
            <a:ln w="4763">
              <a:solidFill>
                <a:srgbClr val="000000"/>
              </a:solidFill>
              <a:prstDash val="solid"/>
              <a:round/>
              <a:headEnd/>
              <a:tailEnd/>
            </a:ln>
          </p:spPr>
          <p:txBody>
            <a:bodyPr/>
            <a:lstStyle/>
            <a:p>
              <a:pPr algn="l" rtl="0"/>
              <a:endParaRPr lang="es-AR"/>
            </a:p>
          </p:txBody>
        </p:sp>
      </p:grpSp>
      <p:sp>
        <p:nvSpPr>
          <p:cNvPr id="521236" name="Rectangle 20"/>
          <p:cNvSpPr>
            <a:spLocks noGrp="1" noChangeArrowheads="1"/>
          </p:cNvSpPr>
          <p:nvPr>
            <p:ph type="title"/>
          </p:nvPr>
        </p:nvSpPr>
        <p:spPr/>
        <p:txBody>
          <a:bodyPr/>
          <a:lstStyle/>
          <a:p>
            <a:pPr algn="l" rtl="0"/>
            <a:r>
              <a:rPr lang="en-CA"/>
              <a:t>Ejemplo de saturación de CT: falla externa</a:t>
            </a:r>
          </a:p>
        </p:txBody>
      </p:sp>
      <p:grpSp>
        <p:nvGrpSpPr>
          <p:cNvPr id="521237" name="Group 21"/>
          <p:cNvGrpSpPr>
            <a:grpSpLocks/>
          </p:cNvGrpSpPr>
          <p:nvPr/>
        </p:nvGrpSpPr>
        <p:grpSpPr bwMode="auto">
          <a:xfrm>
            <a:off x="1295400" y="990600"/>
            <a:ext cx="7577138" cy="3032125"/>
            <a:chOff x="768" y="394"/>
            <a:chExt cx="4773" cy="1910"/>
          </a:xfrm>
        </p:grpSpPr>
        <p:sp>
          <p:nvSpPr>
            <p:cNvPr id="521238" name="Freeform 22"/>
            <p:cNvSpPr>
              <a:spLocks/>
            </p:cNvSpPr>
            <p:nvPr/>
          </p:nvSpPr>
          <p:spPr bwMode="auto">
            <a:xfrm>
              <a:off x="768" y="1872"/>
              <a:ext cx="649" cy="432"/>
            </a:xfrm>
            <a:custGeom>
              <a:avLst/>
              <a:gdLst/>
              <a:ahLst/>
              <a:cxnLst>
                <a:cxn ang="0">
                  <a:pos x="0" y="432"/>
                </a:cxn>
                <a:cxn ang="0">
                  <a:pos x="4" y="384"/>
                </a:cxn>
                <a:cxn ang="0">
                  <a:pos x="15" y="338"/>
                </a:cxn>
                <a:cxn ang="0">
                  <a:pos x="35" y="294"/>
                </a:cxn>
                <a:cxn ang="0">
                  <a:pos x="61" y="249"/>
                </a:cxn>
                <a:cxn ang="0">
                  <a:pos x="94" y="209"/>
                </a:cxn>
                <a:cxn ang="0">
                  <a:pos x="132" y="171"/>
                </a:cxn>
                <a:cxn ang="0">
                  <a:pos x="179" y="134"/>
                </a:cxn>
                <a:cxn ang="0">
                  <a:pos x="229" y="102"/>
                </a:cxn>
                <a:cxn ang="0">
                  <a:pos x="284" y="73"/>
                </a:cxn>
                <a:cxn ang="0">
                  <a:pos x="346" y="50"/>
                </a:cxn>
                <a:cxn ang="0">
                  <a:pos x="409" y="30"/>
                </a:cxn>
                <a:cxn ang="0">
                  <a:pos x="476" y="15"/>
                </a:cxn>
                <a:cxn ang="0">
                  <a:pos x="543" y="6"/>
                </a:cxn>
                <a:cxn ang="0">
                  <a:pos x="615" y="0"/>
                </a:cxn>
                <a:cxn ang="0">
                  <a:pos x="684" y="0"/>
                </a:cxn>
                <a:cxn ang="0">
                  <a:pos x="753" y="6"/>
                </a:cxn>
                <a:cxn ang="0">
                  <a:pos x="822" y="15"/>
                </a:cxn>
                <a:cxn ang="0">
                  <a:pos x="889" y="30"/>
                </a:cxn>
                <a:cxn ang="0">
                  <a:pos x="953" y="50"/>
                </a:cxn>
                <a:cxn ang="0">
                  <a:pos x="1012" y="73"/>
                </a:cxn>
                <a:cxn ang="0">
                  <a:pos x="1068" y="102"/>
                </a:cxn>
                <a:cxn ang="0">
                  <a:pos x="1120" y="134"/>
                </a:cxn>
                <a:cxn ang="0">
                  <a:pos x="1166" y="171"/>
                </a:cxn>
                <a:cxn ang="0">
                  <a:pos x="1204" y="209"/>
                </a:cxn>
                <a:cxn ang="0">
                  <a:pos x="1237" y="249"/>
                </a:cxn>
                <a:cxn ang="0">
                  <a:pos x="1264" y="294"/>
                </a:cxn>
                <a:cxn ang="0">
                  <a:pos x="1281" y="338"/>
                </a:cxn>
                <a:cxn ang="0">
                  <a:pos x="1292" y="384"/>
                </a:cxn>
                <a:cxn ang="0">
                  <a:pos x="1296" y="432"/>
                </a:cxn>
                <a:cxn ang="0">
                  <a:pos x="1292" y="478"/>
                </a:cxn>
                <a:cxn ang="0">
                  <a:pos x="1281" y="524"/>
                </a:cxn>
                <a:cxn ang="0">
                  <a:pos x="1264" y="570"/>
                </a:cxn>
                <a:cxn ang="0">
                  <a:pos x="1237" y="612"/>
                </a:cxn>
                <a:cxn ang="0">
                  <a:pos x="1204" y="655"/>
                </a:cxn>
                <a:cxn ang="0">
                  <a:pos x="1166" y="693"/>
                </a:cxn>
                <a:cxn ang="0">
                  <a:pos x="1120" y="728"/>
                </a:cxn>
                <a:cxn ang="0">
                  <a:pos x="1068" y="760"/>
                </a:cxn>
                <a:cxn ang="0">
                  <a:pos x="1012" y="789"/>
                </a:cxn>
                <a:cxn ang="0">
                  <a:pos x="953" y="812"/>
                </a:cxn>
                <a:cxn ang="0">
                  <a:pos x="889" y="833"/>
                </a:cxn>
                <a:cxn ang="0">
                  <a:pos x="822" y="847"/>
                </a:cxn>
                <a:cxn ang="0">
                  <a:pos x="753" y="858"/>
                </a:cxn>
                <a:cxn ang="0">
                  <a:pos x="684" y="862"/>
                </a:cxn>
                <a:cxn ang="0">
                  <a:pos x="615" y="862"/>
                </a:cxn>
                <a:cxn ang="0">
                  <a:pos x="543" y="858"/>
                </a:cxn>
                <a:cxn ang="0">
                  <a:pos x="476" y="847"/>
                </a:cxn>
                <a:cxn ang="0">
                  <a:pos x="409" y="833"/>
                </a:cxn>
                <a:cxn ang="0">
                  <a:pos x="346" y="812"/>
                </a:cxn>
                <a:cxn ang="0">
                  <a:pos x="284" y="789"/>
                </a:cxn>
                <a:cxn ang="0">
                  <a:pos x="229" y="760"/>
                </a:cxn>
                <a:cxn ang="0">
                  <a:pos x="179" y="728"/>
                </a:cxn>
                <a:cxn ang="0">
                  <a:pos x="132" y="693"/>
                </a:cxn>
                <a:cxn ang="0">
                  <a:pos x="94" y="655"/>
                </a:cxn>
                <a:cxn ang="0">
                  <a:pos x="61" y="612"/>
                </a:cxn>
                <a:cxn ang="0">
                  <a:pos x="35" y="570"/>
                </a:cxn>
                <a:cxn ang="0">
                  <a:pos x="15" y="524"/>
                </a:cxn>
                <a:cxn ang="0">
                  <a:pos x="4" y="478"/>
                </a:cxn>
                <a:cxn ang="0">
                  <a:pos x="0" y="432"/>
                </a:cxn>
              </a:cxnLst>
              <a:rect l="0" t="0" r="r" b="b"/>
              <a:pathLst>
                <a:path w="1296" h="862">
                  <a:moveTo>
                    <a:pt x="0" y="432"/>
                  </a:moveTo>
                  <a:lnTo>
                    <a:pt x="4" y="384"/>
                  </a:lnTo>
                  <a:lnTo>
                    <a:pt x="15" y="338"/>
                  </a:lnTo>
                  <a:lnTo>
                    <a:pt x="35" y="294"/>
                  </a:lnTo>
                  <a:lnTo>
                    <a:pt x="61" y="249"/>
                  </a:lnTo>
                  <a:lnTo>
                    <a:pt x="94" y="209"/>
                  </a:lnTo>
                  <a:lnTo>
                    <a:pt x="132" y="171"/>
                  </a:lnTo>
                  <a:lnTo>
                    <a:pt x="179" y="134"/>
                  </a:lnTo>
                  <a:lnTo>
                    <a:pt x="229" y="102"/>
                  </a:lnTo>
                  <a:lnTo>
                    <a:pt x="284" y="73"/>
                  </a:lnTo>
                  <a:lnTo>
                    <a:pt x="346" y="50"/>
                  </a:lnTo>
                  <a:lnTo>
                    <a:pt x="409" y="30"/>
                  </a:lnTo>
                  <a:lnTo>
                    <a:pt x="476" y="15"/>
                  </a:lnTo>
                  <a:lnTo>
                    <a:pt x="543" y="6"/>
                  </a:lnTo>
                  <a:lnTo>
                    <a:pt x="615" y="0"/>
                  </a:lnTo>
                  <a:lnTo>
                    <a:pt x="684" y="0"/>
                  </a:lnTo>
                  <a:lnTo>
                    <a:pt x="753" y="6"/>
                  </a:lnTo>
                  <a:lnTo>
                    <a:pt x="822" y="15"/>
                  </a:lnTo>
                  <a:lnTo>
                    <a:pt x="889" y="30"/>
                  </a:lnTo>
                  <a:lnTo>
                    <a:pt x="953" y="50"/>
                  </a:lnTo>
                  <a:lnTo>
                    <a:pt x="1012" y="73"/>
                  </a:lnTo>
                  <a:lnTo>
                    <a:pt x="1068" y="102"/>
                  </a:lnTo>
                  <a:lnTo>
                    <a:pt x="1120" y="134"/>
                  </a:lnTo>
                  <a:lnTo>
                    <a:pt x="1166" y="171"/>
                  </a:lnTo>
                  <a:lnTo>
                    <a:pt x="1204" y="209"/>
                  </a:lnTo>
                  <a:lnTo>
                    <a:pt x="1237" y="249"/>
                  </a:lnTo>
                  <a:lnTo>
                    <a:pt x="1264" y="294"/>
                  </a:lnTo>
                  <a:lnTo>
                    <a:pt x="1281" y="338"/>
                  </a:lnTo>
                  <a:lnTo>
                    <a:pt x="1292" y="384"/>
                  </a:lnTo>
                  <a:lnTo>
                    <a:pt x="1296" y="432"/>
                  </a:lnTo>
                  <a:lnTo>
                    <a:pt x="1292" y="478"/>
                  </a:lnTo>
                  <a:lnTo>
                    <a:pt x="1281" y="524"/>
                  </a:lnTo>
                  <a:lnTo>
                    <a:pt x="1264" y="570"/>
                  </a:lnTo>
                  <a:lnTo>
                    <a:pt x="1237" y="612"/>
                  </a:lnTo>
                  <a:lnTo>
                    <a:pt x="1204" y="655"/>
                  </a:lnTo>
                  <a:lnTo>
                    <a:pt x="1166" y="693"/>
                  </a:lnTo>
                  <a:lnTo>
                    <a:pt x="1120" y="728"/>
                  </a:lnTo>
                  <a:lnTo>
                    <a:pt x="1068" y="760"/>
                  </a:lnTo>
                  <a:lnTo>
                    <a:pt x="1012" y="789"/>
                  </a:lnTo>
                  <a:lnTo>
                    <a:pt x="953" y="812"/>
                  </a:lnTo>
                  <a:lnTo>
                    <a:pt x="889" y="833"/>
                  </a:lnTo>
                  <a:lnTo>
                    <a:pt x="822" y="847"/>
                  </a:lnTo>
                  <a:lnTo>
                    <a:pt x="753" y="858"/>
                  </a:lnTo>
                  <a:lnTo>
                    <a:pt x="684" y="862"/>
                  </a:lnTo>
                  <a:lnTo>
                    <a:pt x="615" y="862"/>
                  </a:lnTo>
                  <a:lnTo>
                    <a:pt x="543" y="858"/>
                  </a:lnTo>
                  <a:lnTo>
                    <a:pt x="476" y="847"/>
                  </a:lnTo>
                  <a:lnTo>
                    <a:pt x="409" y="833"/>
                  </a:lnTo>
                  <a:lnTo>
                    <a:pt x="346" y="812"/>
                  </a:lnTo>
                  <a:lnTo>
                    <a:pt x="284" y="789"/>
                  </a:lnTo>
                  <a:lnTo>
                    <a:pt x="229" y="760"/>
                  </a:lnTo>
                  <a:lnTo>
                    <a:pt x="179" y="728"/>
                  </a:lnTo>
                  <a:lnTo>
                    <a:pt x="132" y="693"/>
                  </a:lnTo>
                  <a:lnTo>
                    <a:pt x="94" y="655"/>
                  </a:lnTo>
                  <a:lnTo>
                    <a:pt x="61" y="612"/>
                  </a:lnTo>
                  <a:lnTo>
                    <a:pt x="35" y="570"/>
                  </a:lnTo>
                  <a:lnTo>
                    <a:pt x="15" y="524"/>
                  </a:lnTo>
                  <a:lnTo>
                    <a:pt x="4" y="478"/>
                  </a:lnTo>
                  <a:lnTo>
                    <a:pt x="0" y="432"/>
                  </a:lnTo>
                </a:path>
              </a:pathLst>
            </a:custGeom>
            <a:noFill/>
            <a:ln w="4763">
              <a:solidFill>
                <a:srgbClr val="000000"/>
              </a:solidFill>
              <a:prstDash val="solid"/>
              <a:round/>
              <a:headEnd/>
              <a:tailEnd/>
            </a:ln>
          </p:spPr>
          <p:txBody>
            <a:bodyPr/>
            <a:lstStyle/>
            <a:p>
              <a:pPr algn="l" rtl="0"/>
              <a:endParaRPr lang="es-AR"/>
            </a:p>
          </p:txBody>
        </p:sp>
        <p:sp>
          <p:nvSpPr>
            <p:cNvPr id="521239" name="Rectangle 23"/>
            <p:cNvSpPr>
              <a:spLocks noChangeArrowheads="1"/>
            </p:cNvSpPr>
            <p:nvPr/>
          </p:nvSpPr>
          <p:spPr bwMode="auto">
            <a:xfrm>
              <a:off x="3092" y="394"/>
              <a:ext cx="2441" cy="1832"/>
            </a:xfrm>
            <a:prstGeom prst="rect">
              <a:avLst/>
            </a:prstGeom>
            <a:solidFill>
              <a:srgbClr val="808080"/>
            </a:solidFill>
            <a:ln w="9525">
              <a:noFill/>
              <a:miter lim="800000"/>
              <a:headEnd/>
              <a:tailEnd/>
            </a:ln>
          </p:spPr>
          <p:txBody>
            <a:bodyPr/>
            <a:lstStyle/>
            <a:p>
              <a:pPr algn="l" rtl="0"/>
              <a:endParaRPr lang="es-AR"/>
            </a:p>
          </p:txBody>
        </p:sp>
        <p:sp>
          <p:nvSpPr>
            <p:cNvPr id="521240" name="Rectangle 24"/>
            <p:cNvSpPr>
              <a:spLocks noChangeArrowheads="1"/>
            </p:cNvSpPr>
            <p:nvPr/>
          </p:nvSpPr>
          <p:spPr bwMode="auto">
            <a:xfrm>
              <a:off x="3092" y="394"/>
              <a:ext cx="2449" cy="1840"/>
            </a:xfrm>
            <a:prstGeom prst="rect">
              <a:avLst/>
            </a:prstGeom>
            <a:solidFill>
              <a:srgbClr val="FFFFFF"/>
            </a:solidFill>
            <a:ln w="9525">
              <a:noFill/>
              <a:miter lim="800000"/>
              <a:headEnd/>
              <a:tailEnd/>
            </a:ln>
          </p:spPr>
          <p:txBody>
            <a:bodyPr/>
            <a:lstStyle/>
            <a:p>
              <a:pPr algn="l" rtl="0"/>
              <a:endParaRPr lang="es-AR"/>
            </a:p>
          </p:txBody>
        </p:sp>
        <p:sp>
          <p:nvSpPr>
            <p:cNvPr id="521241" name="Rectangle 25"/>
            <p:cNvSpPr>
              <a:spLocks noChangeArrowheads="1"/>
            </p:cNvSpPr>
            <p:nvPr/>
          </p:nvSpPr>
          <p:spPr bwMode="auto">
            <a:xfrm>
              <a:off x="3407" y="532"/>
              <a:ext cx="1890" cy="1490"/>
            </a:xfrm>
            <a:prstGeom prst="rect">
              <a:avLst/>
            </a:prstGeom>
            <a:solidFill>
              <a:srgbClr val="FFFFFF"/>
            </a:solidFill>
            <a:ln w="9525">
              <a:noFill/>
              <a:miter lim="800000"/>
              <a:headEnd/>
              <a:tailEnd/>
            </a:ln>
          </p:spPr>
          <p:txBody>
            <a:bodyPr/>
            <a:lstStyle/>
            <a:p>
              <a:pPr algn="l" rtl="0"/>
              <a:endParaRPr lang="es-AR"/>
            </a:p>
          </p:txBody>
        </p:sp>
        <p:sp>
          <p:nvSpPr>
            <p:cNvPr id="521242" name="Rectangle 26"/>
            <p:cNvSpPr>
              <a:spLocks noChangeArrowheads="1"/>
            </p:cNvSpPr>
            <p:nvPr/>
          </p:nvSpPr>
          <p:spPr bwMode="auto">
            <a:xfrm>
              <a:off x="3407" y="532"/>
              <a:ext cx="1890" cy="1490"/>
            </a:xfrm>
            <a:prstGeom prst="rect">
              <a:avLst/>
            </a:prstGeom>
            <a:noFill/>
            <a:ln w="0">
              <a:solidFill>
                <a:srgbClr val="FFFFFF"/>
              </a:solidFill>
              <a:miter lim="800000"/>
              <a:headEnd/>
              <a:tailEnd/>
            </a:ln>
          </p:spPr>
          <p:txBody>
            <a:bodyPr/>
            <a:lstStyle/>
            <a:p>
              <a:pPr algn="l" rtl="0"/>
              <a:endParaRPr lang="es-AR"/>
            </a:p>
          </p:txBody>
        </p:sp>
        <p:sp>
          <p:nvSpPr>
            <p:cNvPr id="521243" name="Line 27"/>
            <p:cNvSpPr>
              <a:spLocks noChangeShapeType="1"/>
            </p:cNvSpPr>
            <p:nvPr/>
          </p:nvSpPr>
          <p:spPr bwMode="auto">
            <a:xfrm>
              <a:off x="3407" y="532"/>
              <a:ext cx="1890" cy="1"/>
            </a:xfrm>
            <a:prstGeom prst="line">
              <a:avLst/>
            </a:prstGeom>
            <a:noFill/>
            <a:ln w="0">
              <a:solidFill>
                <a:srgbClr val="000000"/>
              </a:solidFill>
              <a:round/>
              <a:headEnd/>
              <a:tailEnd/>
            </a:ln>
          </p:spPr>
          <p:txBody>
            <a:bodyPr/>
            <a:lstStyle/>
            <a:p>
              <a:pPr algn="l" rtl="0"/>
              <a:endParaRPr lang="es-AR"/>
            </a:p>
          </p:txBody>
        </p:sp>
        <p:sp>
          <p:nvSpPr>
            <p:cNvPr id="521244" name="Freeform 28"/>
            <p:cNvSpPr>
              <a:spLocks/>
            </p:cNvSpPr>
            <p:nvPr/>
          </p:nvSpPr>
          <p:spPr bwMode="auto">
            <a:xfrm>
              <a:off x="3407" y="532"/>
              <a:ext cx="1890" cy="1490"/>
            </a:xfrm>
            <a:custGeom>
              <a:avLst/>
              <a:gdLst/>
              <a:ahLst/>
              <a:cxnLst>
                <a:cxn ang="0">
                  <a:pos x="0" y="1552"/>
                </a:cxn>
                <a:cxn ang="0">
                  <a:pos x="1968" y="1552"/>
                </a:cxn>
                <a:cxn ang="0">
                  <a:pos x="1968" y="0"/>
                </a:cxn>
              </a:cxnLst>
              <a:rect l="0" t="0" r="r" b="b"/>
              <a:pathLst>
                <a:path w="1968" h="1552">
                  <a:moveTo>
                    <a:pt x="0" y="1552"/>
                  </a:moveTo>
                  <a:lnTo>
                    <a:pt x="1968" y="1552"/>
                  </a:lnTo>
                  <a:lnTo>
                    <a:pt x="1968" y="0"/>
                  </a:lnTo>
                </a:path>
              </a:pathLst>
            </a:custGeom>
            <a:noFill/>
            <a:ln w="0">
              <a:solidFill>
                <a:srgbClr val="000000"/>
              </a:solidFill>
              <a:prstDash val="solid"/>
              <a:round/>
              <a:headEnd/>
              <a:tailEnd/>
            </a:ln>
          </p:spPr>
          <p:txBody>
            <a:bodyPr/>
            <a:lstStyle/>
            <a:p>
              <a:pPr algn="l" rtl="0"/>
              <a:endParaRPr lang="es-AR"/>
            </a:p>
          </p:txBody>
        </p:sp>
        <p:sp>
          <p:nvSpPr>
            <p:cNvPr id="521245" name="Line 29"/>
            <p:cNvSpPr>
              <a:spLocks noChangeShapeType="1"/>
            </p:cNvSpPr>
            <p:nvPr/>
          </p:nvSpPr>
          <p:spPr bwMode="auto">
            <a:xfrm flipV="1">
              <a:off x="3407" y="532"/>
              <a:ext cx="1" cy="1490"/>
            </a:xfrm>
            <a:prstGeom prst="line">
              <a:avLst/>
            </a:prstGeom>
            <a:noFill/>
            <a:ln w="0">
              <a:solidFill>
                <a:srgbClr val="000000"/>
              </a:solidFill>
              <a:round/>
              <a:headEnd/>
              <a:tailEnd/>
            </a:ln>
          </p:spPr>
          <p:txBody>
            <a:bodyPr/>
            <a:lstStyle/>
            <a:p>
              <a:pPr algn="l" rtl="0"/>
              <a:endParaRPr lang="es-AR"/>
            </a:p>
          </p:txBody>
        </p:sp>
        <p:sp>
          <p:nvSpPr>
            <p:cNvPr id="521246" name="Line 30"/>
            <p:cNvSpPr>
              <a:spLocks noChangeShapeType="1"/>
            </p:cNvSpPr>
            <p:nvPr/>
          </p:nvSpPr>
          <p:spPr bwMode="auto">
            <a:xfrm>
              <a:off x="3407" y="2022"/>
              <a:ext cx="1890" cy="1"/>
            </a:xfrm>
            <a:prstGeom prst="line">
              <a:avLst/>
            </a:prstGeom>
            <a:noFill/>
            <a:ln w="0">
              <a:solidFill>
                <a:srgbClr val="000000"/>
              </a:solidFill>
              <a:round/>
              <a:headEnd/>
              <a:tailEnd/>
            </a:ln>
          </p:spPr>
          <p:txBody>
            <a:bodyPr/>
            <a:lstStyle/>
            <a:p>
              <a:pPr algn="l" rtl="0"/>
              <a:endParaRPr lang="es-AR"/>
            </a:p>
          </p:txBody>
        </p:sp>
        <p:sp>
          <p:nvSpPr>
            <p:cNvPr id="521247" name="Line 31"/>
            <p:cNvSpPr>
              <a:spLocks noChangeShapeType="1"/>
            </p:cNvSpPr>
            <p:nvPr/>
          </p:nvSpPr>
          <p:spPr bwMode="auto">
            <a:xfrm flipV="1">
              <a:off x="3407" y="532"/>
              <a:ext cx="1" cy="1490"/>
            </a:xfrm>
            <a:prstGeom prst="line">
              <a:avLst/>
            </a:prstGeom>
            <a:noFill/>
            <a:ln w="0">
              <a:solidFill>
                <a:srgbClr val="000000"/>
              </a:solidFill>
              <a:round/>
              <a:headEnd/>
              <a:tailEnd/>
            </a:ln>
          </p:spPr>
          <p:txBody>
            <a:bodyPr/>
            <a:lstStyle/>
            <a:p>
              <a:pPr algn="l" rtl="0"/>
              <a:endParaRPr lang="es-AR"/>
            </a:p>
          </p:txBody>
        </p:sp>
        <p:sp>
          <p:nvSpPr>
            <p:cNvPr id="521248" name="Line 32"/>
            <p:cNvSpPr>
              <a:spLocks noChangeShapeType="1"/>
            </p:cNvSpPr>
            <p:nvPr/>
          </p:nvSpPr>
          <p:spPr bwMode="auto">
            <a:xfrm flipV="1">
              <a:off x="3407" y="2004"/>
              <a:ext cx="1" cy="18"/>
            </a:xfrm>
            <a:prstGeom prst="line">
              <a:avLst/>
            </a:prstGeom>
            <a:noFill/>
            <a:ln w="0">
              <a:solidFill>
                <a:srgbClr val="000000"/>
              </a:solidFill>
              <a:round/>
              <a:headEnd/>
              <a:tailEnd/>
            </a:ln>
          </p:spPr>
          <p:txBody>
            <a:bodyPr/>
            <a:lstStyle/>
            <a:p>
              <a:pPr algn="l" rtl="0"/>
              <a:endParaRPr lang="es-AR"/>
            </a:p>
          </p:txBody>
        </p:sp>
        <p:sp>
          <p:nvSpPr>
            <p:cNvPr id="521249" name="Line 33"/>
            <p:cNvSpPr>
              <a:spLocks noChangeShapeType="1"/>
            </p:cNvSpPr>
            <p:nvPr/>
          </p:nvSpPr>
          <p:spPr bwMode="auto">
            <a:xfrm>
              <a:off x="3407" y="532"/>
              <a:ext cx="1" cy="18"/>
            </a:xfrm>
            <a:prstGeom prst="line">
              <a:avLst/>
            </a:prstGeom>
            <a:noFill/>
            <a:ln w="0">
              <a:solidFill>
                <a:srgbClr val="000000"/>
              </a:solidFill>
              <a:round/>
              <a:headEnd/>
              <a:tailEnd/>
            </a:ln>
          </p:spPr>
          <p:txBody>
            <a:bodyPr/>
            <a:lstStyle/>
            <a:p>
              <a:pPr algn="l" rtl="0"/>
              <a:endParaRPr lang="es-AR"/>
            </a:p>
          </p:txBody>
        </p:sp>
        <p:sp>
          <p:nvSpPr>
            <p:cNvPr id="521250" name="Rectangle 34"/>
            <p:cNvSpPr>
              <a:spLocks noChangeArrowheads="1"/>
            </p:cNvSpPr>
            <p:nvPr/>
          </p:nvSpPr>
          <p:spPr bwMode="auto">
            <a:xfrm>
              <a:off x="3353" y="2041"/>
              <a:ext cx="109"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0,06</a:t>
              </a:r>
              <a:endParaRPr lang="en-CA" sz="1400" b="1">
                <a:solidFill>
                  <a:srgbClr val="FF0000"/>
                </a:solidFill>
                <a:latin typeface="Arial" pitchFamily="34" charset="0"/>
              </a:endParaRPr>
            </a:p>
          </p:txBody>
        </p:sp>
        <p:sp>
          <p:nvSpPr>
            <p:cNvPr id="521251" name="Line 35"/>
            <p:cNvSpPr>
              <a:spLocks noChangeShapeType="1"/>
            </p:cNvSpPr>
            <p:nvPr/>
          </p:nvSpPr>
          <p:spPr bwMode="auto">
            <a:xfrm flipV="1">
              <a:off x="3723" y="2004"/>
              <a:ext cx="1" cy="18"/>
            </a:xfrm>
            <a:prstGeom prst="line">
              <a:avLst/>
            </a:prstGeom>
            <a:noFill/>
            <a:ln w="0">
              <a:solidFill>
                <a:srgbClr val="000000"/>
              </a:solidFill>
              <a:round/>
              <a:headEnd/>
              <a:tailEnd/>
            </a:ln>
          </p:spPr>
          <p:txBody>
            <a:bodyPr/>
            <a:lstStyle/>
            <a:p>
              <a:pPr algn="l" rtl="0"/>
              <a:endParaRPr lang="es-AR"/>
            </a:p>
          </p:txBody>
        </p:sp>
        <p:sp>
          <p:nvSpPr>
            <p:cNvPr id="521252" name="Line 36"/>
            <p:cNvSpPr>
              <a:spLocks noChangeShapeType="1"/>
            </p:cNvSpPr>
            <p:nvPr/>
          </p:nvSpPr>
          <p:spPr bwMode="auto">
            <a:xfrm>
              <a:off x="3723" y="532"/>
              <a:ext cx="1" cy="18"/>
            </a:xfrm>
            <a:prstGeom prst="line">
              <a:avLst/>
            </a:prstGeom>
            <a:noFill/>
            <a:ln w="0">
              <a:solidFill>
                <a:srgbClr val="000000"/>
              </a:solidFill>
              <a:round/>
              <a:headEnd/>
              <a:tailEnd/>
            </a:ln>
          </p:spPr>
          <p:txBody>
            <a:bodyPr/>
            <a:lstStyle/>
            <a:p>
              <a:pPr algn="l" rtl="0"/>
              <a:endParaRPr lang="es-AR"/>
            </a:p>
          </p:txBody>
        </p:sp>
        <p:sp>
          <p:nvSpPr>
            <p:cNvPr id="521253" name="Rectangle 37"/>
            <p:cNvSpPr>
              <a:spLocks noChangeArrowheads="1"/>
            </p:cNvSpPr>
            <p:nvPr/>
          </p:nvSpPr>
          <p:spPr bwMode="auto">
            <a:xfrm>
              <a:off x="3670" y="2041"/>
              <a:ext cx="109"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0,07</a:t>
              </a:r>
              <a:endParaRPr lang="en-CA" sz="1400" b="1">
                <a:solidFill>
                  <a:srgbClr val="FF0000"/>
                </a:solidFill>
                <a:latin typeface="Arial" pitchFamily="34" charset="0"/>
              </a:endParaRPr>
            </a:p>
          </p:txBody>
        </p:sp>
        <p:sp>
          <p:nvSpPr>
            <p:cNvPr id="521254" name="Line 38"/>
            <p:cNvSpPr>
              <a:spLocks noChangeShapeType="1"/>
            </p:cNvSpPr>
            <p:nvPr/>
          </p:nvSpPr>
          <p:spPr bwMode="auto">
            <a:xfrm flipV="1">
              <a:off x="4036" y="2004"/>
              <a:ext cx="1" cy="18"/>
            </a:xfrm>
            <a:prstGeom prst="line">
              <a:avLst/>
            </a:prstGeom>
            <a:noFill/>
            <a:ln w="0">
              <a:solidFill>
                <a:srgbClr val="000000"/>
              </a:solidFill>
              <a:round/>
              <a:headEnd/>
              <a:tailEnd/>
            </a:ln>
          </p:spPr>
          <p:txBody>
            <a:bodyPr/>
            <a:lstStyle/>
            <a:p>
              <a:pPr algn="l" rtl="0"/>
              <a:endParaRPr lang="es-AR"/>
            </a:p>
          </p:txBody>
        </p:sp>
        <p:sp>
          <p:nvSpPr>
            <p:cNvPr id="521255" name="Line 39"/>
            <p:cNvSpPr>
              <a:spLocks noChangeShapeType="1"/>
            </p:cNvSpPr>
            <p:nvPr/>
          </p:nvSpPr>
          <p:spPr bwMode="auto">
            <a:xfrm>
              <a:off x="4036" y="532"/>
              <a:ext cx="1" cy="18"/>
            </a:xfrm>
            <a:prstGeom prst="line">
              <a:avLst/>
            </a:prstGeom>
            <a:noFill/>
            <a:ln w="0">
              <a:solidFill>
                <a:srgbClr val="000000"/>
              </a:solidFill>
              <a:round/>
              <a:headEnd/>
              <a:tailEnd/>
            </a:ln>
          </p:spPr>
          <p:txBody>
            <a:bodyPr/>
            <a:lstStyle/>
            <a:p>
              <a:pPr algn="l" rtl="0"/>
              <a:endParaRPr lang="es-AR"/>
            </a:p>
          </p:txBody>
        </p:sp>
        <p:sp>
          <p:nvSpPr>
            <p:cNvPr id="521256" name="Rectangle 40"/>
            <p:cNvSpPr>
              <a:spLocks noChangeArrowheads="1"/>
            </p:cNvSpPr>
            <p:nvPr/>
          </p:nvSpPr>
          <p:spPr bwMode="auto">
            <a:xfrm>
              <a:off x="3982" y="2041"/>
              <a:ext cx="109"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0,08</a:t>
              </a:r>
              <a:endParaRPr lang="en-CA" sz="1400" b="1">
                <a:solidFill>
                  <a:srgbClr val="FF0000"/>
                </a:solidFill>
                <a:latin typeface="Arial" pitchFamily="34" charset="0"/>
              </a:endParaRPr>
            </a:p>
          </p:txBody>
        </p:sp>
        <p:sp>
          <p:nvSpPr>
            <p:cNvPr id="521257" name="Line 41"/>
            <p:cNvSpPr>
              <a:spLocks noChangeShapeType="1"/>
            </p:cNvSpPr>
            <p:nvPr/>
          </p:nvSpPr>
          <p:spPr bwMode="auto">
            <a:xfrm flipV="1">
              <a:off x="4352" y="2004"/>
              <a:ext cx="1" cy="18"/>
            </a:xfrm>
            <a:prstGeom prst="line">
              <a:avLst/>
            </a:prstGeom>
            <a:noFill/>
            <a:ln w="0">
              <a:solidFill>
                <a:srgbClr val="000000"/>
              </a:solidFill>
              <a:round/>
              <a:headEnd/>
              <a:tailEnd/>
            </a:ln>
          </p:spPr>
          <p:txBody>
            <a:bodyPr/>
            <a:lstStyle/>
            <a:p>
              <a:pPr algn="l" rtl="0"/>
              <a:endParaRPr lang="es-AR"/>
            </a:p>
          </p:txBody>
        </p:sp>
        <p:sp>
          <p:nvSpPr>
            <p:cNvPr id="521258" name="Line 42"/>
            <p:cNvSpPr>
              <a:spLocks noChangeShapeType="1"/>
            </p:cNvSpPr>
            <p:nvPr/>
          </p:nvSpPr>
          <p:spPr bwMode="auto">
            <a:xfrm>
              <a:off x="4352" y="532"/>
              <a:ext cx="1" cy="18"/>
            </a:xfrm>
            <a:prstGeom prst="line">
              <a:avLst/>
            </a:prstGeom>
            <a:noFill/>
            <a:ln w="0">
              <a:solidFill>
                <a:srgbClr val="000000"/>
              </a:solidFill>
              <a:round/>
              <a:headEnd/>
              <a:tailEnd/>
            </a:ln>
          </p:spPr>
          <p:txBody>
            <a:bodyPr/>
            <a:lstStyle/>
            <a:p>
              <a:pPr algn="l" rtl="0"/>
              <a:endParaRPr lang="es-AR"/>
            </a:p>
          </p:txBody>
        </p:sp>
        <p:sp>
          <p:nvSpPr>
            <p:cNvPr id="521259" name="Rectangle 43"/>
            <p:cNvSpPr>
              <a:spLocks noChangeArrowheads="1"/>
            </p:cNvSpPr>
            <p:nvPr/>
          </p:nvSpPr>
          <p:spPr bwMode="auto">
            <a:xfrm>
              <a:off x="4298" y="2041"/>
              <a:ext cx="109"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0,09</a:t>
              </a:r>
              <a:endParaRPr lang="en-CA" sz="1400" b="1">
                <a:solidFill>
                  <a:srgbClr val="FF0000"/>
                </a:solidFill>
                <a:latin typeface="Arial" pitchFamily="34" charset="0"/>
              </a:endParaRPr>
            </a:p>
          </p:txBody>
        </p:sp>
        <p:sp>
          <p:nvSpPr>
            <p:cNvPr id="521260" name="Line 44"/>
            <p:cNvSpPr>
              <a:spLocks noChangeShapeType="1"/>
            </p:cNvSpPr>
            <p:nvPr/>
          </p:nvSpPr>
          <p:spPr bwMode="auto">
            <a:xfrm flipV="1">
              <a:off x="4668" y="2004"/>
              <a:ext cx="1" cy="18"/>
            </a:xfrm>
            <a:prstGeom prst="line">
              <a:avLst/>
            </a:prstGeom>
            <a:noFill/>
            <a:ln w="0">
              <a:solidFill>
                <a:srgbClr val="000000"/>
              </a:solidFill>
              <a:round/>
              <a:headEnd/>
              <a:tailEnd/>
            </a:ln>
          </p:spPr>
          <p:txBody>
            <a:bodyPr/>
            <a:lstStyle/>
            <a:p>
              <a:pPr algn="l" rtl="0"/>
              <a:endParaRPr lang="es-AR"/>
            </a:p>
          </p:txBody>
        </p:sp>
        <p:sp>
          <p:nvSpPr>
            <p:cNvPr id="521261" name="Line 45"/>
            <p:cNvSpPr>
              <a:spLocks noChangeShapeType="1"/>
            </p:cNvSpPr>
            <p:nvPr/>
          </p:nvSpPr>
          <p:spPr bwMode="auto">
            <a:xfrm>
              <a:off x="4668" y="532"/>
              <a:ext cx="1" cy="18"/>
            </a:xfrm>
            <a:prstGeom prst="line">
              <a:avLst/>
            </a:prstGeom>
            <a:noFill/>
            <a:ln w="0">
              <a:solidFill>
                <a:srgbClr val="000000"/>
              </a:solidFill>
              <a:round/>
              <a:headEnd/>
              <a:tailEnd/>
            </a:ln>
          </p:spPr>
          <p:txBody>
            <a:bodyPr/>
            <a:lstStyle/>
            <a:p>
              <a:pPr algn="l" rtl="0"/>
              <a:endParaRPr lang="es-AR"/>
            </a:p>
          </p:txBody>
        </p:sp>
        <p:sp>
          <p:nvSpPr>
            <p:cNvPr id="521262" name="Rectangle 46"/>
            <p:cNvSpPr>
              <a:spLocks noChangeArrowheads="1"/>
            </p:cNvSpPr>
            <p:nvPr/>
          </p:nvSpPr>
          <p:spPr bwMode="auto">
            <a:xfrm>
              <a:off x="4629" y="2041"/>
              <a:ext cx="78"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0.1</a:t>
              </a:r>
              <a:endParaRPr lang="en-CA" sz="1400" b="1">
                <a:solidFill>
                  <a:srgbClr val="FF0000"/>
                </a:solidFill>
                <a:latin typeface="Arial" pitchFamily="34" charset="0"/>
              </a:endParaRPr>
            </a:p>
          </p:txBody>
        </p:sp>
        <p:sp>
          <p:nvSpPr>
            <p:cNvPr id="521263" name="Line 47"/>
            <p:cNvSpPr>
              <a:spLocks noChangeShapeType="1"/>
            </p:cNvSpPr>
            <p:nvPr/>
          </p:nvSpPr>
          <p:spPr bwMode="auto">
            <a:xfrm flipV="1">
              <a:off x="4981" y="2004"/>
              <a:ext cx="1" cy="18"/>
            </a:xfrm>
            <a:prstGeom prst="line">
              <a:avLst/>
            </a:prstGeom>
            <a:noFill/>
            <a:ln w="0">
              <a:solidFill>
                <a:srgbClr val="000000"/>
              </a:solidFill>
              <a:round/>
              <a:headEnd/>
              <a:tailEnd/>
            </a:ln>
          </p:spPr>
          <p:txBody>
            <a:bodyPr/>
            <a:lstStyle/>
            <a:p>
              <a:pPr algn="l" rtl="0"/>
              <a:endParaRPr lang="es-AR"/>
            </a:p>
          </p:txBody>
        </p:sp>
        <p:sp>
          <p:nvSpPr>
            <p:cNvPr id="521264" name="Line 48"/>
            <p:cNvSpPr>
              <a:spLocks noChangeShapeType="1"/>
            </p:cNvSpPr>
            <p:nvPr/>
          </p:nvSpPr>
          <p:spPr bwMode="auto">
            <a:xfrm>
              <a:off x="4981" y="532"/>
              <a:ext cx="1" cy="18"/>
            </a:xfrm>
            <a:prstGeom prst="line">
              <a:avLst/>
            </a:prstGeom>
            <a:noFill/>
            <a:ln w="0">
              <a:solidFill>
                <a:srgbClr val="000000"/>
              </a:solidFill>
              <a:round/>
              <a:headEnd/>
              <a:tailEnd/>
            </a:ln>
          </p:spPr>
          <p:txBody>
            <a:bodyPr/>
            <a:lstStyle/>
            <a:p>
              <a:pPr algn="l" rtl="0"/>
              <a:endParaRPr lang="es-AR"/>
            </a:p>
          </p:txBody>
        </p:sp>
        <p:sp>
          <p:nvSpPr>
            <p:cNvPr id="521265" name="Rectangle 49"/>
            <p:cNvSpPr>
              <a:spLocks noChangeArrowheads="1"/>
            </p:cNvSpPr>
            <p:nvPr/>
          </p:nvSpPr>
          <p:spPr bwMode="auto">
            <a:xfrm>
              <a:off x="4927" y="2041"/>
              <a:ext cx="109"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0,11</a:t>
              </a:r>
              <a:endParaRPr lang="en-CA" sz="1400" b="1">
                <a:solidFill>
                  <a:srgbClr val="FF0000"/>
                </a:solidFill>
                <a:latin typeface="Arial" pitchFamily="34" charset="0"/>
              </a:endParaRPr>
            </a:p>
          </p:txBody>
        </p:sp>
        <p:sp>
          <p:nvSpPr>
            <p:cNvPr id="521266" name="Line 50"/>
            <p:cNvSpPr>
              <a:spLocks noChangeShapeType="1"/>
            </p:cNvSpPr>
            <p:nvPr/>
          </p:nvSpPr>
          <p:spPr bwMode="auto">
            <a:xfrm flipV="1">
              <a:off x="5297" y="2004"/>
              <a:ext cx="1" cy="18"/>
            </a:xfrm>
            <a:prstGeom prst="line">
              <a:avLst/>
            </a:prstGeom>
            <a:noFill/>
            <a:ln w="0">
              <a:solidFill>
                <a:srgbClr val="000000"/>
              </a:solidFill>
              <a:round/>
              <a:headEnd/>
              <a:tailEnd/>
            </a:ln>
          </p:spPr>
          <p:txBody>
            <a:bodyPr/>
            <a:lstStyle/>
            <a:p>
              <a:pPr algn="l" rtl="0"/>
              <a:endParaRPr lang="es-AR"/>
            </a:p>
          </p:txBody>
        </p:sp>
        <p:sp>
          <p:nvSpPr>
            <p:cNvPr id="521267" name="Line 51"/>
            <p:cNvSpPr>
              <a:spLocks noChangeShapeType="1"/>
            </p:cNvSpPr>
            <p:nvPr/>
          </p:nvSpPr>
          <p:spPr bwMode="auto">
            <a:xfrm>
              <a:off x="5297" y="532"/>
              <a:ext cx="1" cy="18"/>
            </a:xfrm>
            <a:prstGeom prst="line">
              <a:avLst/>
            </a:prstGeom>
            <a:noFill/>
            <a:ln w="0">
              <a:solidFill>
                <a:srgbClr val="000000"/>
              </a:solidFill>
              <a:round/>
              <a:headEnd/>
              <a:tailEnd/>
            </a:ln>
          </p:spPr>
          <p:txBody>
            <a:bodyPr/>
            <a:lstStyle/>
            <a:p>
              <a:pPr algn="l" rtl="0"/>
              <a:endParaRPr lang="es-AR"/>
            </a:p>
          </p:txBody>
        </p:sp>
        <p:sp>
          <p:nvSpPr>
            <p:cNvPr id="521268" name="Rectangle 52"/>
            <p:cNvSpPr>
              <a:spLocks noChangeArrowheads="1"/>
            </p:cNvSpPr>
            <p:nvPr/>
          </p:nvSpPr>
          <p:spPr bwMode="auto">
            <a:xfrm>
              <a:off x="5242" y="2041"/>
              <a:ext cx="109"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0,12</a:t>
              </a:r>
              <a:endParaRPr lang="en-CA" sz="1400" b="1">
                <a:solidFill>
                  <a:srgbClr val="FF0000"/>
                </a:solidFill>
                <a:latin typeface="Arial" pitchFamily="34" charset="0"/>
              </a:endParaRPr>
            </a:p>
          </p:txBody>
        </p:sp>
        <p:sp>
          <p:nvSpPr>
            <p:cNvPr id="521269" name="Line 53"/>
            <p:cNvSpPr>
              <a:spLocks noChangeShapeType="1"/>
            </p:cNvSpPr>
            <p:nvPr/>
          </p:nvSpPr>
          <p:spPr bwMode="auto">
            <a:xfrm>
              <a:off x="3407" y="2022"/>
              <a:ext cx="19" cy="1"/>
            </a:xfrm>
            <a:prstGeom prst="line">
              <a:avLst/>
            </a:prstGeom>
            <a:noFill/>
            <a:ln w="0">
              <a:solidFill>
                <a:srgbClr val="000000"/>
              </a:solidFill>
              <a:round/>
              <a:headEnd/>
              <a:tailEnd/>
            </a:ln>
          </p:spPr>
          <p:txBody>
            <a:bodyPr/>
            <a:lstStyle/>
            <a:p>
              <a:pPr algn="l" rtl="0"/>
              <a:endParaRPr lang="es-AR"/>
            </a:p>
          </p:txBody>
        </p:sp>
        <p:sp>
          <p:nvSpPr>
            <p:cNvPr id="521270" name="Line 54"/>
            <p:cNvSpPr>
              <a:spLocks noChangeShapeType="1"/>
            </p:cNvSpPr>
            <p:nvPr/>
          </p:nvSpPr>
          <p:spPr bwMode="auto">
            <a:xfrm flipH="1">
              <a:off x="5279" y="2022"/>
              <a:ext cx="18" cy="1"/>
            </a:xfrm>
            <a:prstGeom prst="line">
              <a:avLst/>
            </a:prstGeom>
            <a:noFill/>
            <a:ln w="0">
              <a:solidFill>
                <a:srgbClr val="000000"/>
              </a:solidFill>
              <a:round/>
              <a:headEnd/>
              <a:tailEnd/>
            </a:ln>
          </p:spPr>
          <p:txBody>
            <a:bodyPr/>
            <a:lstStyle/>
            <a:p>
              <a:pPr algn="l" rtl="0"/>
              <a:endParaRPr lang="es-AR"/>
            </a:p>
          </p:txBody>
        </p:sp>
        <p:sp>
          <p:nvSpPr>
            <p:cNvPr id="521271" name="Rectangle 55"/>
            <p:cNvSpPr>
              <a:spLocks noChangeArrowheads="1"/>
            </p:cNvSpPr>
            <p:nvPr/>
          </p:nvSpPr>
          <p:spPr bwMode="auto">
            <a:xfrm>
              <a:off x="3273" y="1990"/>
              <a:ext cx="112"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-200</a:t>
              </a:r>
              <a:endParaRPr lang="en-CA" sz="1400" b="1">
                <a:solidFill>
                  <a:srgbClr val="FF0000"/>
                </a:solidFill>
                <a:latin typeface="Arial" pitchFamily="34" charset="0"/>
              </a:endParaRPr>
            </a:p>
          </p:txBody>
        </p:sp>
        <p:sp>
          <p:nvSpPr>
            <p:cNvPr id="521272" name="Line 56"/>
            <p:cNvSpPr>
              <a:spLocks noChangeShapeType="1"/>
            </p:cNvSpPr>
            <p:nvPr/>
          </p:nvSpPr>
          <p:spPr bwMode="auto">
            <a:xfrm>
              <a:off x="3407" y="1837"/>
              <a:ext cx="19" cy="1"/>
            </a:xfrm>
            <a:prstGeom prst="line">
              <a:avLst/>
            </a:prstGeom>
            <a:noFill/>
            <a:ln w="0">
              <a:solidFill>
                <a:srgbClr val="000000"/>
              </a:solidFill>
              <a:round/>
              <a:headEnd/>
              <a:tailEnd/>
            </a:ln>
          </p:spPr>
          <p:txBody>
            <a:bodyPr/>
            <a:lstStyle/>
            <a:p>
              <a:pPr algn="l" rtl="0"/>
              <a:endParaRPr lang="es-AR"/>
            </a:p>
          </p:txBody>
        </p:sp>
        <p:sp>
          <p:nvSpPr>
            <p:cNvPr id="521273" name="Line 57"/>
            <p:cNvSpPr>
              <a:spLocks noChangeShapeType="1"/>
            </p:cNvSpPr>
            <p:nvPr/>
          </p:nvSpPr>
          <p:spPr bwMode="auto">
            <a:xfrm flipH="1">
              <a:off x="5279" y="1837"/>
              <a:ext cx="18" cy="1"/>
            </a:xfrm>
            <a:prstGeom prst="line">
              <a:avLst/>
            </a:prstGeom>
            <a:noFill/>
            <a:ln w="0">
              <a:solidFill>
                <a:srgbClr val="000000"/>
              </a:solidFill>
              <a:round/>
              <a:headEnd/>
              <a:tailEnd/>
            </a:ln>
          </p:spPr>
          <p:txBody>
            <a:bodyPr/>
            <a:lstStyle/>
            <a:p>
              <a:pPr algn="l" rtl="0"/>
              <a:endParaRPr lang="es-AR"/>
            </a:p>
          </p:txBody>
        </p:sp>
        <p:sp>
          <p:nvSpPr>
            <p:cNvPr id="521274" name="Rectangle 58"/>
            <p:cNvSpPr>
              <a:spLocks noChangeArrowheads="1"/>
            </p:cNvSpPr>
            <p:nvPr/>
          </p:nvSpPr>
          <p:spPr bwMode="auto">
            <a:xfrm>
              <a:off x="3273" y="1804"/>
              <a:ext cx="112"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-150</a:t>
              </a:r>
              <a:endParaRPr lang="en-CA" sz="1400" b="1">
                <a:solidFill>
                  <a:srgbClr val="FF0000"/>
                </a:solidFill>
                <a:latin typeface="Arial" pitchFamily="34" charset="0"/>
              </a:endParaRPr>
            </a:p>
          </p:txBody>
        </p:sp>
        <p:sp>
          <p:nvSpPr>
            <p:cNvPr id="521275" name="Line 59"/>
            <p:cNvSpPr>
              <a:spLocks noChangeShapeType="1"/>
            </p:cNvSpPr>
            <p:nvPr/>
          </p:nvSpPr>
          <p:spPr bwMode="auto">
            <a:xfrm>
              <a:off x="3407" y="1652"/>
              <a:ext cx="19" cy="1"/>
            </a:xfrm>
            <a:prstGeom prst="line">
              <a:avLst/>
            </a:prstGeom>
            <a:noFill/>
            <a:ln w="0">
              <a:solidFill>
                <a:srgbClr val="000000"/>
              </a:solidFill>
              <a:round/>
              <a:headEnd/>
              <a:tailEnd/>
            </a:ln>
          </p:spPr>
          <p:txBody>
            <a:bodyPr/>
            <a:lstStyle/>
            <a:p>
              <a:pPr algn="l" rtl="0"/>
              <a:endParaRPr lang="es-AR"/>
            </a:p>
          </p:txBody>
        </p:sp>
        <p:sp>
          <p:nvSpPr>
            <p:cNvPr id="521276" name="Line 60"/>
            <p:cNvSpPr>
              <a:spLocks noChangeShapeType="1"/>
            </p:cNvSpPr>
            <p:nvPr/>
          </p:nvSpPr>
          <p:spPr bwMode="auto">
            <a:xfrm flipH="1">
              <a:off x="5279" y="1652"/>
              <a:ext cx="18" cy="1"/>
            </a:xfrm>
            <a:prstGeom prst="line">
              <a:avLst/>
            </a:prstGeom>
            <a:noFill/>
            <a:ln w="0">
              <a:solidFill>
                <a:srgbClr val="000000"/>
              </a:solidFill>
              <a:round/>
              <a:headEnd/>
              <a:tailEnd/>
            </a:ln>
          </p:spPr>
          <p:txBody>
            <a:bodyPr/>
            <a:lstStyle/>
            <a:p>
              <a:pPr algn="l" rtl="0"/>
              <a:endParaRPr lang="es-AR"/>
            </a:p>
          </p:txBody>
        </p:sp>
        <p:sp>
          <p:nvSpPr>
            <p:cNvPr id="521277" name="Rectangle 61"/>
            <p:cNvSpPr>
              <a:spLocks noChangeArrowheads="1"/>
            </p:cNvSpPr>
            <p:nvPr/>
          </p:nvSpPr>
          <p:spPr bwMode="auto">
            <a:xfrm>
              <a:off x="3273" y="1619"/>
              <a:ext cx="112"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-100</a:t>
              </a:r>
              <a:endParaRPr lang="en-CA" sz="1400" b="1">
                <a:solidFill>
                  <a:srgbClr val="FF0000"/>
                </a:solidFill>
                <a:latin typeface="Arial" pitchFamily="34" charset="0"/>
              </a:endParaRPr>
            </a:p>
          </p:txBody>
        </p:sp>
        <p:sp>
          <p:nvSpPr>
            <p:cNvPr id="521278" name="Line 62"/>
            <p:cNvSpPr>
              <a:spLocks noChangeShapeType="1"/>
            </p:cNvSpPr>
            <p:nvPr/>
          </p:nvSpPr>
          <p:spPr bwMode="auto">
            <a:xfrm>
              <a:off x="3407" y="1462"/>
              <a:ext cx="19" cy="1"/>
            </a:xfrm>
            <a:prstGeom prst="line">
              <a:avLst/>
            </a:prstGeom>
            <a:noFill/>
            <a:ln w="0">
              <a:solidFill>
                <a:srgbClr val="000000"/>
              </a:solidFill>
              <a:round/>
              <a:headEnd/>
              <a:tailEnd/>
            </a:ln>
          </p:spPr>
          <p:txBody>
            <a:bodyPr/>
            <a:lstStyle/>
            <a:p>
              <a:pPr algn="l" rtl="0"/>
              <a:endParaRPr lang="es-AR"/>
            </a:p>
          </p:txBody>
        </p:sp>
        <p:sp>
          <p:nvSpPr>
            <p:cNvPr id="521279" name="Line 63"/>
            <p:cNvSpPr>
              <a:spLocks noChangeShapeType="1"/>
            </p:cNvSpPr>
            <p:nvPr/>
          </p:nvSpPr>
          <p:spPr bwMode="auto">
            <a:xfrm flipH="1">
              <a:off x="5279" y="1462"/>
              <a:ext cx="18" cy="1"/>
            </a:xfrm>
            <a:prstGeom prst="line">
              <a:avLst/>
            </a:prstGeom>
            <a:noFill/>
            <a:ln w="0">
              <a:solidFill>
                <a:srgbClr val="000000"/>
              </a:solidFill>
              <a:round/>
              <a:headEnd/>
              <a:tailEnd/>
            </a:ln>
          </p:spPr>
          <p:txBody>
            <a:bodyPr/>
            <a:lstStyle/>
            <a:p>
              <a:pPr algn="l" rtl="0"/>
              <a:endParaRPr lang="es-AR"/>
            </a:p>
          </p:txBody>
        </p:sp>
        <p:sp>
          <p:nvSpPr>
            <p:cNvPr id="521280" name="Rectangle 64"/>
            <p:cNvSpPr>
              <a:spLocks noChangeArrowheads="1"/>
            </p:cNvSpPr>
            <p:nvPr/>
          </p:nvSpPr>
          <p:spPr bwMode="auto">
            <a:xfrm>
              <a:off x="3306" y="1430"/>
              <a:ext cx="81"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-50</a:t>
              </a:r>
              <a:endParaRPr lang="en-CA" sz="1400" b="1">
                <a:solidFill>
                  <a:srgbClr val="FF0000"/>
                </a:solidFill>
                <a:latin typeface="Arial" pitchFamily="34" charset="0"/>
              </a:endParaRPr>
            </a:p>
          </p:txBody>
        </p:sp>
        <p:sp>
          <p:nvSpPr>
            <p:cNvPr id="521281" name="Line 65"/>
            <p:cNvSpPr>
              <a:spLocks noChangeShapeType="1"/>
            </p:cNvSpPr>
            <p:nvPr/>
          </p:nvSpPr>
          <p:spPr bwMode="auto">
            <a:xfrm>
              <a:off x="3407" y="1277"/>
              <a:ext cx="19" cy="1"/>
            </a:xfrm>
            <a:prstGeom prst="line">
              <a:avLst/>
            </a:prstGeom>
            <a:noFill/>
            <a:ln w="0">
              <a:solidFill>
                <a:srgbClr val="000000"/>
              </a:solidFill>
              <a:round/>
              <a:headEnd/>
              <a:tailEnd/>
            </a:ln>
          </p:spPr>
          <p:txBody>
            <a:bodyPr/>
            <a:lstStyle/>
            <a:p>
              <a:pPr algn="l" rtl="0"/>
              <a:endParaRPr lang="es-AR"/>
            </a:p>
          </p:txBody>
        </p:sp>
        <p:sp>
          <p:nvSpPr>
            <p:cNvPr id="521282" name="Line 66"/>
            <p:cNvSpPr>
              <a:spLocks noChangeShapeType="1"/>
            </p:cNvSpPr>
            <p:nvPr/>
          </p:nvSpPr>
          <p:spPr bwMode="auto">
            <a:xfrm flipH="1">
              <a:off x="5279" y="1277"/>
              <a:ext cx="18" cy="1"/>
            </a:xfrm>
            <a:prstGeom prst="line">
              <a:avLst/>
            </a:prstGeom>
            <a:noFill/>
            <a:ln w="0">
              <a:solidFill>
                <a:srgbClr val="000000"/>
              </a:solidFill>
              <a:round/>
              <a:headEnd/>
              <a:tailEnd/>
            </a:ln>
          </p:spPr>
          <p:txBody>
            <a:bodyPr/>
            <a:lstStyle/>
            <a:p>
              <a:pPr algn="l" rtl="0"/>
              <a:endParaRPr lang="es-AR"/>
            </a:p>
          </p:txBody>
        </p:sp>
        <p:sp>
          <p:nvSpPr>
            <p:cNvPr id="521283" name="Rectangle 67"/>
            <p:cNvSpPr>
              <a:spLocks noChangeArrowheads="1"/>
            </p:cNvSpPr>
            <p:nvPr/>
          </p:nvSpPr>
          <p:spPr bwMode="auto">
            <a:xfrm>
              <a:off x="3357" y="1244"/>
              <a:ext cx="31"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0</a:t>
              </a:r>
              <a:endParaRPr lang="en-CA" sz="1400" b="1">
                <a:solidFill>
                  <a:srgbClr val="FF0000"/>
                </a:solidFill>
                <a:latin typeface="Arial" pitchFamily="34" charset="0"/>
              </a:endParaRPr>
            </a:p>
          </p:txBody>
        </p:sp>
        <p:sp>
          <p:nvSpPr>
            <p:cNvPr id="521284" name="Line 68"/>
            <p:cNvSpPr>
              <a:spLocks noChangeShapeType="1"/>
            </p:cNvSpPr>
            <p:nvPr/>
          </p:nvSpPr>
          <p:spPr bwMode="auto">
            <a:xfrm>
              <a:off x="3407" y="1092"/>
              <a:ext cx="19" cy="1"/>
            </a:xfrm>
            <a:prstGeom prst="line">
              <a:avLst/>
            </a:prstGeom>
            <a:noFill/>
            <a:ln w="0">
              <a:solidFill>
                <a:srgbClr val="000000"/>
              </a:solidFill>
              <a:round/>
              <a:headEnd/>
              <a:tailEnd/>
            </a:ln>
          </p:spPr>
          <p:txBody>
            <a:bodyPr/>
            <a:lstStyle/>
            <a:p>
              <a:pPr algn="l" rtl="0"/>
              <a:endParaRPr lang="es-AR"/>
            </a:p>
          </p:txBody>
        </p:sp>
        <p:sp>
          <p:nvSpPr>
            <p:cNvPr id="521285" name="Line 69"/>
            <p:cNvSpPr>
              <a:spLocks noChangeShapeType="1"/>
            </p:cNvSpPr>
            <p:nvPr/>
          </p:nvSpPr>
          <p:spPr bwMode="auto">
            <a:xfrm flipH="1">
              <a:off x="5279" y="1092"/>
              <a:ext cx="18" cy="1"/>
            </a:xfrm>
            <a:prstGeom prst="line">
              <a:avLst/>
            </a:prstGeom>
            <a:noFill/>
            <a:ln w="0">
              <a:solidFill>
                <a:srgbClr val="000000"/>
              </a:solidFill>
              <a:round/>
              <a:headEnd/>
              <a:tailEnd/>
            </a:ln>
          </p:spPr>
          <p:txBody>
            <a:bodyPr/>
            <a:lstStyle/>
            <a:p>
              <a:pPr algn="l" rtl="0"/>
              <a:endParaRPr lang="es-AR"/>
            </a:p>
          </p:txBody>
        </p:sp>
        <p:sp>
          <p:nvSpPr>
            <p:cNvPr id="521286" name="Rectangle 70"/>
            <p:cNvSpPr>
              <a:spLocks noChangeArrowheads="1"/>
            </p:cNvSpPr>
            <p:nvPr/>
          </p:nvSpPr>
          <p:spPr bwMode="auto">
            <a:xfrm>
              <a:off x="3324" y="1059"/>
              <a:ext cx="62"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50</a:t>
              </a:r>
              <a:endParaRPr lang="en-CA" sz="1400" b="1">
                <a:solidFill>
                  <a:srgbClr val="FF0000"/>
                </a:solidFill>
                <a:latin typeface="Arial" pitchFamily="34" charset="0"/>
              </a:endParaRPr>
            </a:p>
          </p:txBody>
        </p:sp>
        <p:sp>
          <p:nvSpPr>
            <p:cNvPr id="521287" name="Line 71"/>
            <p:cNvSpPr>
              <a:spLocks noChangeShapeType="1"/>
            </p:cNvSpPr>
            <p:nvPr/>
          </p:nvSpPr>
          <p:spPr bwMode="auto">
            <a:xfrm>
              <a:off x="3407" y="906"/>
              <a:ext cx="19" cy="1"/>
            </a:xfrm>
            <a:prstGeom prst="line">
              <a:avLst/>
            </a:prstGeom>
            <a:noFill/>
            <a:ln w="0">
              <a:solidFill>
                <a:srgbClr val="000000"/>
              </a:solidFill>
              <a:round/>
              <a:headEnd/>
              <a:tailEnd/>
            </a:ln>
          </p:spPr>
          <p:txBody>
            <a:bodyPr/>
            <a:lstStyle/>
            <a:p>
              <a:pPr algn="l" rtl="0"/>
              <a:endParaRPr lang="es-AR"/>
            </a:p>
          </p:txBody>
        </p:sp>
        <p:sp>
          <p:nvSpPr>
            <p:cNvPr id="521288" name="Line 72"/>
            <p:cNvSpPr>
              <a:spLocks noChangeShapeType="1"/>
            </p:cNvSpPr>
            <p:nvPr/>
          </p:nvSpPr>
          <p:spPr bwMode="auto">
            <a:xfrm flipH="1">
              <a:off x="5279" y="906"/>
              <a:ext cx="18" cy="1"/>
            </a:xfrm>
            <a:prstGeom prst="line">
              <a:avLst/>
            </a:prstGeom>
            <a:noFill/>
            <a:ln w="0">
              <a:solidFill>
                <a:srgbClr val="000000"/>
              </a:solidFill>
              <a:round/>
              <a:headEnd/>
              <a:tailEnd/>
            </a:ln>
          </p:spPr>
          <p:txBody>
            <a:bodyPr/>
            <a:lstStyle/>
            <a:p>
              <a:pPr algn="l" rtl="0"/>
              <a:endParaRPr lang="es-AR"/>
            </a:p>
          </p:txBody>
        </p:sp>
        <p:sp>
          <p:nvSpPr>
            <p:cNvPr id="521289" name="Rectangle 73"/>
            <p:cNvSpPr>
              <a:spLocks noChangeArrowheads="1"/>
            </p:cNvSpPr>
            <p:nvPr/>
          </p:nvSpPr>
          <p:spPr bwMode="auto">
            <a:xfrm>
              <a:off x="3291" y="874"/>
              <a:ext cx="93"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100</a:t>
              </a:r>
              <a:endParaRPr lang="en-CA" sz="1400" b="1">
                <a:solidFill>
                  <a:srgbClr val="FF0000"/>
                </a:solidFill>
                <a:latin typeface="Arial" pitchFamily="34" charset="0"/>
              </a:endParaRPr>
            </a:p>
          </p:txBody>
        </p:sp>
        <p:sp>
          <p:nvSpPr>
            <p:cNvPr id="521290" name="Line 74"/>
            <p:cNvSpPr>
              <a:spLocks noChangeShapeType="1"/>
            </p:cNvSpPr>
            <p:nvPr/>
          </p:nvSpPr>
          <p:spPr bwMode="auto">
            <a:xfrm>
              <a:off x="3407" y="717"/>
              <a:ext cx="19" cy="1"/>
            </a:xfrm>
            <a:prstGeom prst="line">
              <a:avLst/>
            </a:prstGeom>
            <a:noFill/>
            <a:ln w="0">
              <a:solidFill>
                <a:srgbClr val="000000"/>
              </a:solidFill>
              <a:round/>
              <a:headEnd/>
              <a:tailEnd/>
            </a:ln>
          </p:spPr>
          <p:txBody>
            <a:bodyPr/>
            <a:lstStyle/>
            <a:p>
              <a:pPr algn="l" rtl="0"/>
              <a:endParaRPr lang="es-AR"/>
            </a:p>
          </p:txBody>
        </p:sp>
        <p:sp>
          <p:nvSpPr>
            <p:cNvPr id="521291" name="Line 75"/>
            <p:cNvSpPr>
              <a:spLocks noChangeShapeType="1"/>
            </p:cNvSpPr>
            <p:nvPr/>
          </p:nvSpPr>
          <p:spPr bwMode="auto">
            <a:xfrm flipH="1">
              <a:off x="5279" y="717"/>
              <a:ext cx="18" cy="1"/>
            </a:xfrm>
            <a:prstGeom prst="line">
              <a:avLst/>
            </a:prstGeom>
            <a:noFill/>
            <a:ln w="0">
              <a:solidFill>
                <a:srgbClr val="000000"/>
              </a:solidFill>
              <a:round/>
              <a:headEnd/>
              <a:tailEnd/>
            </a:ln>
          </p:spPr>
          <p:txBody>
            <a:bodyPr/>
            <a:lstStyle/>
            <a:p>
              <a:pPr algn="l" rtl="0"/>
              <a:endParaRPr lang="es-AR"/>
            </a:p>
          </p:txBody>
        </p:sp>
        <p:sp>
          <p:nvSpPr>
            <p:cNvPr id="521292" name="Rectangle 76"/>
            <p:cNvSpPr>
              <a:spLocks noChangeArrowheads="1"/>
            </p:cNvSpPr>
            <p:nvPr/>
          </p:nvSpPr>
          <p:spPr bwMode="auto">
            <a:xfrm>
              <a:off x="3291" y="685"/>
              <a:ext cx="93"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150</a:t>
              </a:r>
              <a:endParaRPr lang="en-CA" sz="1400" b="1">
                <a:solidFill>
                  <a:srgbClr val="FF0000"/>
                </a:solidFill>
                <a:latin typeface="Arial" pitchFamily="34" charset="0"/>
              </a:endParaRPr>
            </a:p>
          </p:txBody>
        </p:sp>
        <p:sp>
          <p:nvSpPr>
            <p:cNvPr id="521293" name="Line 77"/>
            <p:cNvSpPr>
              <a:spLocks noChangeShapeType="1"/>
            </p:cNvSpPr>
            <p:nvPr/>
          </p:nvSpPr>
          <p:spPr bwMode="auto">
            <a:xfrm>
              <a:off x="3407" y="532"/>
              <a:ext cx="19" cy="1"/>
            </a:xfrm>
            <a:prstGeom prst="line">
              <a:avLst/>
            </a:prstGeom>
            <a:noFill/>
            <a:ln w="0">
              <a:solidFill>
                <a:srgbClr val="000000"/>
              </a:solidFill>
              <a:round/>
              <a:headEnd/>
              <a:tailEnd/>
            </a:ln>
          </p:spPr>
          <p:txBody>
            <a:bodyPr/>
            <a:lstStyle/>
            <a:p>
              <a:pPr algn="l" rtl="0"/>
              <a:endParaRPr lang="es-AR"/>
            </a:p>
          </p:txBody>
        </p:sp>
        <p:sp>
          <p:nvSpPr>
            <p:cNvPr id="521294" name="Line 78"/>
            <p:cNvSpPr>
              <a:spLocks noChangeShapeType="1"/>
            </p:cNvSpPr>
            <p:nvPr/>
          </p:nvSpPr>
          <p:spPr bwMode="auto">
            <a:xfrm flipH="1">
              <a:off x="5279" y="532"/>
              <a:ext cx="18" cy="1"/>
            </a:xfrm>
            <a:prstGeom prst="line">
              <a:avLst/>
            </a:prstGeom>
            <a:noFill/>
            <a:ln w="0">
              <a:solidFill>
                <a:srgbClr val="000000"/>
              </a:solidFill>
              <a:round/>
              <a:headEnd/>
              <a:tailEnd/>
            </a:ln>
          </p:spPr>
          <p:txBody>
            <a:bodyPr/>
            <a:lstStyle/>
            <a:p>
              <a:pPr algn="l" rtl="0"/>
              <a:endParaRPr lang="es-AR"/>
            </a:p>
          </p:txBody>
        </p:sp>
        <p:sp>
          <p:nvSpPr>
            <p:cNvPr id="521295" name="Rectangle 79"/>
            <p:cNvSpPr>
              <a:spLocks noChangeArrowheads="1"/>
            </p:cNvSpPr>
            <p:nvPr/>
          </p:nvSpPr>
          <p:spPr bwMode="auto">
            <a:xfrm>
              <a:off x="3291" y="499"/>
              <a:ext cx="93" cy="67"/>
            </a:xfrm>
            <a:prstGeom prst="rect">
              <a:avLst/>
            </a:prstGeom>
            <a:noFill/>
            <a:ln w="9525">
              <a:noFill/>
              <a:miter lim="800000"/>
              <a:headEnd/>
              <a:tailEnd/>
            </a:ln>
          </p:spPr>
          <p:txBody>
            <a:bodyPr wrap="none" lIns="0" tIns="0" rIns="0" bIns="0">
              <a:spAutoFit/>
            </a:bodyPr>
            <a:lstStyle/>
            <a:p>
              <a:pPr algn="l" rtl="0"/>
              <a:r>
                <a:rPr lang="en-CA" sz="700">
                  <a:solidFill>
                    <a:srgbClr val="000000"/>
                  </a:solidFill>
                  <a:latin typeface="Helvetica" charset="0"/>
                </a:rPr>
                <a:t>200</a:t>
              </a:r>
              <a:endParaRPr lang="en-CA" sz="1400" b="1">
                <a:solidFill>
                  <a:srgbClr val="FF0000"/>
                </a:solidFill>
                <a:latin typeface="Arial" pitchFamily="34" charset="0"/>
              </a:endParaRPr>
            </a:p>
          </p:txBody>
        </p:sp>
        <p:sp>
          <p:nvSpPr>
            <p:cNvPr id="521296" name="Line 80"/>
            <p:cNvSpPr>
              <a:spLocks noChangeShapeType="1"/>
            </p:cNvSpPr>
            <p:nvPr/>
          </p:nvSpPr>
          <p:spPr bwMode="auto">
            <a:xfrm>
              <a:off x="3407" y="532"/>
              <a:ext cx="1890" cy="1"/>
            </a:xfrm>
            <a:prstGeom prst="line">
              <a:avLst/>
            </a:prstGeom>
            <a:noFill/>
            <a:ln w="0">
              <a:solidFill>
                <a:srgbClr val="000000"/>
              </a:solidFill>
              <a:round/>
              <a:headEnd/>
              <a:tailEnd/>
            </a:ln>
          </p:spPr>
          <p:txBody>
            <a:bodyPr/>
            <a:lstStyle/>
            <a:p>
              <a:pPr algn="l" rtl="0"/>
              <a:endParaRPr lang="es-AR"/>
            </a:p>
          </p:txBody>
        </p:sp>
        <p:sp>
          <p:nvSpPr>
            <p:cNvPr id="521297" name="Freeform 81"/>
            <p:cNvSpPr>
              <a:spLocks/>
            </p:cNvSpPr>
            <p:nvPr/>
          </p:nvSpPr>
          <p:spPr bwMode="auto">
            <a:xfrm>
              <a:off x="3407" y="532"/>
              <a:ext cx="1890" cy="1490"/>
            </a:xfrm>
            <a:custGeom>
              <a:avLst/>
              <a:gdLst/>
              <a:ahLst/>
              <a:cxnLst>
                <a:cxn ang="0">
                  <a:pos x="0" y="1552"/>
                </a:cxn>
                <a:cxn ang="0">
                  <a:pos x="1968" y="1552"/>
                </a:cxn>
                <a:cxn ang="0">
                  <a:pos x="1968" y="0"/>
                </a:cxn>
              </a:cxnLst>
              <a:rect l="0" t="0" r="r" b="b"/>
              <a:pathLst>
                <a:path w="1968" h="1552">
                  <a:moveTo>
                    <a:pt x="0" y="1552"/>
                  </a:moveTo>
                  <a:lnTo>
                    <a:pt x="1968" y="1552"/>
                  </a:lnTo>
                  <a:lnTo>
                    <a:pt x="1968" y="0"/>
                  </a:lnTo>
                </a:path>
              </a:pathLst>
            </a:custGeom>
            <a:noFill/>
            <a:ln w="0">
              <a:solidFill>
                <a:srgbClr val="000000"/>
              </a:solidFill>
              <a:prstDash val="solid"/>
              <a:round/>
              <a:headEnd/>
              <a:tailEnd/>
            </a:ln>
          </p:spPr>
          <p:txBody>
            <a:bodyPr/>
            <a:lstStyle/>
            <a:p>
              <a:pPr algn="l" rtl="0"/>
              <a:endParaRPr lang="es-AR"/>
            </a:p>
          </p:txBody>
        </p:sp>
        <p:sp>
          <p:nvSpPr>
            <p:cNvPr id="521298" name="Line 82"/>
            <p:cNvSpPr>
              <a:spLocks noChangeShapeType="1"/>
            </p:cNvSpPr>
            <p:nvPr/>
          </p:nvSpPr>
          <p:spPr bwMode="auto">
            <a:xfrm flipV="1">
              <a:off x="3407" y="532"/>
              <a:ext cx="1" cy="1490"/>
            </a:xfrm>
            <a:prstGeom prst="line">
              <a:avLst/>
            </a:prstGeom>
            <a:noFill/>
            <a:ln w="0">
              <a:solidFill>
                <a:srgbClr val="000000"/>
              </a:solidFill>
              <a:round/>
              <a:headEnd/>
              <a:tailEnd/>
            </a:ln>
          </p:spPr>
          <p:txBody>
            <a:bodyPr/>
            <a:lstStyle/>
            <a:p>
              <a:pPr algn="l" rtl="0"/>
              <a:endParaRPr lang="es-AR"/>
            </a:p>
          </p:txBody>
        </p:sp>
        <p:sp>
          <p:nvSpPr>
            <p:cNvPr id="521299" name="Freeform 83"/>
            <p:cNvSpPr>
              <a:spLocks/>
            </p:cNvSpPr>
            <p:nvPr/>
          </p:nvSpPr>
          <p:spPr bwMode="auto">
            <a:xfrm>
              <a:off x="3407" y="837"/>
              <a:ext cx="1890" cy="884"/>
            </a:xfrm>
            <a:custGeom>
              <a:avLst/>
              <a:gdLst/>
              <a:ahLst/>
              <a:cxnLst>
                <a:cxn ang="0">
                  <a:pos x="65" y="871"/>
                </a:cxn>
                <a:cxn ang="0">
                  <a:pos x="146" y="871"/>
                </a:cxn>
                <a:cxn ang="0">
                  <a:pos x="226" y="871"/>
                </a:cxn>
                <a:cxn ang="0">
                  <a:pos x="305" y="871"/>
                </a:cxn>
                <a:cxn ang="0">
                  <a:pos x="386" y="879"/>
                </a:cxn>
                <a:cxn ang="0">
                  <a:pos x="465" y="879"/>
                </a:cxn>
                <a:cxn ang="0">
                  <a:pos x="545" y="887"/>
                </a:cxn>
                <a:cxn ang="0">
                  <a:pos x="626" y="887"/>
                </a:cxn>
                <a:cxn ang="0">
                  <a:pos x="668" y="1265"/>
                </a:cxn>
                <a:cxn ang="0">
                  <a:pos x="720" y="929"/>
                </a:cxn>
                <a:cxn ang="0">
                  <a:pos x="785" y="887"/>
                </a:cxn>
                <a:cxn ang="0">
                  <a:pos x="866" y="879"/>
                </a:cxn>
                <a:cxn ang="0">
                  <a:pos x="945" y="879"/>
                </a:cxn>
                <a:cxn ang="0">
                  <a:pos x="1025" y="871"/>
                </a:cxn>
                <a:cxn ang="0">
                  <a:pos x="1104" y="864"/>
                </a:cxn>
                <a:cxn ang="0">
                  <a:pos x="1177" y="806"/>
                </a:cxn>
                <a:cxn ang="0">
                  <a:pos x="1221" y="566"/>
                </a:cxn>
                <a:cxn ang="0">
                  <a:pos x="1258" y="297"/>
                </a:cxn>
                <a:cxn ang="0">
                  <a:pos x="1302" y="73"/>
                </a:cxn>
                <a:cxn ang="0">
                  <a:pos x="1338" y="733"/>
                </a:cxn>
                <a:cxn ang="0">
                  <a:pos x="1404" y="879"/>
                </a:cxn>
                <a:cxn ang="0">
                  <a:pos x="1482" y="879"/>
                </a:cxn>
                <a:cxn ang="0">
                  <a:pos x="1563" y="887"/>
                </a:cxn>
                <a:cxn ang="0">
                  <a:pos x="1642" y="900"/>
                </a:cxn>
                <a:cxn ang="0">
                  <a:pos x="1701" y="996"/>
                </a:cxn>
                <a:cxn ang="0">
                  <a:pos x="1738" y="1279"/>
                </a:cxn>
                <a:cxn ang="0">
                  <a:pos x="1780" y="1540"/>
                </a:cxn>
                <a:cxn ang="0">
                  <a:pos x="1817" y="1766"/>
                </a:cxn>
                <a:cxn ang="0">
                  <a:pos x="1861" y="916"/>
                </a:cxn>
                <a:cxn ang="0">
                  <a:pos x="1934" y="879"/>
                </a:cxn>
                <a:cxn ang="0">
                  <a:pos x="2013" y="879"/>
                </a:cxn>
                <a:cxn ang="0">
                  <a:pos x="2093" y="871"/>
                </a:cxn>
                <a:cxn ang="0">
                  <a:pos x="2174" y="858"/>
                </a:cxn>
                <a:cxn ang="0">
                  <a:pos x="2231" y="756"/>
                </a:cxn>
                <a:cxn ang="0">
                  <a:pos x="2276" y="472"/>
                </a:cxn>
                <a:cxn ang="0">
                  <a:pos x="2312" y="211"/>
                </a:cxn>
                <a:cxn ang="0">
                  <a:pos x="2354" y="0"/>
                </a:cxn>
                <a:cxn ang="0">
                  <a:pos x="2399" y="850"/>
                </a:cxn>
                <a:cxn ang="0">
                  <a:pos x="2472" y="879"/>
                </a:cxn>
                <a:cxn ang="0">
                  <a:pos x="2550" y="879"/>
                </a:cxn>
                <a:cxn ang="0">
                  <a:pos x="2631" y="887"/>
                </a:cxn>
                <a:cxn ang="0">
                  <a:pos x="2712" y="908"/>
                </a:cxn>
                <a:cxn ang="0">
                  <a:pos x="2762" y="1046"/>
                </a:cxn>
                <a:cxn ang="0">
                  <a:pos x="2798" y="1336"/>
                </a:cxn>
                <a:cxn ang="0">
                  <a:pos x="2842" y="1592"/>
                </a:cxn>
                <a:cxn ang="0">
                  <a:pos x="2886" y="1432"/>
                </a:cxn>
                <a:cxn ang="0">
                  <a:pos x="2929" y="887"/>
                </a:cxn>
                <a:cxn ang="0">
                  <a:pos x="3009" y="879"/>
                </a:cxn>
                <a:cxn ang="0">
                  <a:pos x="3090" y="879"/>
                </a:cxn>
                <a:cxn ang="0">
                  <a:pos x="3169" y="871"/>
                </a:cxn>
                <a:cxn ang="0">
                  <a:pos x="3249" y="835"/>
                </a:cxn>
                <a:cxn ang="0">
                  <a:pos x="3292" y="660"/>
                </a:cxn>
                <a:cxn ang="0">
                  <a:pos x="3336" y="370"/>
                </a:cxn>
                <a:cxn ang="0">
                  <a:pos x="3380" y="122"/>
                </a:cxn>
                <a:cxn ang="0">
                  <a:pos x="3416" y="420"/>
                </a:cxn>
                <a:cxn ang="0">
                  <a:pos x="3466" y="879"/>
                </a:cxn>
                <a:cxn ang="0">
                  <a:pos x="3547" y="879"/>
                </a:cxn>
                <a:cxn ang="0">
                  <a:pos x="3628" y="887"/>
                </a:cxn>
                <a:cxn ang="0">
                  <a:pos x="3706" y="895"/>
                </a:cxn>
                <a:cxn ang="0">
                  <a:pos x="3779" y="929"/>
                </a:cxn>
              </a:cxnLst>
              <a:rect l="0" t="0" r="r" b="b"/>
              <a:pathLst>
                <a:path w="3779" h="1766">
                  <a:moveTo>
                    <a:pt x="0" y="871"/>
                  </a:moveTo>
                  <a:lnTo>
                    <a:pt x="0" y="871"/>
                  </a:lnTo>
                  <a:lnTo>
                    <a:pt x="8" y="871"/>
                  </a:lnTo>
                  <a:lnTo>
                    <a:pt x="15" y="871"/>
                  </a:lnTo>
                  <a:lnTo>
                    <a:pt x="23" y="871"/>
                  </a:lnTo>
                  <a:lnTo>
                    <a:pt x="29" y="871"/>
                  </a:lnTo>
                  <a:lnTo>
                    <a:pt x="36" y="871"/>
                  </a:lnTo>
                  <a:lnTo>
                    <a:pt x="44" y="871"/>
                  </a:lnTo>
                  <a:lnTo>
                    <a:pt x="52" y="871"/>
                  </a:lnTo>
                  <a:lnTo>
                    <a:pt x="59" y="871"/>
                  </a:lnTo>
                  <a:lnTo>
                    <a:pt x="65" y="871"/>
                  </a:lnTo>
                  <a:lnTo>
                    <a:pt x="73" y="871"/>
                  </a:lnTo>
                  <a:lnTo>
                    <a:pt x="81" y="871"/>
                  </a:lnTo>
                  <a:lnTo>
                    <a:pt x="88" y="871"/>
                  </a:lnTo>
                  <a:lnTo>
                    <a:pt x="94" y="871"/>
                  </a:lnTo>
                  <a:lnTo>
                    <a:pt x="102" y="871"/>
                  </a:lnTo>
                  <a:lnTo>
                    <a:pt x="109" y="871"/>
                  </a:lnTo>
                  <a:lnTo>
                    <a:pt x="117" y="871"/>
                  </a:lnTo>
                  <a:lnTo>
                    <a:pt x="125" y="871"/>
                  </a:lnTo>
                  <a:lnTo>
                    <a:pt x="130" y="871"/>
                  </a:lnTo>
                  <a:lnTo>
                    <a:pt x="138" y="871"/>
                  </a:lnTo>
                  <a:lnTo>
                    <a:pt x="146" y="871"/>
                  </a:lnTo>
                  <a:lnTo>
                    <a:pt x="154" y="871"/>
                  </a:lnTo>
                  <a:lnTo>
                    <a:pt x="159" y="871"/>
                  </a:lnTo>
                  <a:lnTo>
                    <a:pt x="167" y="871"/>
                  </a:lnTo>
                  <a:lnTo>
                    <a:pt x="175" y="871"/>
                  </a:lnTo>
                  <a:lnTo>
                    <a:pt x="182" y="871"/>
                  </a:lnTo>
                  <a:lnTo>
                    <a:pt x="190" y="871"/>
                  </a:lnTo>
                  <a:lnTo>
                    <a:pt x="196" y="871"/>
                  </a:lnTo>
                  <a:lnTo>
                    <a:pt x="203" y="871"/>
                  </a:lnTo>
                  <a:lnTo>
                    <a:pt x="211" y="871"/>
                  </a:lnTo>
                  <a:lnTo>
                    <a:pt x="219" y="871"/>
                  </a:lnTo>
                  <a:lnTo>
                    <a:pt x="226" y="871"/>
                  </a:lnTo>
                  <a:lnTo>
                    <a:pt x="232" y="871"/>
                  </a:lnTo>
                  <a:lnTo>
                    <a:pt x="240" y="871"/>
                  </a:lnTo>
                  <a:lnTo>
                    <a:pt x="248" y="871"/>
                  </a:lnTo>
                  <a:lnTo>
                    <a:pt x="255" y="871"/>
                  </a:lnTo>
                  <a:lnTo>
                    <a:pt x="261" y="871"/>
                  </a:lnTo>
                  <a:lnTo>
                    <a:pt x="269" y="871"/>
                  </a:lnTo>
                  <a:lnTo>
                    <a:pt x="276" y="871"/>
                  </a:lnTo>
                  <a:lnTo>
                    <a:pt x="284" y="871"/>
                  </a:lnTo>
                  <a:lnTo>
                    <a:pt x="292" y="871"/>
                  </a:lnTo>
                  <a:lnTo>
                    <a:pt x="298" y="871"/>
                  </a:lnTo>
                  <a:lnTo>
                    <a:pt x="305" y="871"/>
                  </a:lnTo>
                  <a:lnTo>
                    <a:pt x="313" y="871"/>
                  </a:lnTo>
                  <a:lnTo>
                    <a:pt x="321" y="871"/>
                  </a:lnTo>
                  <a:lnTo>
                    <a:pt x="328" y="871"/>
                  </a:lnTo>
                  <a:lnTo>
                    <a:pt x="334" y="871"/>
                  </a:lnTo>
                  <a:lnTo>
                    <a:pt x="342" y="871"/>
                  </a:lnTo>
                  <a:lnTo>
                    <a:pt x="349" y="871"/>
                  </a:lnTo>
                  <a:lnTo>
                    <a:pt x="357" y="871"/>
                  </a:lnTo>
                  <a:lnTo>
                    <a:pt x="363" y="879"/>
                  </a:lnTo>
                  <a:lnTo>
                    <a:pt x="371" y="879"/>
                  </a:lnTo>
                  <a:lnTo>
                    <a:pt x="378" y="879"/>
                  </a:lnTo>
                  <a:lnTo>
                    <a:pt x="386" y="879"/>
                  </a:lnTo>
                  <a:lnTo>
                    <a:pt x="394" y="879"/>
                  </a:lnTo>
                  <a:lnTo>
                    <a:pt x="399" y="879"/>
                  </a:lnTo>
                  <a:lnTo>
                    <a:pt x="407" y="879"/>
                  </a:lnTo>
                  <a:lnTo>
                    <a:pt x="415" y="879"/>
                  </a:lnTo>
                  <a:lnTo>
                    <a:pt x="422" y="879"/>
                  </a:lnTo>
                  <a:lnTo>
                    <a:pt x="428" y="879"/>
                  </a:lnTo>
                  <a:lnTo>
                    <a:pt x="436" y="879"/>
                  </a:lnTo>
                  <a:lnTo>
                    <a:pt x="444" y="879"/>
                  </a:lnTo>
                  <a:lnTo>
                    <a:pt x="451" y="879"/>
                  </a:lnTo>
                  <a:lnTo>
                    <a:pt x="459" y="879"/>
                  </a:lnTo>
                  <a:lnTo>
                    <a:pt x="465" y="879"/>
                  </a:lnTo>
                  <a:lnTo>
                    <a:pt x="472" y="879"/>
                  </a:lnTo>
                  <a:lnTo>
                    <a:pt x="480" y="879"/>
                  </a:lnTo>
                  <a:lnTo>
                    <a:pt x="488" y="879"/>
                  </a:lnTo>
                  <a:lnTo>
                    <a:pt x="495" y="879"/>
                  </a:lnTo>
                  <a:lnTo>
                    <a:pt x="501" y="879"/>
                  </a:lnTo>
                  <a:lnTo>
                    <a:pt x="509" y="879"/>
                  </a:lnTo>
                  <a:lnTo>
                    <a:pt x="516" y="887"/>
                  </a:lnTo>
                  <a:lnTo>
                    <a:pt x="524" y="887"/>
                  </a:lnTo>
                  <a:lnTo>
                    <a:pt x="530" y="887"/>
                  </a:lnTo>
                  <a:lnTo>
                    <a:pt x="538" y="887"/>
                  </a:lnTo>
                  <a:lnTo>
                    <a:pt x="545" y="887"/>
                  </a:lnTo>
                  <a:lnTo>
                    <a:pt x="553" y="887"/>
                  </a:lnTo>
                  <a:lnTo>
                    <a:pt x="561" y="887"/>
                  </a:lnTo>
                  <a:lnTo>
                    <a:pt x="566" y="887"/>
                  </a:lnTo>
                  <a:lnTo>
                    <a:pt x="574" y="887"/>
                  </a:lnTo>
                  <a:lnTo>
                    <a:pt x="582" y="887"/>
                  </a:lnTo>
                  <a:lnTo>
                    <a:pt x="589" y="887"/>
                  </a:lnTo>
                  <a:lnTo>
                    <a:pt x="597" y="887"/>
                  </a:lnTo>
                  <a:lnTo>
                    <a:pt x="603" y="887"/>
                  </a:lnTo>
                  <a:lnTo>
                    <a:pt x="611" y="887"/>
                  </a:lnTo>
                  <a:lnTo>
                    <a:pt x="618" y="887"/>
                  </a:lnTo>
                  <a:lnTo>
                    <a:pt x="626" y="887"/>
                  </a:lnTo>
                  <a:lnTo>
                    <a:pt x="632" y="887"/>
                  </a:lnTo>
                  <a:lnTo>
                    <a:pt x="639" y="1002"/>
                  </a:lnTo>
                  <a:lnTo>
                    <a:pt x="639" y="1031"/>
                  </a:lnTo>
                  <a:lnTo>
                    <a:pt x="647" y="1062"/>
                  </a:lnTo>
                  <a:lnTo>
                    <a:pt x="647" y="1090"/>
                  </a:lnTo>
                  <a:lnTo>
                    <a:pt x="655" y="1119"/>
                  </a:lnTo>
                  <a:lnTo>
                    <a:pt x="655" y="1148"/>
                  </a:lnTo>
                  <a:lnTo>
                    <a:pt x="662" y="1177"/>
                  </a:lnTo>
                  <a:lnTo>
                    <a:pt x="662" y="1206"/>
                  </a:lnTo>
                  <a:lnTo>
                    <a:pt x="668" y="1234"/>
                  </a:lnTo>
                  <a:lnTo>
                    <a:pt x="668" y="1265"/>
                  </a:lnTo>
                  <a:lnTo>
                    <a:pt x="676" y="1286"/>
                  </a:lnTo>
                  <a:lnTo>
                    <a:pt x="676" y="1294"/>
                  </a:lnTo>
                  <a:lnTo>
                    <a:pt x="684" y="1286"/>
                  </a:lnTo>
                  <a:lnTo>
                    <a:pt x="691" y="1279"/>
                  </a:lnTo>
                  <a:lnTo>
                    <a:pt x="691" y="1234"/>
                  </a:lnTo>
                  <a:lnTo>
                    <a:pt x="699" y="1156"/>
                  </a:lnTo>
                  <a:lnTo>
                    <a:pt x="699" y="1075"/>
                  </a:lnTo>
                  <a:lnTo>
                    <a:pt x="705" y="1017"/>
                  </a:lnTo>
                  <a:lnTo>
                    <a:pt x="705" y="973"/>
                  </a:lnTo>
                  <a:lnTo>
                    <a:pt x="712" y="944"/>
                  </a:lnTo>
                  <a:lnTo>
                    <a:pt x="720" y="929"/>
                  </a:lnTo>
                  <a:lnTo>
                    <a:pt x="720" y="916"/>
                  </a:lnTo>
                  <a:lnTo>
                    <a:pt x="728" y="908"/>
                  </a:lnTo>
                  <a:lnTo>
                    <a:pt x="728" y="900"/>
                  </a:lnTo>
                  <a:lnTo>
                    <a:pt x="734" y="895"/>
                  </a:lnTo>
                  <a:lnTo>
                    <a:pt x="741" y="887"/>
                  </a:lnTo>
                  <a:lnTo>
                    <a:pt x="749" y="887"/>
                  </a:lnTo>
                  <a:lnTo>
                    <a:pt x="757" y="887"/>
                  </a:lnTo>
                  <a:lnTo>
                    <a:pt x="764" y="887"/>
                  </a:lnTo>
                  <a:lnTo>
                    <a:pt x="770" y="887"/>
                  </a:lnTo>
                  <a:lnTo>
                    <a:pt x="778" y="887"/>
                  </a:lnTo>
                  <a:lnTo>
                    <a:pt x="785" y="887"/>
                  </a:lnTo>
                  <a:lnTo>
                    <a:pt x="793" y="887"/>
                  </a:lnTo>
                  <a:lnTo>
                    <a:pt x="799" y="887"/>
                  </a:lnTo>
                  <a:lnTo>
                    <a:pt x="806" y="887"/>
                  </a:lnTo>
                  <a:lnTo>
                    <a:pt x="814" y="887"/>
                  </a:lnTo>
                  <a:lnTo>
                    <a:pt x="822" y="879"/>
                  </a:lnTo>
                  <a:lnTo>
                    <a:pt x="830" y="879"/>
                  </a:lnTo>
                  <a:lnTo>
                    <a:pt x="835" y="879"/>
                  </a:lnTo>
                  <a:lnTo>
                    <a:pt x="843" y="879"/>
                  </a:lnTo>
                  <a:lnTo>
                    <a:pt x="851" y="879"/>
                  </a:lnTo>
                  <a:lnTo>
                    <a:pt x="858" y="879"/>
                  </a:lnTo>
                  <a:lnTo>
                    <a:pt x="866" y="879"/>
                  </a:lnTo>
                  <a:lnTo>
                    <a:pt x="872" y="879"/>
                  </a:lnTo>
                  <a:lnTo>
                    <a:pt x="879" y="879"/>
                  </a:lnTo>
                  <a:lnTo>
                    <a:pt x="887" y="879"/>
                  </a:lnTo>
                  <a:lnTo>
                    <a:pt x="895" y="879"/>
                  </a:lnTo>
                  <a:lnTo>
                    <a:pt x="901" y="879"/>
                  </a:lnTo>
                  <a:lnTo>
                    <a:pt x="908" y="879"/>
                  </a:lnTo>
                  <a:lnTo>
                    <a:pt x="916" y="879"/>
                  </a:lnTo>
                  <a:lnTo>
                    <a:pt x="924" y="879"/>
                  </a:lnTo>
                  <a:lnTo>
                    <a:pt x="931" y="879"/>
                  </a:lnTo>
                  <a:lnTo>
                    <a:pt x="937" y="879"/>
                  </a:lnTo>
                  <a:lnTo>
                    <a:pt x="945" y="879"/>
                  </a:lnTo>
                  <a:lnTo>
                    <a:pt x="952" y="879"/>
                  </a:lnTo>
                  <a:lnTo>
                    <a:pt x="960" y="879"/>
                  </a:lnTo>
                  <a:lnTo>
                    <a:pt x="968" y="879"/>
                  </a:lnTo>
                  <a:lnTo>
                    <a:pt x="974" y="879"/>
                  </a:lnTo>
                  <a:lnTo>
                    <a:pt x="981" y="879"/>
                  </a:lnTo>
                  <a:lnTo>
                    <a:pt x="989" y="879"/>
                  </a:lnTo>
                  <a:lnTo>
                    <a:pt x="997" y="879"/>
                  </a:lnTo>
                  <a:lnTo>
                    <a:pt x="1002" y="871"/>
                  </a:lnTo>
                  <a:lnTo>
                    <a:pt x="1010" y="871"/>
                  </a:lnTo>
                  <a:lnTo>
                    <a:pt x="1018" y="871"/>
                  </a:lnTo>
                  <a:lnTo>
                    <a:pt x="1025" y="871"/>
                  </a:lnTo>
                  <a:lnTo>
                    <a:pt x="1033" y="871"/>
                  </a:lnTo>
                  <a:lnTo>
                    <a:pt x="1039" y="871"/>
                  </a:lnTo>
                  <a:lnTo>
                    <a:pt x="1047" y="871"/>
                  </a:lnTo>
                  <a:lnTo>
                    <a:pt x="1054" y="871"/>
                  </a:lnTo>
                  <a:lnTo>
                    <a:pt x="1062" y="871"/>
                  </a:lnTo>
                  <a:lnTo>
                    <a:pt x="1070" y="871"/>
                  </a:lnTo>
                  <a:lnTo>
                    <a:pt x="1075" y="871"/>
                  </a:lnTo>
                  <a:lnTo>
                    <a:pt x="1083" y="871"/>
                  </a:lnTo>
                  <a:lnTo>
                    <a:pt x="1091" y="864"/>
                  </a:lnTo>
                  <a:lnTo>
                    <a:pt x="1098" y="864"/>
                  </a:lnTo>
                  <a:lnTo>
                    <a:pt x="1104" y="864"/>
                  </a:lnTo>
                  <a:lnTo>
                    <a:pt x="1112" y="864"/>
                  </a:lnTo>
                  <a:lnTo>
                    <a:pt x="1120" y="864"/>
                  </a:lnTo>
                  <a:lnTo>
                    <a:pt x="1127" y="858"/>
                  </a:lnTo>
                  <a:lnTo>
                    <a:pt x="1135" y="858"/>
                  </a:lnTo>
                  <a:lnTo>
                    <a:pt x="1141" y="850"/>
                  </a:lnTo>
                  <a:lnTo>
                    <a:pt x="1148" y="850"/>
                  </a:lnTo>
                  <a:lnTo>
                    <a:pt x="1156" y="843"/>
                  </a:lnTo>
                  <a:lnTo>
                    <a:pt x="1164" y="835"/>
                  </a:lnTo>
                  <a:lnTo>
                    <a:pt x="1169" y="827"/>
                  </a:lnTo>
                  <a:lnTo>
                    <a:pt x="1169" y="822"/>
                  </a:lnTo>
                  <a:lnTo>
                    <a:pt x="1177" y="806"/>
                  </a:lnTo>
                  <a:lnTo>
                    <a:pt x="1177" y="799"/>
                  </a:lnTo>
                  <a:lnTo>
                    <a:pt x="1185" y="785"/>
                  </a:lnTo>
                  <a:lnTo>
                    <a:pt x="1192" y="770"/>
                  </a:lnTo>
                  <a:lnTo>
                    <a:pt x="1192" y="749"/>
                  </a:lnTo>
                  <a:lnTo>
                    <a:pt x="1200" y="726"/>
                  </a:lnTo>
                  <a:lnTo>
                    <a:pt x="1200" y="704"/>
                  </a:lnTo>
                  <a:lnTo>
                    <a:pt x="1206" y="683"/>
                  </a:lnTo>
                  <a:lnTo>
                    <a:pt x="1206" y="660"/>
                  </a:lnTo>
                  <a:lnTo>
                    <a:pt x="1214" y="618"/>
                  </a:lnTo>
                  <a:lnTo>
                    <a:pt x="1214" y="589"/>
                  </a:lnTo>
                  <a:lnTo>
                    <a:pt x="1221" y="566"/>
                  </a:lnTo>
                  <a:lnTo>
                    <a:pt x="1221" y="537"/>
                  </a:lnTo>
                  <a:lnTo>
                    <a:pt x="1229" y="516"/>
                  </a:lnTo>
                  <a:lnTo>
                    <a:pt x="1229" y="487"/>
                  </a:lnTo>
                  <a:lnTo>
                    <a:pt x="1237" y="464"/>
                  </a:lnTo>
                  <a:lnTo>
                    <a:pt x="1237" y="443"/>
                  </a:lnTo>
                  <a:lnTo>
                    <a:pt x="1242" y="414"/>
                  </a:lnTo>
                  <a:lnTo>
                    <a:pt x="1242" y="391"/>
                  </a:lnTo>
                  <a:lnTo>
                    <a:pt x="1250" y="370"/>
                  </a:lnTo>
                  <a:lnTo>
                    <a:pt x="1250" y="349"/>
                  </a:lnTo>
                  <a:lnTo>
                    <a:pt x="1258" y="318"/>
                  </a:lnTo>
                  <a:lnTo>
                    <a:pt x="1258" y="297"/>
                  </a:lnTo>
                  <a:lnTo>
                    <a:pt x="1265" y="276"/>
                  </a:lnTo>
                  <a:lnTo>
                    <a:pt x="1265" y="253"/>
                  </a:lnTo>
                  <a:lnTo>
                    <a:pt x="1271" y="232"/>
                  </a:lnTo>
                  <a:lnTo>
                    <a:pt x="1271" y="211"/>
                  </a:lnTo>
                  <a:lnTo>
                    <a:pt x="1279" y="188"/>
                  </a:lnTo>
                  <a:lnTo>
                    <a:pt x="1279" y="174"/>
                  </a:lnTo>
                  <a:lnTo>
                    <a:pt x="1287" y="151"/>
                  </a:lnTo>
                  <a:lnTo>
                    <a:pt x="1287" y="130"/>
                  </a:lnTo>
                  <a:lnTo>
                    <a:pt x="1294" y="109"/>
                  </a:lnTo>
                  <a:lnTo>
                    <a:pt x="1294" y="94"/>
                  </a:lnTo>
                  <a:lnTo>
                    <a:pt x="1302" y="73"/>
                  </a:lnTo>
                  <a:lnTo>
                    <a:pt x="1302" y="57"/>
                  </a:lnTo>
                  <a:lnTo>
                    <a:pt x="1308" y="36"/>
                  </a:lnTo>
                  <a:lnTo>
                    <a:pt x="1308" y="21"/>
                  </a:lnTo>
                  <a:lnTo>
                    <a:pt x="1315" y="13"/>
                  </a:lnTo>
                  <a:lnTo>
                    <a:pt x="1315" y="211"/>
                  </a:lnTo>
                  <a:lnTo>
                    <a:pt x="1323" y="326"/>
                  </a:lnTo>
                  <a:lnTo>
                    <a:pt x="1323" y="391"/>
                  </a:lnTo>
                  <a:lnTo>
                    <a:pt x="1331" y="420"/>
                  </a:lnTo>
                  <a:lnTo>
                    <a:pt x="1331" y="530"/>
                  </a:lnTo>
                  <a:lnTo>
                    <a:pt x="1338" y="647"/>
                  </a:lnTo>
                  <a:lnTo>
                    <a:pt x="1338" y="733"/>
                  </a:lnTo>
                  <a:lnTo>
                    <a:pt x="1344" y="785"/>
                  </a:lnTo>
                  <a:lnTo>
                    <a:pt x="1344" y="822"/>
                  </a:lnTo>
                  <a:lnTo>
                    <a:pt x="1352" y="843"/>
                  </a:lnTo>
                  <a:lnTo>
                    <a:pt x="1352" y="850"/>
                  </a:lnTo>
                  <a:lnTo>
                    <a:pt x="1360" y="864"/>
                  </a:lnTo>
                  <a:lnTo>
                    <a:pt x="1367" y="871"/>
                  </a:lnTo>
                  <a:lnTo>
                    <a:pt x="1373" y="871"/>
                  </a:lnTo>
                  <a:lnTo>
                    <a:pt x="1381" y="879"/>
                  </a:lnTo>
                  <a:lnTo>
                    <a:pt x="1388" y="879"/>
                  </a:lnTo>
                  <a:lnTo>
                    <a:pt x="1396" y="879"/>
                  </a:lnTo>
                  <a:lnTo>
                    <a:pt x="1404" y="879"/>
                  </a:lnTo>
                  <a:lnTo>
                    <a:pt x="1410" y="879"/>
                  </a:lnTo>
                  <a:lnTo>
                    <a:pt x="1417" y="879"/>
                  </a:lnTo>
                  <a:lnTo>
                    <a:pt x="1425" y="879"/>
                  </a:lnTo>
                  <a:lnTo>
                    <a:pt x="1433" y="879"/>
                  </a:lnTo>
                  <a:lnTo>
                    <a:pt x="1440" y="879"/>
                  </a:lnTo>
                  <a:lnTo>
                    <a:pt x="1446" y="879"/>
                  </a:lnTo>
                  <a:lnTo>
                    <a:pt x="1454" y="879"/>
                  </a:lnTo>
                  <a:lnTo>
                    <a:pt x="1461" y="879"/>
                  </a:lnTo>
                  <a:lnTo>
                    <a:pt x="1469" y="879"/>
                  </a:lnTo>
                  <a:lnTo>
                    <a:pt x="1475" y="879"/>
                  </a:lnTo>
                  <a:lnTo>
                    <a:pt x="1482" y="879"/>
                  </a:lnTo>
                  <a:lnTo>
                    <a:pt x="1490" y="879"/>
                  </a:lnTo>
                  <a:lnTo>
                    <a:pt x="1498" y="879"/>
                  </a:lnTo>
                  <a:lnTo>
                    <a:pt x="1506" y="879"/>
                  </a:lnTo>
                  <a:lnTo>
                    <a:pt x="1511" y="887"/>
                  </a:lnTo>
                  <a:lnTo>
                    <a:pt x="1519" y="887"/>
                  </a:lnTo>
                  <a:lnTo>
                    <a:pt x="1527" y="887"/>
                  </a:lnTo>
                  <a:lnTo>
                    <a:pt x="1534" y="887"/>
                  </a:lnTo>
                  <a:lnTo>
                    <a:pt x="1540" y="887"/>
                  </a:lnTo>
                  <a:lnTo>
                    <a:pt x="1548" y="887"/>
                  </a:lnTo>
                  <a:lnTo>
                    <a:pt x="1555" y="887"/>
                  </a:lnTo>
                  <a:lnTo>
                    <a:pt x="1563" y="887"/>
                  </a:lnTo>
                  <a:lnTo>
                    <a:pt x="1571" y="887"/>
                  </a:lnTo>
                  <a:lnTo>
                    <a:pt x="1577" y="887"/>
                  </a:lnTo>
                  <a:lnTo>
                    <a:pt x="1584" y="887"/>
                  </a:lnTo>
                  <a:lnTo>
                    <a:pt x="1592" y="887"/>
                  </a:lnTo>
                  <a:lnTo>
                    <a:pt x="1600" y="895"/>
                  </a:lnTo>
                  <a:lnTo>
                    <a:pt x="1607" y="895"/>
                  </a:lnTo>
                  <a:lnTo>
                    <a:pt x="1613" y="895"/>
                  </a:lnTo>
                  <a:lnTo>
                    <a:pt x="1621" y="895"/>
                  </a:lnTo>
                  <a:lnTo>
                    <a:pt x="1628" y="895"/>
                  </a:lnTo>
                  <a:lnTo>
                    <a:pt x="1636" y="900"/>
                  </a:lnTo>
                  <a:lnTo>
                    <a:pt x="1642" y="900"/>
                  </a:lnTo>
                  <a:lnTo>
                    <a:pt x="1650" y="908"/>
                  </a:lnTo>
                  <a:lnTo>
                    <a:pt x="1657" y="908"/>
                  </a:lnTo>
                  <a:lnTo>
                    <a:pt x="1665" y="916"/>
                  </a:lnTo>
                  <a:lnTo>
                    <a:pt x="1673" y="923"/>
                  </a:lnTo>
                  <a:lnTo>
                    <a:pt x="1678" y="929"/>
                  </a:lnTo>
                  <a:lnTo>
                    <a:pt x="1678" y="937"/>
                  </a:lnTo>
                  <a:lnTo>
                    <a:pt x="1686" y="944"/>
                  </a:lnTo>
                  <a:lnTo>
                    <a:pt x="1686" y="952"/>
                  </a:lnTo>
                  <a:lnTo>
                    <a:pt x="1694" y="966"/>
                  </a:lnTo>
                  <a:lnTo>
                    <a:pt x="1694" y="981"/>
                  </a:lnTo>
                  <a:lnTo>
                    <a:pt x="1701" y="996"/>
                  </a:lnTo>
                  <a:lnTo>
                    <a:pt x="1701" y="1017"/>
                  </a:lnTo>
                  <a:lnTo>
                    <a:pt x="1709" y="1039"/>
                  </a:lnTo>
                  <a:lnTo>
                    <a:pt x="1709" y="1062"/>
                  </a:lnTo>
                  <a:lnTo>
                    <a:pt x="1715" y="1083"/>
                  </a:lnTo>
                  <a:lnTo>
                    <a:pt x="1715" y="1127"/>
                  </a:lnTo>
                  <a:lnTo>
                    <a:pt x="1723" y="1148"/>
                  </a:lnTo>
                  <a:lnTo>
                    <a:pt x="1723" y="1177"/>
                  </a:lnTo>
                  <a:lnTo>
                    <a:pt x="1730" y="1206"/>
                  </a:lnTo>
                  <a:lnTo>
                    <a:pt x="1730" y="1229"/>
                  </a:lnTo>
                  <a:lnTo>
                    <a:pt x="1738" y="1258"/>
                  </a:lnTo>
                  <a:lnTo>
                    <a:pt x="1738" y="1279"/>
                  </a:lnTo>
                  <a:lnTo>
                    <a:pt x="1744" y="1302"/>
                  </a:lnTo>
                  <a:lnTo>
                    <a:pt x="1744" y="1331"/>
                  </a:lnTo>
                  <a:lnTo>
                    <a:pt x="1751" y="1352"/>
                  </a:lnTo>
                  <a:lnTo>
                    <a:pt x="1751" y="1380"/>
                  </a:lnTo>
                  <a:lnTo>
                    <a:pt x="1759" y="1403"/>
                  </a:lnTo>
                  <a:lnTo>
                    <a:pt x="1759" y="1425"/>
                  </a:lnTo>
                  <a:lnTo>
                    <a:pt x="1767" y="1446"/>
                  </a:lnTo>
                  <a:lnTo>
                    <a:pt x="1767" y="1475"/>
                  </a:lnTo>
                  <a:lnTo>
                    <a:pt x="1774" y="1498"/>
                  </a:lnTo>
                  <a:lnTo>
                    <a:pt x="1774" y="1519"/>
                  </a:lnTo>
                  <a:lnTo>
                    <a:pt x="1780" y="1540"/>
                  </a:lnTo>
                  <a:lnTo>
                    <a:pt x="1780" y="1563"/>
                  </a:lnTo>
                  <a:lnTo>
                    <a:pt x="1788" y="1584"/>
                  </a:lnTo>
                  <a:lnTo>
                    <a:pt x="1788" y="1607"/>
                  </a:lnTo>
                  <a:lnTo>
                    <a:pt x="1796" y="1628"/>
                  </a:lnTo>
                  <a:lnTo>
                    <a:pt x="1796" y="1649"/>
                  </a:lnTo>
                  <a:lnTo>
                    <a:pt x="1803" y="1672"/>
                  </a:lnTo>
                  <a:lnTo>
                    <a:pt x="1803" y="1694"/>
                  </a:lnTo>
                  <a:lnTo>
                    <a:pt x="1811" y="1709"/>
                  </a:lnTo>
                  <a:lnTo>
                    <a:pt x="1811" y="1730"/>
                  </a:lnTo>
                  <a:lnTo>
                    <a:pt x="1817" y="1751"/>
                  </a:lnTo>
                  <a:lnTo>
                    <a:pt x="1817" y="1766"/>
                  </a:lnTo>
                  <a:lnTo>
                    <a:pt x="1824" y="1555"/>
                  </a:lnTo>
                  <a:lnTo>
                    <a:pt x="1824" y="1438"/>
                  </a:lnTo>
                  <a:lnTo>
                    <a:pt x="1832" y="1373"/>
                  </a:lnTo>
                  <a:lnTo>
                    <a:pt x="1832" y="1336"/>
                  </a:lnTo>
                  <a:lnTo>
                    <a:pt x="1840" y="1315"/>
                  </a:lnTo>
                  <a:lnTo>
                    <a:pt x="1840" y="1185"/>
                  </a:lnTo>
                  <a:lnTo>
                    <a:pt x="1845" y="1075"/>
                  </a:lnTo>
                  <a:lnTo>
                    <a:pt x="1845" y="1002"/>
                  </a:lnTo>
                  <a:lnTo>
                    <a:pt x="1853" y="960"/>
                  </a:lnTo>
                  <a:lnTo>
                    <a:pt x="1853" y="929"/>
                  </a:lnTo>
                  <a:lnTo>
                    <a:pt x="1861" y="916"/>
                  </a:lnTo>
                  <a:lnTo>
                    <a:pt x="1861" y="900"/>
                  </a:lnTo>
                  <a:lnTo>
                    <a:pt x="1869" y="895"/>
                  </a:lnTo>
                  <a:lnTo>
                    <a:pt x="1876" y="887"/>
                  </a:lnTo>
                  <a:lnTo>
                    <a:pt x="1882" y="887"/>
                  </a:lnTo>
                  <a:lnTo>
                    <a:pt x="1890" y="887"/>
                  </a:lnTo>
                  <a:lnTo>
                    <a:pt x="1897" y="879"/>
                  </a:lnTo>
                  <a:lnTo>
                    <a:pt x="1905" y="879"/>
                  </a:lnTo>
                  <a:lnTo>
                    <a:pt x="1911" y="879"/>
                  </a:lnTo>
                  <a:lnTo>
                    <a:pt x="1918" y="879"/>
                  </a:lnTo>
                  <a:lnTo>
                    <a:pt x="1926" y="879"/>
                  </a:lnTo>
                  <a:lnTo>
                    <a:pt x="1934" y="879"/>
                  </a:lnTo>
                  <a:lnTo>
                    <a:pt x="1941" y="879"/>
                  </a:lnTo>
                  <a:lnTo>
                    <a:pt x="1947" y="879"/>
                  </a:lnTo>
                  <a:lnTo>
                    <a:pt x="1955" y="879"/>
                  </a:lnTo>
                  <a:lnTo>
                    <a:pt x="1963" y="879"/>
                  </a:lnTo>
                  <a:lnTo>
                    <a:pt x="1970" y="879"/>
                  </a:lnTo>
                  <a:lnTo>
                    <a:pt x="1978" y="879"/>
                  </a:lnTo>
                  <a:lnTo>
                    <a:pt x="1984" y="879"/>
                  </a:lnTo>
                  <a:lnTo>
                    <a:pt x="1991" y="879"/>
                  </a:lnTo>
                  <a:lnTo>
                    <a:pt x="1999" y="879"/>
                  </a:lnTo>
                  <a:lnTo>
                    <a:pt x="2007" y="879"/>
                  </a:lnTo>
                  <a:lnTo>
                    <a:pt x="2013" y="879"/>
                  </a:lnTo>
                  <a:lnTo>
                    <a:pt x="2020" y="879"/>
                  </a:lnTo>
                  <a:lnTo>
                    <a:pt x="2028" y="879"/>
                  </a:lnTo>
                  <a:lnTo>
                    <a:pt x="2036" y="879"/>
                  </a:lnTo>
                  <a:lnTo>
                    <a:pt x="2043" y="871"/>
                  </a:lnTo>
                  <a:lnTo>
                    <a:pt x="2049" y="871"/>
                  </a:lnTo>
                  <a:lnTo>
                    <a:pt x="2057" y="871"/>
                  </a:lnTo>
                  <a:lnTo>
                    <a:pt x="2064" y="871"/>
                  </a:lnTo>
                  <a:lnTo>
                    <a:pt x="2072" y="871"/>
                  </a:lnTo>
                  <a:lnTo>
                    <a:pt x="2080" y="871"/>
                  </a:lnTo>
                  <a:lnTo>
                    <a:pt x="2086" y="871"/>
                  </a:lnTo>
                  <a:lnTo>
                    <a:pt x="2093" y="871"/>
                  </a:lnTo>
                  <a:lnTo>
                    <a:pt x="2101" y="871"/>
                  </a:lnTo>
                  <a:lnTo>
                    <a:pt x="2109" y="871"/>
                  </a:lnTo>
                  <a:lnTo>
                    <a:pt x="2114" y="871"/>
                  </a:lnTo>
                  <a:lnTo>
                    <a:pt x="2122" y="871"/>
                  </a:lnTo>
                  <a:lnTo>
                    <a:pt x="2130" y="871"/>
                  </a:lnTo>
                  <a:lnTo>
                    <a:pt x="2137" y="864"/>
                  </a:lnTo>
                  <a:lnTo>
                    <a:pt x="2145" y="864"/>
                  </a:lnTo>
                  <a:lnTo>
                    <a:pt x="2151" y="864"/>
                  </a:lnTo>
                  <a:lnTo>
                    <a:pt x="2159" y="864"/>
                  </a:lnTo>
                  <a:lnTo>
                    <a:pt x="2166" y="858"/>
                  </a:lnTo>
                  <a:lnTo>
                    <a:pt x="2174" y="858"/>
                  </a:lnTo>
                  <a:lnTo>
                    <a:pt x="2180" y="858"/>
                  </a:lnTo>
                  <a:lnTo>
                    <a:pt x="2187" y="850"/>
                  </a:lnTo>
                  <a:lnTo>
                    <a:pt x="2195" y="843"/>
                  </a:lnTo>
                  <a:lnTo>
                    <a:pt x="2203" y="835"/>
                  </a:lnTo>
                  <a:lnTo>
                    <a:pt x="2210" y="827"/>
                  </a:lnTo>
                  <a:lnTo>
                    <a:pt x="2216" y="822"/>
                  </a:lnTo>
                  <a:lnTo>
                    <a:pt x="2216" y="814"/>
                  </a:lnTo>
                  <a:lnTo>
                    <a:pt x="2224" y="799"/>
                  </a:lnTo>
                  <a:lnTo>
                    <a:pt x="2224" y="785"/>
                  </a:lnTo>
                  <a:lnTo>
                    <a:pt x="2231" y="770"/>
                  </a:lnTo>
                  <a:lnTo>
                    <a:pt x="2231" y="756"/>
                  </a:lnTo>
                  <a:lnTo>
                    <a:pt x="2239" y="733"/>
                  </a:lnTo>
                  <a:lnTo>
                    <a:pt x="2239" y="712"/>
                  </a:lnTo>
                  <a:lnTo>
                    <a:pt x="2247" y="691"/>
                  </a:lnTo>
                  <a:lnTo>
                    <a:pt x="2247" y="660"/>
                  </a:lnTo>
                  <a:lnTo>
                    <a:pt x="2253" y="624"/>
                  </a:lnTo>
                  <a:lnTo>
                    <a:pt x="2253" y="595"/>
                  </a:lnTo>
                  <a:lnTo>
                    <a:pt x="2260" y="574"/>
                  </a:lnTo>
                  <a:lnTo>
                    <a:pt x="2260" y="545"/>
                  </a:lnTo>
                  <a:lnTo>
                    <a:pt x="2268" y="522"/>
                  </a:lnTo>
                  <a:lnTo>
                    <a:pt x="2268" y="493"/>
                  </a:lnTo>
                  <a:lnTo>
                    <a:pt x="2276" y="472"/>
                  </a:lnTo>
                  <a:lnTo>
                    <a:pt x="2276" y="443"/>
                  </a:lnTo>
                  <a:lnTo>
                    <a:pt x="2281" y="420"/>
                  </a:lnTo>
                  <a:lnTo>
                    <a:pt x="2281" y="399"/>
                  </a:lnTo>
                  <a:lnTo>
                    <a:pt x="2289" y="370"/>
                  </a:lnTo>
                  <a:lnTo>
                    <a:pt x="2289" y="349"/>
                  </a:lnTo>
                  <a:lnTo>
                    <a:pt x="2297" y="326"/>
                  </a:lnTo>
                  <a:lnTo>
                    <a:pt x="2297" y="305"/>
                  </a:lnTo>
                  <a:lnTo>
                    <a:pt x="2304" y="284"/>
                  </a:lnTo>
                  <a:lnTo>
                    <a:pt x="2304" y="253"/>
                  </a:lnTo>
                  <a:lnTo>
                    <a:pt x="2312" y="232"/>
                  </a:lnTo>
                  <a:lnTo>
                    <a:pt x="2312" y="211"/>
                  </a:lnTo>
                  <a:lnTo>
                    <a:pt x="2318" y="188"/>
                  </a:lnTo>
                  <a:lnTo>
                    <a:pt x="2318" y="167"/>
                  </a:lnTo>
                  <a:lnTo>
                    <a:pt x="2326" y="151"/>
                  </a:lnTo>
                  <a:lnTo>
                    <a:pt x="2326" y="130"/>
                  </a:lnTo>
                  <a:lnTo>
                    <a:pt x="2333" y="109"/>
                  </a:lnTo>
                  <a:lnTo>
                    <a:pt x="2333" y="86"/>
                  </a:lnTo>
                  <a:lnTo>
                    <a:pt x="2341" y="73"/>
                  </a:lnTo>
                  <a:lnTo>
                    <a:pt x="2341" y="49"/>
                  </a:lnTo>
                  <a:lnTo>
                    <a:pt x="2349" y="28"/>
                  </a:lnTo>
                  <a:lnTo>
                    <a:pt x="2349" y="13"/>
                  </a:lnTo>
                  <a:lnTo>
                    <a:pt x="2354" y="0"/>
                  </a:lnTo>
                  <a:lnTo>
                    <a:pt x="2354" y="203"/>
                  </a:lnTo>
                  <a:lnTo>
                    <a:pt x="2362" y="318"/>
                  </a:lnTo>
                  <a:lnTo>
                    <a:pt x="2370" y="386"/>
                  </a:lnTo>
                  <a:lnTo>
                    <a:pt x="2370" y="420"/>
                  </a:lnTo>
                  <a:lnTo>
                    <a:pt x="2377" y="501"/>
                  </a:lnTo>
                  <a:lnTo>
                    <a:pt x="2377" y="631"/>
                  </a:lnTo>
                  <a:lnTo>
                    <a:pt x="2383" y="720"/>
                  </a:lnTo>
                  <a:lnTo>
                    <a:pt x="2383" y="777"/>
                  </a:lnTo>
                  <a:lnTo>
                    <a:pt x="2391" y="814"/>
                  </a:lnTo>
                  <a:lnTo>
                    <a:pt x="2391" y="835"/>
                  </a:lnTo>
                  <a:lnTo>
                    <a:pt x="2399" y="850"/>
                  </a:lnTo>
                  <a:lnTo>
                    <a:pt x="2399" y="858"/>
                  </a:lnTo>
                  <a:lnTo>
                    <a:pt x="2406" y="864"/>
                  </a:lnTo>
                  <a:lnTo>
                    <a:pt x="2414" y="871"/>
                  </a:lnTo>
                  <a:lnTo>
                    <a:pt x="2420" y="879"/>
                  </a:lnTo>
                  <a:lnTo>
                    <a:pt x="2427" y="879"/>
                  </a:lnTo>
                  <a:lnTo>
                    <a:pt x="2435" y="879"/>
                  </a:lnTo>
                  <a:lnTo>
                    <a:pt x="2443" y="879"/>
                  </a:lnTo>
                  <a:lnTo>
                    <a:pt x="2450" y="879"/>
                  </a:lnTo>
                  <a:lnTo>
                    <a:pt x="2456" y="879"/>
                  </a:lnTo>
                  <a:lnTo>
                    <a:pt x="2464" y="879"/>
                  </a:lnTo>
                  <a:lnTo>
                    <a:pt x="2472" y="879"/>
                  </a:lnTo>
                  <a:lnTo>
                    <a:pt x="2479" y="879"/>
                  </a:lnTo>
                  <a:lnTo>
                    <a:pt x="2485" y="879"/>
                  </a:lnTo>
                  <a:lnTo>
                    <a:pt x="2493" y="879"/>
                  </a:lnTo>
                  <a:lnTo>
                    <a:pt x="2500" y="879"/>
                  </a:lnTo>
                  <a:lnTo>
                    <a:pt x="2508" y="879"/>
                  </a:lnTo>
                  <a:lnTo>
                    <a:pt x="2516" y="879"/>
                  </a:lnTo>
                  <a:lnTo>
                    <a:pt x="2521" y="879"/>
                  </a:lnTo>
                  <a:lnTo>
                    <a:pt x="2529" y="879"/>
                  </a:lnTo>
                  <a:lnTo>
                    <a:pt x="2537" y="879"/>
                  </a:lnTo>
                  <a:lnTo>
                    <a:pt x="2545" y="879"/>
                  </a:lnTo>
                  <a:lnTo>
                    <a:pt x="2550" y="879"/>
                  </a:lnTo>
                  <a:lnTo>
                    <a:pt x="2558" y="887"/>
                  </a:lnTo>
                  <a:lnTo>
                    <a:pt x="2566" y="887"/>
                  </a:lnTo>
                  <a:lnTo>
                    <a:pt x="2573" y="887"/>
                  </a:lnTo>
                  <a:lnTo>
                    <a:pt x="2581" y="887"/>
                  </a:lnTo>
                  <a:lnTo>
                    <a:pt x="2587" y="887"/>
                  </a:lnTo>
                  <a:lnTo>
                    <a:pt x="2594" y="887"/>
                  </a:lnTo>
                  <a:lnTo>
                    <a:pt x="2602" y="887"/>
                  </a:lnTo>
                  <a:lnTo>
                    <a:pt x="2610" y="887"/>
                  </a:lnTo>
                  <a:lnTo>
                    <a:pt x="2618" y="887"/>
                  </a:lnTo>
                  <a:lnTo>
                    <a:pt x="2623" y="887"/>
                  </a:lnTo>
                  <a:lnTo>
                    <a:pt x="2631" y="887"/>
                  </a:lnTo>
                  <a:lnTo>
                    <a:pt x="2639" y="887"/>
                  </a:lnTo>
                  <a:lnTo>
                    <a:pt x="2646" y="887"/>
                  </a:lnTo>
                  <a:lnTo>
                    <a:pt x="2652" y="895"/>
                  </a:lnTo>
                  <a:lnTo>
                    <a:pt x="2660" y="895"/>
                  </a:lnTo>
                  <a:lnTo>
                    <a:pt x="2667" y="895"/>
                  </a:lnTo>
                  <a:lnTo>
                    <a:pt x="2675" y="895"/>
                  </a:lnTo>
                  <a:lnTo>
                    <a:pt x="2683" y="895"/>
                  </a:lnTo>
                  <a:lnTo>
                    <a:pt x="2689" y="900"/>
                  </a:lnTo>
                  <a:lnTo>
                    <a:pt x="2696" y="900"/>
                  </a:lnTo>
                  <a:lnTo>
                    <a:pt x="2704" y="908"/>
                  </a:lnTo>
                  <a:lnTo>
                    <a:pt x="2712" y="908"/>
                  </a:lnTo>
                  <a:lnTo>
                    <a:pt x="2719" y="916"/>
                  </a:lnTo>
                  <a:lnTo>
                    <a:pt x="2725" y="923"/>
                  </a:lnTo>
                  <a:lnTo>
                    <a:pt x="2733" y="929"/>
                  </a:lnTo>
                  <a:lnTo>
                    <a:pt x="2733" y="937"/>
                  </a:lnTo>
                  <a:lnTo>
                    <a:pt x="2740" y="944"/>
                  </a:lnTo>
                  <a:lnTo>
                    <a:pt x="2740" y="960"/>
                  </a:lnTo>
                  <a:lnTo>
                    <a:pt x="2748" y="973"/>
                  </a:lnTo>
                  <a:lnTo>
                    <a:pt x="2748" y="989"/>
                  </a:lnTo>
                  <a:lnTo>
                    <a:pt x="2754" y="1002"/>
                  </a:lnTo>
                  <a:lnTo>
                    <a:pt x="2754" y="1025"/>
                  </a:lnTo>
                  <a:lnTo>
                    <a:pt x="2762" y="1046"/>
                  </a:lnTo>
                  <a:lnTo>
                    <a:pt x="2762" y="1075"/>
                  </a:lnTo>
                  <a:lnTo>
                    <a:pt x="2769" y="1098"/>
                  </a:lnTo>
                  <a:lnTo>
                    <a:pt x="2769" y="1140"/>
                  </a:lnTo>
                  <a:lnTo>
                    <a:pt x="2777" y="1163"/>
                  </a:lnTo>
                  <a:lnTo>
                    <a:pt x="2777" y="1192"/>
                  </a:lnTo>
                  <a:lnTo>
                    <a:pt x="2785" y="1213"/>
                  </a:lnTo>
                  <a:lnTo>
                    <a:pt x="2785" y="1242"/>
                  </a:lnTo>
                  <a:lnTo>
                    <a:pt x="2790" y="1265"/>
                  </a:lnTo>
                  <a:lnTo>
                    <a:pt x="2790" y="1294"/>
                  </a:lnTo>
                  <a:lnTo>
                    <a:pt x="2798" y="1315"/>
                  </a:lnTo>
                  <a:lnTo>
                    <a:pt x="2798" y="1336"/>
                  </a:lnTo>
                  <a:lnTo>
                    <a:pt x="2806" y="1367"/>
                  </a:lnTo>
                  <a:lnTo>
                    <a:pt x="2806" y="1388"/>
                  </a:lnTo>
                  <a:lnTo>
                    <a:pt x="2813" y="1409"/>
                  </a:lnTo>
                  <a:lnTo>
                    <a:pt x="2813" y="1438"/>
                  </a:lnTo>
                  <a:lnTo>
                    <a:pt x="2821" y="1461"/>
                  </a:lnTo>
                  <a:lnTo>
                    <a:pt x="2821" y="1482"/>
                  </a:lnTo>
                  <a:lnTo>
                    <a:pt x="2827" y="1505"/>
                  </a:lnTo>
                  <a:lnTo>
                    <a:pt x="2827" y="1526"/>
                  </a:lnTo>
                  <a:lnTo>
                    <a:pt x="2835" y="1548"/>
                  </a:lnTo>
                  <a:lnTo>
                    <a:pt x="2842" y="1571"/>
                  </a:lnTo>
                  <a:lnTo>
                    <a:pt x="2842" y="1592"/>
                  </a:lnTo>
                  <a:lnTo>
                    <a:pt x="2850" y="1613"/>
                  </a:lnTo>
                  <a:lnTo>
                    <a:pt x="2850" y="1636"/>
                  </a:lnTo>
                  <a:lnTo>
                    <a:pt x="2856" y="1657"/>
                  </a:lnTo>
                  <a:lnTo>
                    <a:pt x="2856" y="1678"/>
                  </a:lnTo>
                  <a:lnTo>
                    <a:pt x="2863" y="1694"/>
                  </a:lnTo>
                  <a:lnTo>
                    <a:pt x="2863" y="1715"/>
                  </a:lnTo>
                  <a:lnTo>
                    <a:pt x="2871" y="1738"/>
                  </a:lnTo>
                  <a:lnTo>
                    <a:pt x="2871" y="1751"/>
                  </a:lnTo>
                  <a:lnTo>
                    <a:pt x="2879" y="1730"/>
                  </a:lnTo>
                  <a:lnTo>
                    <a:pt x="2879" y="1540"/>
                  </a:lnTo>
                  <a:lnTo>
                    <a:pt x="2886" y="1432"/>
                  </a:lnTo>
                  <a:lnTo>
                    <a:pt x="2886" y="1367"/>
                  </a:lnTo>
                  <a:lnTo>
                    <a:pt x="2892" y="1331"/>
                  </a:lnTo>
                  <a:lnTo>
                    <a:pt x="2892" y="1229"/>
                  </a:lnTo>
                  <a:lnTo>
                    <a:pt x="2900" y="1112"/>
                  </a:lnTo>
                  <a:lnTo>
                    <a:pt x="2900" y="1025"/>
                  </a:lnTo>
                  <a:lnTo>
                    <a:pt x="2907" y="973"/>
                  </a:lnTo>
                  <a:lnTo>
                    <a:pt x="2907" y="937"/>
                  </a:lnTo>
                  <a:lnTo>
                    <a:pt x="2915" y="916"/>
                  </a:lnTo>
                  <a:lnTo>
                    <a:pt x="2915" y="908"/>
                  </a:lnTo>
                  <a:lnTo>
                    <a:pt x="2921" y="895"/>
                  </a:lnTo>
                  <a:lnTo>
                    <a:pt x="2929" y="887"/>
                  </a:lnTo>
                  <a:lnTo>
                    <a:pt x="2936" y="887"/>
                  </a:lnTo>
                  <a:lnTo>
                    <a:pt x="2944" y="879"/>
                  </a:lnTo>
                  <a:lnTo>
                    <a:pt x="2952" y="879"/>
                  </a:lnTo>
                  <a:lnTo>
                    <a:pt x="2957" y="879"/>
                  </a:lnTo>
                  <a:lnTo>
                    <a:pt x="2965" y="879"/>
                  </a:lnTo>
                  <a:lnTo>
                    <a:pt x="2973" y="879"/>
                  </a:lnTo>
                  <a:lnTo>
                    <a:pt x="2980" y="879"/>
                  </a:lnTo>
                  <a:lnTo>
                    <a:pt x="2988" y="879"/>
                  </a:lnTo>
                  <a:lnTo>
                    <a:pt x="2994" y="879"/>
                  </a:lnTo>
                  <a:lnTo>
                    <a:pt x="3002" y="879"/>
                  </a:lnTo>
                  <a:lnTo>
                    <a:pt x="3009" y="879"/>
                  </a:lnTo>
                  <a:lnTo>
                    <a:pt x="3017" y="879"/>
                  </a:lnTo>
                  <a:lnTo>
                    <a:pt x="3023" y="879"/>
                  </a:lnTo>
                  <a:lnTo>
                    <a:pt x="3030" y="879"/>
                  </a:lnTo>
                  <a:lnTo>
                    <a:pt x="3038" y="879"/>
                  </a:lnTo>
                  <a:lnTo>
                    <a:pt x="3046" y="879"/>
                  </a:lnTo>
                  <a:lnTo>
                    <a:pt x="3053" y="879"/>
                  </a:lnTo>
                  <a:lnTo>
                    <a:pt x="3059" y="879"/>
                  </a:lnTo>
                  <a:lnTo>
                    <a:pt x="3067" y="879"/>
                  </a:lnTo>
                  <a:lnTo>
                    <a:pt x="3075" y="879"/>
                  </a:lnTo>
                  <a:lnTo>
                    <a:pt x="3082" y="879"/>
                  </a:lnTo>
                  <a:lnTo>
                    <a:pt x="3090" y="879"/>
                  </a:lnTo>
                  <a:lnTo>
                    <a:pt x="3096" y="871"/>
                  </a:lnTo>
                  <a:lnTo>
                    <a:pt x="3103" y="871"/>
                  </a:lnTo>
                  <a:lnTo>
                    <a:pt x="3111" y="871"/>
                  </a:lnTo>
                  <a:lnTo>
                    <a:pt x="3119" y="871"/>
                  </a:lnTo>
                  <a:lnTo>
                    <a:pt x="3125" y="871"/>
                  </a:lnTo>
                  <a:lnTo>
                    <a:pt x="3132" y="871"/>
                  </a:lnTo>
                  <a:lnTo>
                    <a:pt x="3140" y="871"/>
                  </a:lnTo>
                  <a:lnTo>
                    <a:pt x="3148" y="871"/>
                  </a:lnTo>
                  <a:lnTo>
                    <a:pt x="3155" y="871"/>
                  </a:lnTo>
                  <a:lnTo>
                    <a:pt x="3161" y="871"/>
                  </a:lnTo>
                  <a:lnTo>
                    <a:pt x="3169" y="871"/>
                  </a:lnTo>
                  <a:lnTo>
                    <a:pt x="3176" y="871"/>
                  </a:lnTo>
                  <a:lnTo>
                    <a:pt x="3184" y="864"/>
                  </a:lnTo>
                  <a:lnTo>
                    <a:pt x="3192" y="864"/>
                  </a:lnTo>
                  <a:lnTo>
                    <a:pt x="3197" y="864"/>
                  </a:lnTo>
                  <a:lnTo>
                    <a:pt x="3205" y="864"/>
                  </a:lnTo>
                  <a:lnTo>
                    <a:pt x="3213" y="858"/>
                  </a:lnTo>
                  <a:lnTo>
                    <a:pt x="3221" y="858"/>
                  </a:lnTo>
                  <a:lnTo>
                    <a:pt x="3226" y="858"/>
                  </a:lnTo>
                  <a:lnTo>
                    <a:pt x="3234" y="850"/>
                  </a:lnTo>
                  <a:lnTo>
                    <a:pt x="3242" y="843"/>
                  </a:lnTo>
                  <a:lnTo>
                    <a:pt x="3249" y="835"/>
                  </a:lnTo>
                  <a:lnTo>
                    <a:pt x="3257" y="827"/>
                  </a:lnTo>
                  <a:lnTo>
                    <a:pt x="3263" y="822"/>
                  </a:lnTo>
                  <a:lnTo>
                    <a:pt x="3263" y="814"/>
                  </a:lnTo>
                  <a:lnTo>
                    <a:pt x="3270" y="799"/>
                  </a:lnTo>
                  <a:lnTo>
                    <a:pt x="3270" y="785"/>
                  </a:lnTo>
                  <a:lnTo>
                    <a:pt x="3278" y="770"/>
                  </a:lnTo>
                  <a:lnTo>
                    <a:pt x="3278" y="756"/>
                  </a:lnTo>
                  <a:lnTo>
                    <a:pt x="3286" y="733"/>
                  </a:lnTo>
                  <a:lnTo>
                    <a:pt x="3286" y="712"/>
                  </a:lnTo>
                  <a:lnTo>
                    <a:pt x="3292" y="683"/>
                  </a:lnTo>
                  <a:lnTo>
                    <a:pt x="3292" y="660"/>
                  </a:lnTo>
                  <a:lnTo>
                    <a:pt x="3299" y="618"/>
                  </a:lnTo>
                  <a:lnTo>
                    <a:pt x="3299" y="595"/>
                  </a:lnTo>
                  <a:lnTo>
                    <a:pt x="3307" y="566"/>
                  </a:lnTo>
                  <a:lnTo>
                    <a:pt x="3315" y="545"/>
                  </a:lnTo>
                  <a:lnTo>
                    <a:pt x="3315" y="516"/>
                  </a:lnTo>
                  <a:lnTo>
                    <a:pt x="3322" y="493"/>
                  </a:lnTo>
                  <a:lnTo>
                    <a:pt x="3322" y="464"/>
                  </a:lnTo>
                  <a:lnTo>
                    <a:pt x="3328" y="443"/>
                  </a:lnTo>
                  <a:lnTo>
                    <a:pt x="3328" y="420"/>
                  </a:lnTo>
                  <a:lnTo>
                    <a:pt x="3336" y="391"/>
                  </a:lnTo>
                  <a:lnTo>
                    <a:pt x="3336" y="370"/>
                  </a:lnTo>
                  <a:lnTo>
                    <a:pt x="3343" y="349"/>
                  </a:lnTo>
                  <a:lnTo>
                    <a:pt x="3343" y="326"/>
                  </a:lnTo>
                  <a:lnTo>
                    <a:pt x="3351" y="297"/>
                  </a:lnTo>
                  <a:lnTo>
                    <a:pt x="3351" y="276"/>
                  </a:lnTo>
                  <a:lnTo>
                    <a:pt x="3359" y="253"/>
                  </a:lnTo>
                  <a:lnTo>
                    <a:pt x="3359" y="232"/>
                  </a:lnTo>
                  <a:lnTo>
                    <a:pt x="3365" y="211"/>
                  </a:lnTo>
                  <a:lnTo>
                    <a:pt x="3365" y="188"/>
                  </a:lnTo>
                  <a:lnTo>
                    <a:pt x="3372" y="167"/>
                  </a:lnTo>
                  <a:lnTo>
                    <a:pt x="3372" y="145"/>
                  </a:lnTo>
                  <a:lnTo>
                    <a:pt x="3380" y="122"/>
                  </a:lnTo>
                  <a:lnTo>
                    <a:pt x="3380" y="101"/>
                  </a:lnTo>
                  <a:lnTo>
                    <a:pt x="3388" y="86"/>
                  </a:lnTo>
                  <a:lnTo>
                    <a:pt x="3388" y="65"/>
                  </a:lnTo>
                  <a:lnTo>
                    <a:pt x="3393" y="44"/>
                  </a:lnTo>
                  <a:lnTo>
                    <a:pt x="3393" y="28"/>
                  </a:lnTo>
                  <a:lnTo>
                    <a:pt x="3401" y="7"/>
                  </a:lnTo>
                  <a:lnTo>
                    <a:pt x="3401" y="13"/>
                  </a:lnTo>
                  <a:lnTo>
                    <a:pt x="3409" y="211"/>
                  </a:lnTo>
                  <a:lnTo>
                    <a:pt x="3409" y="326"/>
                  </a:lnTo>
                  <a:lnTo>
                    <a:pt x="3416" y="391"/>
                  </a:lnTo>
                  <a:lnTo>
                    <a:pt x="3416" y="420"/>
                  </a:lnTo>
                  <a:lnTo>
                    <a:pt x="3424" y="522"/>
                  </a:lnTo>
                  <a:lnTo>
                    <a:pt x="3424" y="647"/>
                  </a:lnTo>
                  <a:lnTo>
                    <a:pt x="3430" y="726"/>
                  </a:lnTo>
                  <a:lnTo>
                    <a:pt x="3430" y="785"/>
                  </a:lnTo>
                  <a:lnTo>
                    <a:pt x="3438" y="822"/>
                  </a:lnTo>
                  <a:lnTo>
                    <a:pt x="3438" y="843"/>
                  </a:lnTo>
                  <a:lnTo>
                    <a:pt x="3445" y="850"/>
                  </a:lnTo>
                  <a:lnTo>
                    <a:pt x="3445" y="864"/>
                  </a:lnTo>
                  <a:lnTo>
                    <a:pt x="3453" y="871"/>
                  </a:lnTo>
                  <a:lnTo>
                    <a:pt x="3461" y="871"/>
                  </a:lnTo>
                  <a:lnTo>
                    <a:pt x="3466" y="879"/>
                  </a:lnTo>
                  <a:lnTo>
                    <a:pt x="3474" y="879"/>
                  </a:lnTo>
                  <a:lnTo>
                    <a:pt x="3482" y="879"/>
                  </a:lnTo>
                  <a:lnTo>
                    <a:pt x="3489" y="879"/>
                  </a:lnTo>
                  <a:lnTo>
                    <a:pt x="3495" y="879"/>
                  </a:lnTo>
                  <a:lnTo>
                    <a:pt x="3503" y="879"/>
                  </a:lnTo>
                  <a:lnTo>
                    <a:pt x="3511" y="879"/>
                  </a:lnTo>
                  <a:lnTo>
                    <a:pt x="3518" y="879"/>
                  </a:lnTo>
                  <a:lnTo>
                    <a:pt x="3526" y="879"/>
                  </a:lnTo>
                  <a:lnTo>
                    <a:pt x="3532" y="879"/>
                  </a:lnTo>
                  <a:lnTo>
                    <a:pt x="3539" y="879"/>
                  </a:lnTo>
                  <a:lnTo>
                    <a:pt x="3547" y="879"/>
                  </a:lnTo>
                  <a:lnTo>
                    <a:pt x="3555" y="879"/>
                  </a:lnTo>
                  <a:lnTo>
                    <a:pt x="3560" y="879"/>
                  </a:lnTo>
                  <a:lnTo>
                    <a:pt x="3568" y="879"/>
                  </a:lnTo>
                  <a:lnTo>
                    <a:pt x="3576" y="879"/>
                  </a:lnTo>
                  <a:lnTo>
                    <a:pt x="3584" y="879"/>
                  </a:lnTo>
                  <a:lnTo>
                    <a:pt x="3591" y="879"/>
                  </a:lnTo>
                  <a:lnTo>
                    <a:pt x="3597" y="879"/>
                  </a:lnTo>
                  <a:lnTo>
                    <a:pt x="3605" y="879"/>
                  </a:lnTo>
                  <a:lnTo>
                    <a:pt x="3612" y="887"/>
                  </a:lnTo>
                  <a:lnTo>
                    <a:pt x="3620" y="887"/>
                  </a:lnTo>
                  <a:lnTo>
                    <a:pt x="3628" y="887"/>
                  </a:lnTo>
                  <a:lnTo>
                    <a:pt x="3633" y="887"/>
                  </a:lnTo>
                  <a:lnTo>
                    <a:pt x="3641" y="887"/>
                  </a:lnTo>
                  <a:lnTo>
                    <a:pt x="3649" y="887"/>
                  </a:lnTo>
                  <a:lnTo>
                    <a:pt x="3656" y="887"/>
                  </a:lnTo>
                  <a:lnTo>
                    <a:pt x="3662" y="887"/>
                  </a:lnTo>
                  <a:lnTo>
                    <a:pt x="3670" y="887"/>
                  </a:lnTo>
                  <a:lnTo>
                    <a:pt x="3678" y="887"/>
                  </a:lnTo>
                  <a:lnTo>
                    <a:pt x="3685" y="887"/>
                  </a:lnTo>
                  <a:lnTo>
                    <a:pt x="3693" y="887"/>
                  </a:lnTo>
                  <a:lnTo>
                    <a:pt x="3699" y="895"/>
                  </a:lnTo>
                  <a:lnTo>
                    <a:pt x="3706" y="895"/>
                  </a:lnTo>
                  <a:lnTo>
                    <a:pt x="3714" y="895"/>
                  </a:lnTo>
                  <a:lnTo>
                    <a:pt x="3722" y="895"/>
                  </a:lnTo>
                  <a:lnTo>
                    <a:pt x="3729" y="895"/>
                  </a:lnTo>
                  <a:lnTo>
                    <a:pt x="3735" y="900"/>
                  </a:lnTo>
                  <a:lnTo>
                    <a:pt x="3743" y="900"/>
                  </a:lnTo>
                  <a:lnTo>
                    <a:pt x="3751" y="900"/>
                  </a:lnTo>
                  <a:lnTo>
                    <a:pt x="3758" y="908"/>
                  </a:lnTo>
                  <a:lnTo>
                    <a:pt x="3764" y="916"/>
                  </a:lnTo>
                  <a:lnTo>
                    <a:pt x="3772" y="923"/>
                  </a:lnTo>
                  <a:lnTo>
                    <a:pt x="3779" y="929"/>
                  </a:lnTo>
                  <a:lnTo>
                    <a:pt x="3779" y="929"/>
                  </a:lnTo>
                </a:path>
              </a:pathLst>
            </a:custGeom>
            <a:noFill/>
            <a:ln w="17463">
              <a:solidFill>
                <a:srgbClr val="FF0000"/>
              </a:solidFill>
              <a:prstDash val="solid"/>
              <a:round/>
              <a:headEnd/>
              <a:tailEnd/>
            </a:ln>
          </p:spPr>
          <p:txBody>
            <a:bodyPr/>
            <a:lstStyle/>
            <a:p>
              <a:pPr algn="l" rtl="0"/>
              <a:endParaRPr lang="es-AR"/>
            </a:p>
          </p:txBody>
        </p:sp>
        <p:sp>
          <p:nvSpPr>
            <p:cNvPr id="521300" name="Freeform 84"/>
            <p:cNvSpPr>
              <a:spLocks/>
            </p:cNvSpPr>
            <p:nvPr/>
          </p:nvSpPr>
          <p:spPr bwMode="auto">
            <a:xfrm>
              <a:off x="3407" y="681"/>
              <a:ext cx="1890" cy="1254"/>
            </a:xfrm>
            <a:custGeom>
              <a:avLst/>
              <a:gdLst/>
              <a:ahLst/>
              <a:cxnLst>
                <a:cxn ang="0">
                  <a:pos x="88" y="1185"/>
                </a:cxn>
                <a:cxn ang="0">
                  <a:pos x="190" y="1185"/>
                </a:cxn>
                <a:cxn ang="0">
                  <a:pos x="292" y="1185"/>
                </a:cxn>
                <a:cxn ang="0">
                  <a:pos x="394" y="1193"/>
                </a:cxn>
                <a:cxn ang="0">
                  <a:pos x="495" y="1193"/>
                </a:cxn>
                <a:cxn ang="0">
                  <a:pos x="597" y="1201"/>
                </a:cxn>
                <a:cxn ang="0">
                  <a:pos x="662" y="1548"/>
                </a:cxn>
                <a:cxn ang="0">
                  <a:pos x="720" y="1906"/>
                </a:cxn>
                <a:cxn ang="0">
                  <a:pos x="770" y="2196"/>
                </a:cxn>
                <a:cxn ang="0">
                  <a:pos x="822" y="2399"/>
                </a:cxn>
                <a:cxn ang="0">
                  <a:pos x="887" y="2509"/>
                </a:cxn>
                <a:cxn ang="0">
                  <a:pos x="960" y="2422"/>
                </a:cxn>
                <a:cxn ang="0">
                  <a:pos x="1010" y="2226"/>
                </a:cxn>
                <a:cxn ang="0">
                  <a:pos x="1062" y="1942"/>
                </a:cxn>
                <a:cxn ang="0">
                  <a:pos x="1112" y="1593"/>
                </a:cxn>
                <a:cxn ang="0">
                  <a:pos x="1164" y="1222"/>
                </a:cxn>
                <a:cxn ang="0">
                  <a:pos x="1221" y="851"/>
                </a:cxn>
                <a:cxn ang="0">
                  <a:pos x="1271" y="525"/>
                </a:cxn>
                <a:cxn ang="0">
                  <a:pos x="1323" y="269"/>
                </a:cxn>
                <a:cxn ang="0">
                  <a:pos x="1373" y="102"/>
                </a:cxn>
                <a:cxn ang="0">
                  <a:pos x="1461" y="73"/>
                </a:cxn>
                <a:cxn ang="0">
                  <a:pos x="1511" y="204"/>
                </a:cxn>
                <a:cxn ang="0">
                  <a:pos x="1563" y="436"/>
                </a:cxn>
                <a:cxn ang="0">
                  <a:pos x="1613" y="742"/>
                </a:cxn>
                <a:cxn ang="0">
                  <a:pos x="1665" y="1099"/>
                </a:cxn>
                <a:cxn ang="0">
                  <a:pos x="1715" y="1462"/>
                </a:cxn>
                <a:cxn ang="0">
                  <a:pos x="1767" y="1812"/>
                </a:cxn>
                <a:cxn ang="0">
                  <a:pos x="1817" y="2102"/>
                </a:cxn>
                <a:cxn ang="0">
                  <a:pos x="1869" y="2313"/>
                </a:cxn>
                <a:cxn ang="0">
                  <a:pos x="1941" y="2430"/>
                </a:cxn>
                <a:cxn ang="0">
                  <a:pos x="2013" y="2334"/>
                </a:cxn>
                <a:cxn ang="0">
                  <a:pos x="2064" y="2138"/>
                </a:cxn>
                <a:cxn ang="0">
                  <a:pos x="2114" y="1862"/>
                </a:cxn>
                <a:cxn ang="0">
                  <a:pos x="2166" y="1520"/>
                </a:cxn>
                <a:cxn ang="0">
                  <a:pos x="2216" y="1149"/>
                </a:cxn>
                <a:cxn ang="0">
                  <a:pos x="2268" y="786"/>
                </a:cxn>
                <a:cxn ang="0">
                  <a:pos x="2318" y="459"/>
                </a:cxn>
                <a:cxn ang="0">
                  <a:pos x="2377" y="212"/>
                </a:cxn>
                <a:cxn ang="0">
                  <a:pos x="2427" y="52"/>
                </a:cxn>
                <a:cxn ang="0">
                  <a:pos x="2516" y="52"/>
                </a:cxn>
                <a:cxn ang="0">
                  <a:pos x="2566" y="204"/>
                </a:cxn>
                <a:cxn ang="0">
                  <a:pos x="2623" y="452"/>
                </a:cxn>
                <a:cxn ang="0">
                  <a:pos x="2675" y="771"/>
                </a:cxn>
                <a:cxn ang="0">
                  <a:pos x="2725" y="1136"/>
                </a:cxn>
                <a:cxn ang="0">
                  <a:pos x="2777" y="1506"/>
                </a:cxn>
                <a:cxn ang="0">
                  <a:pos x="2827" y="1840"/>
                </a:cxn>
                <a:cxn ang="0">
                  <a:pos x="2879" y="2125"/>
                </a:cxn>
                <a:cxn ang="0">
                  <a:pos x="2929" y="2313"/>
                </a:cxn>
                <a:cxn ang="0">
                  <a:pos x="3002" y="2399"/>
                </a:cxn>
                <a:cxn ang="0">
                  <a:pos x="3075" y="2284"/>
                </a:cxn>
                <a:cxn ang="0">
                  <a:pos x="3125" y="2080"/>
                </a:cxn>
                <a:cxn ang="0">
                  <a:pos x="3176" y="1783"/>
                </a:cxn>
                <a:cxn ang="0">
                  <a:pos x="3226" y="1433"/>
                </a:cxn>
                <a:cxn ang="0">
                  <a:pos x="3278" y="1063"/>
                </a:cxn>
                <a:cxn ang="0">
                  <a:pos x="3328" y="705"/>
                </a:cxn>
                <a:cxn ang="0">
                  <a:pos x="3380" y="400"/>
                </a:cxn>
                <a:cxn ang="0">
                  <a:pos x="3430" y="160"/>
                </a:cxn>
                <a:cxn ang="0">
                  <a:pos x="3489" y="22"/>
                </a:cxn>
                <a:cxn ang="0">
                  <a:pos x="3576" y="66"/>
                </a:cxn>
                <a:cxn ang="0">
                  <a:pos x="3628" y="233"/>
                </a:cxn>
                <a:cxn ang="0">
                  <a:pos x="3678" y="502"/>
                </a:cxn>
                <a:cxn ang="0">
                  <a:pos x="3729" y="830"/>
                </a:cxn>
                <a:cxn ang="0">
                  <a:pos x="3779" y="1172"/>
                </a:cxn>
              </a:cxnLst>
              <a:rect l="0" t="0" r="r" b="b"/>
              <a:pathLst>
                <a:path w="3779" h="2509">
                  <a:moveTo>
                    <a:pt x="0" y="1185"/>
                  </a:moveTo>
                  <a:lnTo>
                    <a:pt x="0" y="1185"/>
                  </a:lnTo>
                  <a:lnTo>
                    <a:pt x="8" y="1185"/>
                  </a:lnTo>
                  <a:lnTo>
                    <a:pt x="15" y="1185"/>
                  </a:lnTo>
                  <a:lnTo>
                    <a:pt x="23" y="1185"/>
                  </a:lnTo>
                  <a:lnTo>
                    <a:pt x="29" y="1185"/>
                  </a:lnTo>
                  <a:lnTo>
                    <a:pt x="36" y="1185"/>
                  </a:lnTo>
                  <a:lnTo>
                    <a:pt x="44" y="1185"/>
                  </a:lnTo>
                  <a:lnTo>
                    <a:pt x="52" y="1185"/>
                  </a:lnTo>
                  <a:lnTo>
                    <a:pt x="59" y="1185"/>
                  </a:lnTo>
                  <a:lnTo>
                    <a:pt x="65" y="1185"/>
                  </a:lnTo>
                  <a:lnTo>
                    <a:pt x="73" y="1185"/>
                  </a:lnTo>
                  <a:lnTo>
                    <a:pt x="81" y="1185"/>
                  </a:lnTo>
                  <a:lnTo>
                    <a:pt x="88" y="1185"/>
                  </a:lnTo>
                  <a:lnTo>
                    <a:pt x="94" y="1185"/>
                  </a:lnTo>
                  <a:lnTo>
                    <a:pt x="102" y="1185"/>
                  </a:lnTo>
                  <a:lnTo>
                    <a:pt x="109" y="1185"/>
                  </a:lnTo>
                  <a:lnTo>
                    <a:pt x="117" y="1185"/>
                  </a:lnTo>
                  <a:lnTo>
                    <a:pt x="125" y="1185"/>
                  </a:lnTo>
                  <a:lnTo>
                    <a:pt x="130" y="1185"/>
                  </a:lnTo>
                  <a:lnTo>
                    <a:pt x="138" y="1185"/>
                  </a:lnTo>
                  <a:lnTo>
                    <a:pt x="146" y="1185"/>
                  </a:lnTo>
                  <a:lnTo>
                    <a:pt x="154" y="1185"/>
                  </a:lnTo>
                  <a:lnTo>
                    <a:pt x="159" y="1185"/>
                  </a:lnTo>
                  <a:lnTo>
                    <a:pt x="167" y="1185"/>
                  </a:lnTo>
                  <a:lnTo>
                    <a:pt x="175" y="1185"/>
                  </a:lnTo>
                  <a:lnTo>
                    <a:pt x="182" y="1185"/>
                  </a:lnTo>
                  <a:lnTo>
                    <a:pt x="190" y="1185"/>
                  </a:lnTo>
                  <a:lnTo>
                    <a:pt x="196" y="1185"/>
                  </a:lnTo>
                  <a:lnTo>
                    <a:pt x="203" y="1185"/>
                  </a:lnTo>
                  <a:lnTo>
                    <a:pt x="211" y="1185"/>
                  </a:lnTo>
                  <a:lnTo>
                    <a:pt x="219" y="1185"/>
                  </a:lnTo>
                  <a:lnTo>
                    <a:pt x="226" y="1185"/>
                  </a:lnTo>
                  <a:lnTo>
                    <a:pt x="232" y="1185"/>
                  </a:lnTo>
                  <a:lnTo>
                    <a:pt x="240" y="1185"/>
                  </a:lnTo>
                  <a:lnTo>
                    <a:pt x="248" y="1185"/>
                  </a:lnTo>
                  <a:lnTo>
                    <a:pt x="255" y="1185"/>
                  </a:lnTo>
                  <a:lnTo>
                    <a:pt x="261" y="1185"/>
                  </a:lnTo>
                  <a:lnTo>
                    <a:pt x="269" y="1185"/>
                  </a:lnTo>
                  <a:lnTo>
                    <a:pt x="276" y="1185"/>
                  </a:lnTo>
                  <a:lnTo>
                    <a:pt x="284" y="1185"/>
                  </a:lnTo>
                  <a:lnTo>
                    <a:pt x="292" y="1185"/>
                  </a:lnTo>
                  <a:lnTo>
                    <a:pt x="298" y="1185"/>
                  </a:lnTo>
                  <a:lnTo>
                    <a:pt x="305" y="1185"/>
                  </a:lnTo>
                  <a:lnTo>
                    <a:pt x="313" y="1185"/>
                  </a:lnTo>
                  <a:lnTo>
                    <a:pt x="321" y="1185"/>
                  </a:lnTo>
                  <a:lnTo>
                    <a:pt x="328" y="1185"/>
                  </a:lnTo>
                  <a:lnTo>
                    <a:pt x="334" y="1185"/>
                  </a:lnTo>
                  <a:lnTo>
                    <a:pt x="342" y="1185"/>
                  </a:lnTo>
                  <a:lnTo>
                    <a:pt x="349" y="1185"/>
                  </a:lnTo>
                  <a:lnTo>
                    <a:pt x="357" y="1185"/>
                  </a:lnTo>
                  <a:lnTo>
                    <a:pt x="363" y="1193"/>
                  </a:lnTo>
                  <a:lnTo>
                    <a:pt x="371" y="1193"/>
                  </a:lnTo>
                  <a:lnTo>
                    <a:pt x="378" y="1193"/>
                  </a:lnTo>
                  <a:lnTo>
                    <a:pt x="386" y="1193"/>
                  </a:lnTo>
                  <a:lnTo>
                    <a:pt x="394" y="1193"/>
                  </a:lnTo>
                  <a:lnTo>
                    <a:pt x="399" y="1193"/>
                  </a:lnTo>
                  <a:lnTo>
                    <a:pt x="407" y="1193"/>
                  </a:lnTo>
                  <a:lnTo>
                    <a:pt x="415" y="1193"/>
                  </a:lnTo>
                  <a:lnTo>
                    <a:pt x="422" y="1193"/>
                  </a:lnTo>
                  <a:lnTo>
                    <a:pt x="428" y="1193"/>
                  </a:lnTo>
                  <a:lnTo>
                    <a:pt x="436" y="1193"/>
                  </a:lnTo>
                  <a:lnTo>
                    <a:pt x="444" y="1193"/>
                  </a:lnTo>
                  <a:lnTo>
                    <a:pt x="451" y="1193"/>
                  </a:lnTo>
                  <a:lnTo>
                    <a:pt x="459" y="1193"/>
                  </a:lnTo>
                  <a:lnTo>
                    <a:pt x="465" y="1193"/>
                  </a:lnTo>
                  <a:lnTo>
                    <a:pt x="472" y="1193"/>
                  </a:lnTo>
                  <a:lnTo>
                    <a:pt x="480" y="1193"/>
                  </a:lnTo>
                  <a:lnTo>
                    <a:pt x="488" y="1193"/>
                  </a:lnTo>
                  <a:lnTo>
                    <a:pt x="495" y="1193"/>
                  </a:lnTo>
                  <a:lnTo>
                    <a:pt x="501" y="1201"/>
                  </a:lnTo>
                  <a:lnTo>
                    <a:pt x="509" y="1201"/>
                  </a:lnTo>
                  <a:lnTo>
                    <a:pt x="516" y="1201"/>
                  </a:lnTo>
                  <a:lnTo>
                    <a:pt x="524" y="1201"/>
                  </a:lnTo>
                  <a:lnTo>
                    <a:pt x="530" y="1201"/>
                  </a:lnTo>
                  <a:lnTo>
                    <a:pt x="538" y="1201"/>
                  </a:lnTo>
                  <a:lnTo>
                    <a:pt x="545" y="1201"/>
                  </a:lnTo>
                  <a:lnTo>
                    <a:pt x="553" y="1201"/>
                  </a:lnTo>
                  <a:lnTo>
                    <a:pt x="561" y="1201"/>
                  </a:lnTo>
                  <a:lnTo>
                    <a:pt x="566" y="1201"/>
                  </a:lnTo>
                  <a:lnTo>
                    <a:pt x="574" y="1201"/>
                  </a:lnTo>
                  <a:lnTo>
                    <a:pt x="582" y="1201"/>
                  </a:lnTo>
                  <a:lnTo>
                    <a:pt x="589" y="1201"/>
                  </a:lnTo>
                  <a:lnTo>
                    <a:pt x="597" y="1201"/>
                  </a:lnTo>
                  <a:lnTo>
                    <a:pt x="603" y="1201"/>
                  </a:lnTo>
                  <a:lnTo>
                    <a:pt x="611" y="1201"/>
                  </a:lnTo>
                  <a:lnTo>
                    <a:pt x="618" y="1201"/>
                  </a:lnTo>
                  <a:lnTo>
                    <a:pt x="626" y="1201"/>
                  </a:lnTo>
                  <a:lnTo>
                    <a:pt x="632" y="1201"/>
                  </a:lnTo>
                  <a:lnTo>
                    <a:pt x="632" y="1316"/>
                  </a:lnTo>
                  <a:lnTo>
                    <a:pt x="639" y="1345"/>
                  </a:lnTo>
                  <a:lnTo>
                    <a:pt x="639" y="1376"/>
                  </a:lnTo>
                  <a:lnTo>
                    <a:pt x="647" y="1404"/>
                  </a:lnTo>
                  <a:lnTo>
                    <a:pt x="647" y="1433"/>
                  </a:lnTo>
                  <a:lnTo>
                    <a:pt x="655" y="1462"/>
                  </a:lnTo>
                  <a:lnTo>
                    <a:pt x="655" y="1491"/>
                  </a:lnTo>
                  <a:lnTo>
                    <a:pt x="662" y="1520"/>
                  </a:lnTo>
                  <a:lnTo>
                    <a:pt x="662" y="1548"/>
                  </a:lnTo>
                  <a:lnTo>
                    <a:pt x="668" y="1579"/>
                  </a:lnTo>
                  <a:lnTo>
                    <a:pt x="668" y="1608"/>
                  </a:lnTo>
                  <a:lnTo>
                    <a:pt x="676" y="1629"/>
                  </a:lnTo>
                  <a:lnTo>
                    <a:pt x="676" y="1658"/>
                  </a:lnTo>
                  <a:lnTo>
                    <a:pt x="684" y="1687"/>
                  </a:lnTo>
                  <a:lnTo>
                    <a:pt x="684" y="1710"/>
                  </a:lnTo>
                  <a:lnTo>
                    <a:pt x="691" y="1739"/>
                  </a:lnTo>
                  <a:lnTo>
                    <a:pt x="691" y="1760"/>
                  </a:lnTo>
                  <a:lnTo>
                    <a:pt x="699" y="1783"/>
                  </a:lnTo>
                  <a:lnTo>
                    <a:pt x="699" y="1812"/>
                  </a:lnTo>
                  <a:lnTo>
                    <a:pt x="705" y="1833"/>
                  </a:lnTo>
                  <a:lnTo>
                    <a:pt x="705" y="1854"/>
                  </a:lnTo>
                  <a:lnTo>
                    <a:pt x="712" y="1885"/>
                  </a:lnTo>
                  <a:lnTo>
                    <a:pt x="720" y="1906"/>
                  </a:lnTo>
                  <a:lnTo>
                    <a:pt x="720" y="1927"/>
                  </a:lnTo>
                  <a:lnTo>
                    <a:pt x="728" y="1950"/>
                  </a:lnTo>
                  <a:lnTo>
                    <a:pt x="728" y="1971"/>
                  </a:lnTo>
                  <a:lnTo>
                    <a:pt x="734" y="1992"/>
                  </a:lnTo>
                  <a:lnTo>
                    <a:pt x="734" y="2015"/>
                  </a:lnTo>
                  <a:lnTo>
                    <a:pt x="741" y="2036"/>
                  </a:lnTo>
                  <a:lnTo>
                    <a:pt x="741" y="2057"/>
                  </a:lnTo>
                  <a:lnTo>
                    <a:pt x="749" y="2080"/>
                  </a:lnTo>
                  <a:lnTo>
                    <a:pt x="749" y="2102"/>
                  </a:lnTo>
                  <a:lnTo>
                    <a:pt x="757" y="2117"/>
                  </a:lnTo>
                  <a:lnTo>
                    <a:pt x="757" y="2138"/>
                  </a:lnTo>
                  <a:lnTo>
                    <a:pt x="764" y="2159"/>
                  </a:lnTo>
                  <a:lnTo>
                    <a:pt x="764" y="2175"/>
                  </a:lnTo>
                  <a:lnTo>
                    <a:pt x="770" y="2196"/>
                  </a:lnTo>
                  <a:lnTo>
                    <a:pt x="770" y="2211"/>
                  </a:lnTo>
                  <a:lnTo>
                    <a:pt x="778" y="2226"/>
                  </a:lnTo>
                  <a:lnTo>
                    <a:pt x="778" y="2248"/>
                  </a:lnTo>
                  <a:lnTo>
                    <a:pt x="785" y="2261"/>
                  </a:lnTo>
                  <a:lnTo>
                    <a:pt x="785" y="2276"/>
                  </a:lnTo>
                  <a:lnTo>
                    <a:pt x="793" y="2292"/>
                  </a:lnTo>
                  <a:lnTo>
                    <a:pt x="793" y="2305"/>
                  </a:lnTo>
                  <a:lnTo>
                    <a:pt x="799" y="2321"/>
                  </a:lnTo>
                  <a:lnTo>
                    <a:pt x="799" y="2334"/>
                  </a:lnTo>
                  <a:lnTo>
                    <a:pt x="806" y="2349"/>
                  </a:lnTo>
                  <a:lnTo>
                    <a:pt x="806" y="2363"/>
                  </a:lnTo>
                  <a:lnTo>
                    <a:pt x="814" y="2378"/>
                  </a:lnTo>
                  <a:lnTo>
                    <a:pt x="814" y="2386"/>
                  </a:lnTo>
                  <a:lnTo>
                    <a:pt x="822" y="2399"/>
                  </a:lnTo>
                  <a:lnTo>
                    <a:pt x="822" y="2407"/>
                  </a:lnTo>
                  <a:lnTo>
                    <a:pt x="830" y="2422"/>
                  </a:lnTo>
                  <a:lnTo>
                    <a:pt x="830" y="2430"/>
                  </a:lnTo>
                  <a:lnTo>
                    <a:pt x="835" y="2436"/>
                  </a:lnTo>
                  <a:lnTo>
                    <a:pt x="835" y="2451"/>
                  </a:lnTo>
                  <a:lnTo>
                    <a:pt x="843" y="2459"/>
                  </a:lnTo>
                  <a:lnTo>
                    <a:pt x="843" y="2465"/>
                  </a:lnTo>
                  <a:lnTo>
                    <a:pt x="851" y="2472"/>
                  </a:lnTo>
                  <a:lnTo>
                    <a:pt x="851" y="2480"/>
                  </a:lnTo>
                  <a:lnTo>
                    <a:pt x="858" y="2488"/>
                  </a:lnTo>
                  <a:lnTo>
                    <a:pt x="866" y="2495"/>
                  </a:lnTo>
                  <a:lnTo>
                    <a:pt x="872" y="2501"/>
                  </a:lnTo>
                  <a:lnTo>
                    <a:pt x="879" y="2509"/>
                  </a:lnTo>
                  <a:lnTo>
                    <a:pt x="887" y="2509"/>
                  </a:lnTo>
                  <a:lnTo>
                    <a:pt x="895" y="2509"/>
                  </a:lnTo>
                  <a:lnTo>
                    <a:pt x="901" y="2509"/>
                  </a:lnTo>
                  <a:lnTo>
                    <a:pt x="908" y="2501"/>
                  </a:lnTo>
                  <a:lnTo>
                    <a:pt x="916" y="2501"/>
                  </a:lnTo>
                  <a:lnTo>
                    <a:pt x="924" y="2495"/>
                  </a:lnTo>
                  <a:lnTo>
                    <a:pt x="924" y="2488"/>
                  </a:lnTo>
                  <a:lnTo>
                    <a:pt x="931" y="2480"/>
                  </a:lnTo>
                  <a:lnTo>
                    <a:pt x="937" y="2472"/>
                  </a:lnTo>
                  <a:lnTo>
                    <a:pt x="937" y="2465"/>
                  </a:lnTo>
                  <a:lnTo>
                    <a:pt x="945" y="2459"/>
                  </a:lnTo>
                  <a:lnTo>
                    <a:pt x="952" y="2443"/>
                  </a:lnTo>
                  <a:lnTo>
                    <a:pt x="952" y="2436"/>
                  </a:lnTo>
                  <a:lnTo>
                    <a:pt x="960" y="2430"/>
                  </a:lnTo>
                  <a:lnTo>
                    <a:pt x="960" y="2422"/>
                  </a:lnTo>
                  <a:lnTo>
                    <a:pt x="968" y="2407"/>
                  </a:lnTo>
                  <a:lnTo>
                    <a:pt x="968" y="2399"/>
                  </a:lnTo>
                  <a:lnTo>
                    <a:pt x="974" y="2386"/>
                  </a:lnTo>
                  <a:lnTo>
                    <a:pt x="974" y="2371"/>
                  </a:lnTo>
                  <a:lnTo>
                    <a:pt x="981" y="2357"/>
                  </a:lnTo>
                  <a:lnTo>
                    <a:pt x="981" y="2349"/>
                  </a:lnTo>
                  <a:lnTo>
                    <a:pt x="989" y="2334"/>
                  </a:lnTo>
                  <a:lnTo>
                    <a:pt x="989" y="2321"/>
                  </a:lnTo>
                  <a:lnTo>
                    <a:pt x="997" y="2305"/>
                  </a:lnTo>
                  <a:lnTo>
                    <a:pt x="997" y="2292"/>
                  </a:lnTo>
                  <a:lnTo>
                    <a:pt x="1002" y="2276"/>
                  </a:lnTo>
                  <a:lnTo>
                    <a:pt x="1002" y="2255"/>
                  </a:lnTo>
                  <a:lnTo>
                    <a:pt x="1010" y="2240"/>
                  </a:lnTo>
                  <a:lnTo>
                    <a:pt x="1010" y="2226"/>
                  </a:lnTo>
                  <a:lnTo>
                    <a:pt x="1018" y="2203"/>
                  </a:lnTo>
                  <a:lnTo>
                    <a:pt x="1018" y="2190"/>
                  </a:lnTo>
                  <a:lnTo>
                    <a:pt x="1025" y="2167"/>
                  </a:lnTo>
                  <a:lnTo>
                    <a:pt x="1025" y="2153"/>
                  </a:lnTo>
                  <a:lnTo>
                    <a:pt x="1033" y="2130"/>
                  </a:lnTo>
                  <a:lnTo>
                    <a:pt x="1033" y="2109"/>
                  </a:lnTo>
                  <a:lnTo>
                    <a:pt x="1039" y="2088"/>
                  </a:lnTo>
                  <a:lnTo>
                    <a:pt x="1039" y="2073"/>
                  </a:lnTo>
                  <a:lnTo>
                    <a:pt x="1047" y="2052"/>
                  </a:lnTo>
                  <a:lnTo>
                    <a:pt x="1047" y="2029"/>
                  </a:lnTo>
                  <a:lnTo>
                    <a:pt x="1054" y="2008"/>
                  </a:lnTo>
                  <a:lnTo>
                    <a:pt x="1054" y="1986"/>
                  </a:lnTo>
                  <a:lnTo>
                    <a:pt x="1062" y="1963"/>
                  </a:lnTo>
                  <a:lnTo>
                    <a:pt x="1062" y="1942"/>
                  </a:lnTo>
                  <a:lnTo>
                    <a:pt x="1070" y="1921"/>
                  </a:lnTo>
                  <a:lnTo>
                    <a:pt x="1070" y="1890"/>
                  </a:lnTo>
                  <a:lnTo>
                    <a:pt x="1075" y="1869"/>
                  </a:lnTo>
                  <a:lnTo>
                    <a:pt x="1075" y="1848"/>
                  </a:lnTo>
                  <a:lnTo>
                    <a:pt x="1083" y="1825"/>
                  </a:lnTo>
                  <a:lnTo>
                    <a:pt x="1083" y="1796"/>
                  </a:lnTo>
                  <a:lnTo>
                    <a:pt x="1091" y="1775"/>
                  </a:lnTo>
                  <a:lnTo>
                    <a:pt x="1091" y="1746"/>
                  </a:lnTo>
                  <a:lnTo>
                    <a:pt x="1098" y="1723"/>
                  </a:lnTo>
                  <a:lnTo>
                    <a:pt x="1098" y="1702"/>
                  </a:lnTo>
                  <a:lnTo>
                    <a:pt x="1104" y="1673"/>
                  </a:lnTo>
                  <a:lnTo>
                    <a:pt x="1104" y="1650"/>
                  </a:lnTo>
                  <a:lnTo>
                    <a:pt x="1112" y="1621"/>
                  </a:lnTo>
                  <a:lnTo>
                    <a:pt x="1112" y="1593"/>
                  </a:lnTo>
                  <a:lnTo>
                    <a:pt x="1120" y="1572"/>
                  </a:lnTo>
                  <a:lnTo>
                    <a:pt x="1120" y="1543"/>
                  </a:lnTo>
                  <a:lnTo>
                    <a:pt x="1127" y="1520"/>
                  </a:lnTo>
                  <a:lnTo>
                    <a:pt x="1127" y="1491"/>
                  </a:lnTo>
                  <a:lnTo>
                    <a:pt x="1135" y="1462"/>
                  </a:lnTo>
                  <a:lnTo>
                    <a:pt x="1135" y="1441"/>
                  </a:lnTo>
                  <a:lnTo>
                    <a:pt x="1141" y="1412"/>
                  </a:lnTo>
                  <a:lnTo>
                    <a:pt x="1141" y="1381"/>
                  </a:lnTo>
                  <a:lnTo>
                    <a:pt x="1148" y="1360"/>
                  </a:lnTo>
                  <a:lnTo>
                    <a:pt x="1148" y="1331"/>
                  </a:lnTo>
                  <a:lnTo>
                    <a:pt x="1156" y="1303"/>
                  </a:lnTo>
                  <a:lnTo>
                    <a:pt x="1156" y="1274"/>
                  </a:lnTo>
                  <a:lnTo>
                    <a:pt x="1164" y="1251"/>
                  </a:lnTo>
                  <a:lnTo>
                    <a:pt x="1164" y="1222"/>
                  </a:lnTo>
                  <a:lnTo>
                    <a:pt x="1169" y="1193"/>
                  </a:lnTo>
                  <a:lnTo>
                    <a:pt x="1169" y="1172"/>
                  </a:lnTo>
                  <a:lnTo>
                    <a:pt x="1177" y="1141"/>
                  </a:lnTo>
                  <a:lnTo>
                    <a:pt x="1177" y="1113"/>
                  </a:lnTo>
                  <a:lnTo>
                    <a:pt x="1185" y="1091"/>
                  </a:lnTo>
                  <a:lnTo>
                    <a:pt x="1192" y="1063"/>
                  </a:lnTo>
                  <a:lnTo>
                    <a:pt x="1192" y="1034"/>
                  </a:lnTo>
                  <a:lnTo>
                    <a:pt x="1200" y="1011"/>
                  </a:lnTo>
                  <a:lnTo>
                    <a:pt x="1200" y="982"/>
                  </a:lnTo>
                  <a:lnTo>
                    <a:pt x="1206" y="953"/>
                  </a:lnTo>
                  <a:lnTo>
                    <a:pt x="1206" y="932"/>
                  </a:lnTo>
                  <a:lnTo>
                    <a:pt x="1214" y="903"/>
                  </a:lnTo>
                  <a:lnTo>
                    <a:pt x="1214" y="880"/>
                  </a:lnTo>
                  <a:lnTo>
                    <a:pt x="1221" y="851"/>
                  </a:lnTo>
                  <a:lnTo>
                    <a:pt x="1221" y="830"/>
                  </a:lnTo>
                  <a:lnTo>
                    <a:pt x="1229" y="801"/>
                  </a:lnTo>
                  <a:lnTo>
                    <a:pt x="1229" y="778"/>
                  </a:lnTo>
                  <a:lnTo>
                    <a:pt x="1237" y="757"/>
                  </a:lnTo>
                  <a:lnTo>
                    <a:pt x="1237" y="728"/>
                  </a:lnTo>
                  <a:lnTo>
                    <a:pt x="1242" y="705"/>
                  </a:lnTo>
                  <a:lnTo>
                    <a:pt x="1242" y="684"/>
                  </a:lnTo>
                  <a:lnTo>
                    <a:pt x="1250" y="663"/>
                  </a:lnTo>
                  <a:lnTo>
                    <a:pt x="1250" y="632"/>
                  </a:lnTo>
                  <a:lnTo>
                    <a:pt x="1258" y="611"/>
                  </a:lnTo>
                  <a:lnTo>
                    <a:pt x="1258" y="590"/>
                  </a:lnTo>
                  <a:lnTo>
                    <a:pt x="1265" y="567"/>
                  </a:lnTo>
                  <a:lnTo>
                    <a:pt x="1265" y="546"/>
                  </a:lnTo>
                  <a:lnTo>
                    <a:pt x="1271" y="525"/>
                  </a:lnTo>
                  <a:lnTo>
                    <a:pt x="1271" y="502"/>
                  </a:lnTo>
                  <a:lnTo>
                    <a:pt x="1279" y="481"/>
                  </a:lnTo>
                  <a:lnTo>
                    <a:pt x="1279" y="465"/>
                  </a:lnTo>
                  <a:lnTo>
                    <a:pt x="1287" y="444"/>
                  </a:lnTo>
                  <a:lnTo>
                    <a:pt x="1287" y="423"/>
                  </a:lnTo>
                  <a:lnTo>
                    <a:pt x="1294" y="408"/>
                  </a:lnTo>
                  <a:lnTo>
                    <a:pt x="1294" y="387"/>
                  </a:lnTo>
                  <a:lnTo>
                    <a:pt x="1302" y="363"/>
                  </a:lnTo>
                  <a:lnTo>
                    <a:pt x="1302" y="350"/>
                  </a:lnTo>
                  <a:lnTo>
                    <a:pt x="1308" y="335"/>
                  </a:lnTo>
                  <a:lnTo>
                    <a:pt x="1308" y="314"/>
                  </a:lnTo>
                  <a:lnTo>
                    <a:pt x="1315" y="298"/>
                  </a:lnTo>
                  <a:lnTo>
                    <a:pt x="1315" y="285"/>
                  </a:lnTo>
                  <a:lnTo>
                    <a:pt x="1323" y="269"/>
                  </a:lnTo>
                  <a:lnTo>
                    <a:pt x="1323" y="256"/>
                  </a:lnTo>
                  <a:lnTo>
                    <a:pt x="1331" y="241"/>
                  </a:lnTo>
                  <a:lnTo>
                    <a:pt x="1331" y="225"/>
                  </a:lnTo>
                  <a:lnTo>
                    <a:pt x="1338" y="212"/>
                  </a:lnTo>
                  <a:lnTo>
                    <a:pt x="1338" y="196"/>
                  </a:lnTo>
                  <a:lnTo>
                    <a:pt x="1344" y="183"/>
                  </a:lnTo>
                  <a:lnTo>
                    <a:pt x="1344" y="175"/>
                  </a:lnTo>
                  <a:lnTo>
                    <a:pt x="1352" y="160"/>
                  </a:lnTo>
                  <a:lnTo>
                    <a:pt x="1352" y="154"/>
                  </a:lnTo>
                  <a:lnTo>
                    <a:pt x="1360" y="139"/>
                  </a:lnTo>
                  <a:lnTo>
                    <a:pt x="1360" y="131"/>
                  </a:lnTo>
                  <a:lnTo>
                    <a:pt x="1367" y="123"/>
                  </a:lnTo>
                  <a:lnTo>
                    <a:pt x="1367" y="110"/>
                  </a:lnTo>
                  <a:lnTo>
                    <a:pt x="1373" y="102"/>
                  </a:lnTo>
                  <a:lnTo>
                    <a:pt x="1373" y="95"/>
                  </a:lnTo>
                  <a:lnTo>
                    <a:pt x="1381" y="89"/>
                  </a:lnTo>
                  <a:lnTo>
                    <a:pt x="1381" y="81"/>
                  </a:lnTo>
                  <a:lnTo>
                    <a:pt x="1388" y="73"/>
                  </a:lnTo>
                  <a:lnTo>
                    <a:pt x="1396" y="66"/>
                  </a:lnTo>
                  <a:lnTo>
                    <a:pt x="1404" y="58"/>
                  </a:lnTo>
                  <a:lnTo>
                    <a:pt x="1410" y="52"/>
                  </a:lnTo>
                  <a:lnTo>
                    <a:pt x="1417" y="52"/>
                  </a:lnTo>
                  <a:lnTo>
                    <a:pt x="1425" y="52"/>
                  </a:lnTo>
                  <a:lnTo>
                    <a:pt x="1433" y="52"/>
                  </a:lnTo>
                  <a:lnTo>
                    <a:pt x="1440" y="58"/>
                  </a:lnTo>
                  <a:lnTo>
                    <a:pt x="1446" y="58"/>
                  </a:lnTo>
                  <a:lnTo>
                    <a:pt x="1454" y="66"/>
                  </a:lnTo>
                  <a:lnTo>
                    <a:pt x="1461" y="73"/>
                  </a:lnTo>
                  <a:lnTo>
                    <a:pt x="1461" y="81"/>
                  </a:lnTo>
                  <a:lnTo>
                    <a:pt x="1469" y="89"/>
                  </a:lnTo>
                  <a:lnTo>
                    <a:pt x="1469" y="95"/>
                  </a:lnTo>
                  <a:lnTo>
                    <a:pt x="1475" y="102"/>
                  </a:lnTo>
                  <a:lnTo>
                    <a:pt x="1475" y="110"/>
                  </a:lnTo>
                  <a:lnTo>
                    <a:pt x="1482" y="118"/>
                  </a:lnTo>
                  <a:lnTo>
                    <a:pt x="1482" y="131"/>
                  </a:lnTo>
                  <a:lnTo>
                    <a:pt x="1490" y="139"/>
                  </a:lnTo>
                  <a:lnTo>
                    <a:pt x="1490" y="146"/>
                  </a:lnTo>
                  <a:lnTo>
                    <a:pt x="1498" y="160"/>
                  </a:lnTo>
                  <a:lnTo>
                    <a:pt x="1498" y="168"/>
                  </a:lnTo>
                  <a:lnTo>
                    <a:pt x="1506" y="183"/>
                  </a:lnTo>
                  <a:lnTo>
                    <a:pt x="1506" y="196"/>
                  </a:lnTo>
                  <a:lnTo>
                    <a:pt x="1511" y="204"/>
                  </a:lnTo>
                  <a:lnTo>
                    <a:pt x="1511" y="219"/>
                  </a:lnTo>
                  <a:lnTo>
                    <a:pt x="1519" y="233"/>
                  </a:lnTo>
                  <a:lnTo>
                    <a:pt x="1519" y="248"/>
                  </a:lnTo>
                  <a:lnTo>
                    <a:pt x="1527" y="262"/>
                  </a:lnTo>
                  <a:lnTo>
                    <a:pt x="1527" y="277"/>
                  </a:lnTo>
                  <a:lnTo>
                    <a:pt x="1534" y="292"/>
                  </a:lnTo>
                  <a:lnTo>
                    <a:pt x="1534" y="314"/>
                  </a:lnTo>
                  <a:lnTo>
                    <a:pt x="1540" y="327"/>
                  </a:lnTo>
                  <a:lnTo>
                    <a:pt x="1540" y="342"/>
                  </a:lnTo>
                  <a:lnTo>
                    <a:pt x="1548" y="363"/>
                  </a:lnTo>
                  <a:lnTo>
                    <a:pt x="1548" y="379"/>
                  </a:lnTo>
                  <a:lnTo>
                    <a:pt x="1555" y="400"/>
                  </a:lnTo>
                  <a:lnTo>
                    <a:pt x="1555" y="415"/>
                  </a:lnTo>
                  <a:lnTo>
                    <a:pt x="1563" y="436"/>
                  </a:lnTo>
                  <a:lnTo>
                    <a:pt x="1563" y="459"/>
                  </a:lnTo>
                  <a:lnTo>
                    <a:pt x="1571" y="481"/>
                  </a:lnTo>
                  <a:lnTo>
                    <a:pt x="1571" y="496"/>
                  </a:lnTo>
                  <a:lnTo>
                    <a:pt x="1577" y="517"/>
                  </a:lnTo>
                  <a:lnTo>
                    <a:pt x="1577" y="538"/>
                  </a:lnTo>
                  <a:lnTo>
                    <a:pt x="1584" y="561"/>
                  </a:lnTo>
                  <a:lnTo>
                    <a:pt x="1584" y="582"/>
                  </a:lnTo>
                  <a:lnTo>
                    <a:pt x="1592" y="604"/>
                  </a:lnTo>
                  <a:lnTo>
                    <a:pt x="1592" y="627"/>
                  </a:lnTo>
                  <a:lnTo>
                    <a:pt x="1600" y="648"/>
                  </a:lnTo>
                  <a:lnTo>
                    <a:pt x="1600" y="677"/>
                  </a:lnTo>
                  <a:lnTo>
                    <a:pt x="1607" y="700"/>
                  </a:lnTo>
                  <a:lnTo>
                    <a:pt x="1607" y="721"/>
                  </a:lnTo>
                  <a:lnTo>
                    <a:pt x="1613" y="742"/>
                  </a:lnTo>
                  <a:lnTo>
                    <a:pt x="1613" y="771"/>
                  </a:lnTo>
                  <a:lnTo>
                    <a:pt x="1621" y="794"/>
                  </a:lnTo>
                  <a:lnTo>
                    <a:pt x="1621" y="815"/>
                  </a:lnTo>
                  <a:lnTo>
                    <a:pt x="1628" y="844"/>
                  </a:lnTo>
                  <a:lnTo>
                    <a:pt x="1628" y="867"/>
                  </a:lnTo>
                  <a:lnTo>
                    <a:pt x="1636" y="895"/>
                  </a:lnTo>
                  <a:lnTo>
                    <a:pt x="1636" y="917"/>
                  </a:lnTo>
                  <a:lnTo>
                    <a:pt x="1642" y="945"/>
                  </a:lnTo>
                  <a:lnTo>
                    <a:pt x="1642" y="968"/>
                  </a:lnTo>
                  <a:lnTo>
                    <a:pt x="1650" y="997"/>
                  </a:lnTo>
                  <a:lnTo>
                    <a:pt x="1650" y="1018"/>
                  </a:lnTo>
                  <a:lnTo>
                    <a:pt x="1657" y="1047"/>
                  </a:lnTo>
                  <a:lnTo>
                    <a:pt x="1665" y="1070"/>
                  </a:lnTo>
                  <a:lnTo>
                    <a:pt x="1665" y="1099"/>
                  </a:lnTo>
                  <a:lnTo>
                    <a:pt x="1673" y="1128"/>
                  </a:lnTo>
                  <a:lnTo>
                    <a:pt x="1673" y="1149"/>
                  </a:lnTo>
                  <a:lnTo>
                    <a:pt x="1678" y="1178"/>
                  </a:lnTo>
                  <a:lnTo>
                    <a:pt x="1678" y="1201"/>
                  </a:lnTo>
                  <a:lnTo>
                    <a:pt x="1686" y="1230"/>
                  </a:lnTo>
                  <a:lnTo>
                    <a:pt x="1686" y="1258"/>
                  </a:lnTo>
                  <a:lnTo>
                    <a:pt x="1694" y="1280"/>
                  </a:lnTo>
                  <a:lnTo>
                    <a:pt x="1694" y="1310"/>
                  </a:lnTo>
                  <a:lnTo>
                    <a:pt x="1701" y="1339"/>
                  </a:lnTo>
                  <a:lnTo>
                    <a:pt x="1701" y="1360"/>
                  </a:lnTo>
                  <a:lnTo>
                    <a:pt x="1709" y="1389"/>
                  </a:lnTo>
                  <a:lnTo>
                    <a:pt x="1709" y="1412"/>
                  </a:lnTo>
                  <a:lnTo>
                    <a:pt x="1715" y="1441"/>
                  </a:lnTo>
                  <a:lnTo>
                    <a:pt x="1715" y="1462"/>
                  </a:lnTo>
                  <a:lnTo>
                    <a:pt x="1723" y="1491"/>
                  </a:lnTo>
                  <a:lnTo>
                    <a:pt x="1723" y="1520"/>
                  </a:lnTo>
                  <a:lnTo>
                    <a:pt x="1730" y="1543"/>
                  </a:lnTo>
                  <a:lnTo>
                    <a:pt x="1730" y="1572"/>
                  </a:lnTo>
                  <a:lnTo>
                    <a:pt x="1738" y="1593"/>
                  </a:lnTo>
                  <a:lnTo>
                    <a:pt x="1738" y="1616"/>
                  </a:lnTo>
                  <a:lnTo>
                    <a:pt x="1744" y="1645"/>
                  </a:lnTo>
                  <a:lnTo>
                    <a:pt x="1744" y="1666"/>
                  </a:lnTo>
                  <a:lnTo>
                    <a:pt x="1751" y="1694"/>
                  </a:lnTo>
                  <a:lnTo>
                    <a:pt x="1751" y="1717"/>
                  </a:lnTo>
                  <a:lnTo>
                    <a:pt x="1759" y="1739"/>
                  </a:lnTo>
                  <a:lnTo>
                    <a:pt x="1759" y="1767"/>
                  </a:lnTo>
                  <a:lnTo>
                    <a:pt x="1767" y="1789"/>
                  </a:lnTo>
                  <a:lnTo>
                    <a:pt x="1767" y="1812"/>
                  </a:lnTo>
                  <a:lnTo>
                    <a:pt x="1774" y="1833"/>
                  </a:lnTo>
                  <a:lnTo>
                    <a:pt x="1774" y="1854"/>
                  </a:lnTo>
                  <a:lnTo>
                    <a:pt x="1780" y="1877"/>
                  </a:lnTo>
                  <a:lnTo>
                    <a:pt x="1780" y="1898"/>
                  </a:lnTo>
                  <a:lnTo>
                    <a:pt x="1788" y="1921"/>
                  </a:lnTo>
                  <a:lnTo>
                    <a:pt x="1788" y="1942"/>
                  </a:lnTo>
                  <a:lnTo>
                    <a:pt x="1796" y="1963"/>
                  </a:lnTo>
                  <a:lnTo>
                    <a:pt x="1796" y="1986"/>
                  </a:lnTo>
                  <a:lnTo>
                    <a:pt x="1803" y="2008"/>
                  </a:lnTo>
                  <a:lnTo>
                    <a:pt x="1803" y="2029"/>
                  </a:lnTo>
                  <a:lnTo>
                    <a:pt x="1811" y="2044"/>
                  </a:lnTo>
                  <a:lnTo>
                    <a:pt x="1811" y="2065"/>
                  </a:lnTo>
                  <a:lnTo>
                    <a:pt x="1817" y="2080"/>
                  </a:lnTo>
                  <a:lnTo>
                    <a:pt x="1817" y="2102"/>
                  </a:lnTo>
                  <a:lnTo>
                    <a:pt x="1824" y="2117"/>
                  </a:lnTo>
                  <a:lnTo>
                    <a:pt x="1824" y="2138"/>
                  </a:lnTo>
                  <a:lnTo>
                    <a:pt x="1832" y="2153"/>
                  </a:lnTo>
                  <a:lnTo>
                    <a:pt x="1832" y="2167"/>
                  </a:lnTo>
                  <a:lnTo>
                    <a:pt x="1840" y="2190"/>
                  </a:lnTo>
                  <a:lnTo>
                    <a:pt x="1840" y="2203"/>
                  </a:lnTo>
                  <a:lnTo>
                    <a:pt x="1845" y="2219"/>
                  </a:lnTo>
                  <a:lnTo>
                    <a:pt x="1845" y="2232"/>
                  </a:lnTo>
                  <a:lnTo>
                    <a:pt x="1853" y="2248"/>
                  </a:lnTo>
                  <a:lnTo>
                    <a:pt x="1853" y="2261"/>
                  </a:lnTo>
                  <a:lnTo>
                    <a:pt x="1861" y="2276"/>
                  </a:lnTo>
                  <a:lnTo>
                    <a:pt x="1861" y="2284"/>
                  </a:lnTo>
                  <a:lnTo>
                    <a:pt x="1869" y="2298"/>
                  </a:lnTo>
                  <a:lnTo>
                    <a:pt x="1869" y="2313"/>
                  </a:lnTo>
                  <a:lnTo>
                    <a:pt x="1876" y="2321"/>
                  </a:lnTo>
                  <a:lnTo>
                    <a:pt x="1876" y="2334"/>
                  </a:lnTo>
                  <a:lnTo>
                    <a:pt x="1882" y="2342"/>
                  </a:lnTo>
                  <a:lnTo>
                    <a:pt x="1882" y="2349"/>
                  </a:lnTo>
                  <a:lnTo>
                    <a:pt x="1890" y="2357"/>
                  </a:lnTo>
                  <a:lnTo>
                    <a:pt x="1897" y="2371"/>
                  </a:lnTo>
                  <a:lnTo>
                    <a:pt x="1897" y="2378"/>
                  </a:lnTo>
                  <a:lnTo>
                    <a:pt x="1905" y="2386"/>
                  </a:lnTo>
                  <a:lnTo>
                    <a:pt x="1911" y="2394"/>
                  </a:lnTo>
                  <a:lnTo>
                    <a:pt x="1911" y="2399"/>
                  </a:lnTo>
                  <a:lnTo>
                    <a:pt x="1918" y="2407"/>
                  </a:lnTo>
                  <a:lnTo>
                    <a:pt x="1926" y="2415"/>
                  </a:lnTo>
                  <a:lnTo>
                    <a:pt x="1934" y="2422"/>
                  </a:lnTo>
                  <a:lnTo>
                    <a:pt x="1941" y="2430"/>
                  </a:lnTo>
                  <a:lnTo>
                    <a:pt x="1947" y="2430"/>
                  </a:lnTo>
                  <a:lnTo>
                    <a:pt x="1955" y="2422"/>
                  </a:lnTo>
                  <a:lnTo>
                    <a:pt x="1963" y="2422"/>
                  </a:lnTo>
                  <a:lnTo>
                    <a:pt x="1970" y="2415"/>
                  </a:lnTo>
                  <a:lnTo>
                    <a:pt x="1978" y="2407"/>
                  </a:lnTo>
                  <a:lnTo>
                    <a:pt x="1984" y="2399"/>
                  </a:lnTo>
                  <a:lnTo>
                    <a:pt x="1984" y="2394"/>
                  </a:lnTo>
                  <a:lnTo>
                    <a:pt x="1991" y="2386"/>
                  </a:lnTo>
                  <a:lnTo>
                    <a:pt x="1991" y="2378"/>
                  </a:lnTo>
                  <a:lnTo>
                    <a:pt x="1999" y="2371"/>
                  </a:lnTo>
                  <a:lnTo>
                    <a:pt x="1999" y="2363"/>
                  </a:lnTo>
                  <a:lnTo>
                    <a:pt x="2007" y="2349"/>
                  </a:lnTo>
                  <a:lnTo>
                    <a:pt x="2007" y="2342"/>
                  </a:lnTo>
                  <a:lnTo>
                    <a:pt x="2013" y="2334"/>
                  </a:lnTo>
                  <a:lnTo>
                    <a:pt x="2013" y="2321"/>
                  </a:lnTo>
                  <a:lnTo>
                    <a:pt x="2020" y="2313"/>
                  </a:lnTo>
                  <a:lnTo>
                    <a:pt x="2020" y="2298"/>
                  </a:lnTo>
                  <a:lnTo>
                    <a:pt x="2028" y="2292"/>
                  </a:lnTo>
                  <a:lnTo>
                    <a:pt x="2028" y="2276"/>
                  </a:lnTo>
                  <a:lnTo>
                    <a:pt x="2036" y="2261"/>
                  </a:lnTo>
                  <a:lnTo>
                    <a:pt x="2036" y="2248"/>
                  </a:lnTo>
                  <a:lnTo>
                    <a:pt x="2043" y="2232"/>
                  </a:lnTo>
                  <a:lnTo>
                    <a:pt x="2043" y="2219"/>
                  </a:lnTo>
                  <a:lnTo>
                    <a:pt x="2049" y="2203"/>
                  </a:lnTo>
                  <a:lnTo>
                    <a:pt x="2049" y="2190"/>
                  </a:lnTo>
                  <a:lnTo>
                    <a:pt x="2057" y="2175"/>
                  </a:lnTo>
                  <a:lnTo>
                    <a:pt x="2057" y="2153"/>
                  </a:lnTo>
                  <a:lnTo>
                    <a:pt x="2064" y="2138"/>
                  </a:lnTo>
                  <a:lnTo>
                    <a:pt x="2064" y="2125"/>
                  </a:lnTo>
                  <a:lnTo>
                    <a:pt x="2072" y="2102"/>
                  </a:lnTo>
                  <a:lnTo>
                    <a:pt x="2072" y="2088"/>
                  </a:lnTo>
                  <a:lnTo>
                    <a:pt x="2080" y="2065"/>
                  </a:lnTo>
                  <a:lnTo>
                    <a:pt x="2080" y="2052"/>
                  </a:lnTo>
                  <a:lnTo>
                    <a:pt x="2086" y="2029"/>
                  </a:lnTo>
                  <a:lnTo>
                    <a:pt x="2086" y="2008"/>
                  </a:lnTo>
                  <a:lnTo>
                    <a:pt x="2093" y="1986"/>
                  </a:lnTo>
                  <a:lnTo>
                    <a:pt x="2093" y="1963"/>
                  </a:lnTo>
                  <a:lnTo>
                    <a:pt x="2101" y="1950"/>
                  </a:lnTo>
                  <a:lnTo>
                    <a:pt x="2101" y="1927"/>
                  </a:lnTo>
                  <a:lnTo>
                    <a:pt x="2109" y="1906"/>
                  </a:lnTo>
                  <a:lnTo>
                    <a:pt x="2109" y="1885"/>
                  </a:lnTo>
                  <a:lnTo>
                    <a:pt x="2114" y="1862"/>
                  </a:lnTo>
                  <a:lnTo>
                    <a:pt x="2114" y="1833"/>
                  </a:lnTo>
                  <a:lnTo>
                    <a:pt x="2122" y="1812"/>
                  </a:lnTo>
                  <a:lnTo>
                    <a:pt x="2130" y="1789"/>
                  </a:lnTo>
                  <a:lnTo>
                    <a:pt x="2130" y="1767"/>
                  </a:lnTo>
                  <a:lnTo>
                    <a:pt x="2137" y="1746"/>
                  </a:lnTo>
                  <a:lnTo>
                    <a:pt x="2137" y="1717"/>
                  </a:lnTo>
                  <a:lnTo>
                    <a:pt x="2145" y="1694"/>
                  </a:lnTo>
                  <a:lnTo>
                    <a:pt x="2145" y="1673"/>
                  </a:lnTo>
                  <a:lnTo>
                    <a:pt x="2151" y="1645"/>
                  </a:lnTo>
                  <a:lnTo>
                    <a:pt x="2151" y="1621"/>
                  </a:lnTo>
                  <a:lnTo>
                    <a:pt x="2159" y="1593"/>
                  </a:lnTo>
                  <a:lnTo>
                    <a:pt x="2159" y="1572"/>
                  </a:lnTo>
                  <a:lnTo>
                    <a:pt x="2166" y="1543"/>
                  </a:lnTo>
                  <a:lnTo>
                    <a:pt x="2166" y="1520"/>
                  </a:lnTo>
                  <a:lnTo>
                    <a:pt x="2174" y="1491"/>
                  </a:lnTo>
                  <a:lnTo>
                    <a:pt x="2174" y="1462"/>
                  </a:lnTo>
                  <a:lnTo>
                    <a:pt x="2180" y="1441"/>
                  </a:lnTo>
                  <a:lnTo>
                    <a:pt x="2180" y="1412"/>
                  </a:lnTo>
                  <a:lnTo>
                    <a:pt x="2187" y="1389"/>
                  </a:lnTo>
                  <a:lnTo>
                    <a:pt x="2187" y="1360"/>
                  </a:lnTo>
                  <a:lnTo>
                    <a:pt x="2195" y="1331"/>
                  </a:lnTo>
                  <a:lnTo>
                    <a:pt x="2195" y="1310"/>
                  </a:lnTo>
                  <a:lnTo>
                    <a:pt x="2203" y="1280"/>
                  </a:lnTo>
                  <a:lnTo>
                    <a:pt x="2203" y="1251"/>
                  </a:lnTo>
                  <a:lnTo>
                    <a:pt x="2210" y="1230"/>
                  </a:lnTo>
                  <a:lnTo>
                    <a:pt x="2210" y="1201"/>
                  </a:lnTo>
                  <a:lnTo>
                    <a:pt x="2216" y="1172"/>
                  </a:lnTo>
                  <a:lnTo>
                    <a:pt x="2216" y="1149"/>
                  </a:lnTo>
                  <a:lnTo>
                    <a:pt x="2224" y="1120"/>
                  </a:lnTo>
                  <a:lnTo>
                    <a:pt x="2224" y="1091"/>
                  </a:lnTo>
                  <a:lnTo>
                    <a:pt x="2231" y="1070"/>
                  </a:lnTo>
                  <a:lnTo>
                    <a:pt x="2231" y="1040"/>
                  </a:lnTo>
                  <a:lnTo>
                    <a:pt x="2239" y="1018"/>
                  </a:lnTo>
                  <a:lnTo>
                    <a:pt x="2239" y="990"/>
                  </a:lnTo>
                  <a:lnTo>
                    <a:pt x="2247" y="961"/>
                  </a:lnTo>
                  <a:lnTo>
                    <a:pt x="2247" y="938"/>
                  </a:lnTo>
                  <a:lnTo>
                    <a:pt x="2253" y="909"/>
                  </a:lnTo>
                  <a:lnTo>
                    <a:pt x="2253" y="888"/>
                  </a:lnTo>
                  <a:lnTo>
                    <a:pt x="2260" y="859"/>
                  </a:lnTo>
                  <a:lnTo>
                    <a:pt x="2260" y="836"/>
                  </a:lnTo>
                  <a:lnTo>
                    <a:pt x="2268" y="807"/>
                  </a:lnTo>
                  <a:lnTo>
                    <a:pt x="2268" y="786"/>
                  </a:lnTo>
                  <a:lnTo>
                    <a:pt x="2276" y="757"/>
                  </a:lnTo>
                  <a:lnTo>
                    <a:pt x="2276" y="734"/>
                  </a:lnTo>
                  <a:lnTo>
                    <a:pt x="2281" y="713"/>
                  </a:lnTo>
                  <a:lnTo>
                    <a:pt x="2281" y="684"/>
                  </a:lnTo>
                  <a:lnTo>
                    <a:pt x="2289" y="663"/>
                  </a:lnTo>
                  <a:lnTo>
                    <a:pt x="2289" y="640"/>
                  </a:lnTo>
                  <a:lnTo>
                    <a:pt x="2297" y="619"/>
                  </a:lnTo>
                  <a:lnTo>
                    <a:pt x="2297" y="590"/>
                  </a:lnTo>
                  <a:lnTo>
                    <a:pt x="2304" y="567"/>
                  </a:lnTo>
                  <a:lnTo>
                    <a:pt x="2304" y="546"/>
                  </a:lnTo>
                  <a:lnTo>
                    <a:pt x="2312" y="525"/>
                  </a:lnTo>
                  <a:lnTo>
                    <a:pt x="2312" y="502"/>
                  </a:lnTo>
                  <a:lnTo>
                    <a:pt x="2318" y="481"/>
                  </a:lnTo>
                  <a:lnTo>
                    <a:pt x="2318" y="459"/>
                  </a:lnTo>
                  <a:lnTo>
                    <a:pt x="2326" y="444"/>
                  </a:lnTo>
                  <a:lnTo>
                    <a:pt x="2326" y="423"/>
                  </a:lnTo>
                  <a:lnTo>
                    <a:pt x="2333" y="400"/>
                  </a:lnTo>
                  <a:lnTo>
                    <a:pt x="2333" y="379"/>
                  </a:lnTo>
                  <a:lnTo>
                    <a:pt x="2341" y="363"/>
                  </a:lnTo>
                  <a:lnTo>
                    <a:pt x="2341" y="342"/>
                  </a:lnTo>
                  <a:lnTo>
                    <a:pt x="2349" y="327"/>
                  </a:lnTo>
                  <a:lnTo>
                    <a:pt x="2349" y="306"/>
                  </a:lnTo>
                  <a:lnTo>
                    <a:pt x="2354" y="292"/>
                  </a:lnTo>
                  <a:lnTo>
                    <a:pt x="2354" y="277"/>
                  </a:lnTo>
                  <a:lnTo>
                    <a:pt x="2362" y="256"/>
                  </a:lnTo>
                  <a:lnTo>
                    <a:pt x="2370" y="241"/>
                  </a:lnTo>
                  <a:lnTo>
                    <a:pt x="2370" y="225"/>
                  </a:lnTo>
                  <a:lnTo>
                    <a:pt x="2377" y="212"/>
                  </a:lnTo>
                  <a:lnTo>
                    <a:pt x="2377" y="196"/>
                  </a:lnTo>
                  <a:lnTo>
                    <a:pt x="2383" y="183"/>
                  </a:lnTo>
                  <a:lnTo>
                    <a:pt x="2383" y="168"/>
                  </a:lnTo>
                  <a:lnTo>
                    <a:pt x="2391" y="154"/>
                  </a:lnTo>
                  <a:lnTo>
                    <a:pt x="2391" y="146"/>
                  </a:lnTo>
                  <a:lnTo>
                    <a:pt x="2399" y="131"/>
                  </a:lnTo>
                  <a:lnTo>
                    <a:pt x="2399" y="118"/>
                  </a:lnTo>
                  <a:lnTo>
                    <a:pt x="2406" y="110"/>
                  </a:lnTo>
                  <a:lnTo>
                    <a:pt x="2406" y="95"/>
                  </a:lnTo>
                  <a:lnTo>
                    <a:pt x="2414" y="89"/>
                  </a:lnTo>
                  <a:lnTo>
                    <a:pt x="2414" y="81"/>
                  </a:lnTo>
                  <a:lnTo>
                    <a:pt x="2420" y="73"/>
                  </a:lnTo>
                  <a:lnTo>
                    <a:pt x="2420" y="58"/>
                  </a:lnTo>
                  <a:lnTo>
                    <a:pt x="2427" y="52"/>
                  </a:lnTo>
                  <a:lnTo>
                    <a:pt x="2435" y="45"/>
                  </a:lnTo>
                  <a:lnTo>
                    <a:pt x="2435" y="37"/>
                  </a:lnTo>
                  <a:lnTo>
                    <a:pt x="2443" y="29"/>
                  </a:lnTo>
                  <a:lnTo>
                    <a:pt x="2450" y="22"/>
                  </a:lnTo>
                  <a:lnTo>
                    <a:pt x="2456" y="16"/>
                  </a:lnTo>
                  <a:lnTo>
                    <a:pt x="2464" y="8"/>
                  </a:lnTo>
                  <a:lnTo>
                    <a:pt x="2472" y="8"/>
                  </a:lnTo>
                  <a:lnTo>
                    <a:pt x="2479" y="8"/>
                  </a:lnTo>
                  <a:lnTo>
                    <a:pt x="2485" y="16"/>
                  </a:lnTo>
                  <a:lnTo>
                    <a:pt x="2493" y="22"/>
                  </a:lnTo>
                  <a:lnTo>
                    <a:pt x="2500" y="29"/>
                  </a:lnTo>
                  <a:lnTo>
                    <a:pt x="2508" y="37"/>
                  </a:lnTo>
                  <a:lnTo>
                    <a:pt x="2516" y="45"/>
                  </a:lnTo>
                  <a:lnTo>
                    <a:pt x="2516" y="52"/>
                  </a:lnTo>
                  <a:lnTo>
                    <a:pt x="2521" y="58"/>
                  </a:lnTo>
                  <a:lnTo>
                    <a:pt x="2521" y="66"/>
                  </a:lnTo>
                  <a:lnTo>
                    <a:pt x="2529" y="73"/>
                  </a:lnTo>
                  <a:lnTo>
                    <a:pt x="2529" y="89"/>
                  </a:lnTo>
                  <a:lnTo>
                    <a:pt x="2537" y="95"/>
                  </a:lnTo>
                  <a:lnTo>
                    <a:pt x="2537" y="102"/>
                  </a:lnTo>
                  <a:lnTo>
                    <a:pt x="2545" y="118"/>
                  </a:lnTo>
                  <a:lnTo>
                    <a:pt x="2545" y="123"/>
                  </a:lnTo>
                  <a:lnTo>
                    <a:pt x="2550" y="139"/>
                  </a:lnTo>
                  <a:lnTo>
                    <a:pt x="2550" y="154"/>
                  </a:lnTo>
                  <a:lnTo>
                    <a:pt x="2558" y="168"/>
                  </a:lnTo>
                  <a:lnTo>
                    <a:pt x="2558" y="175"/>
                  </a:lnTo>
                  <a:lnTo>
                    <a:pt x="2566" y="191"/>
                  </a:lnTo>
                  <a:lnTo>
                    <a:pt x="2566" y="204"/>
                  </a:lnTo>
                  <a:lnTo>
                    <a:pt x="2573" y="219"/>
                  </a:lnTo>
                  <a:lnTo>
                    <a:pt x="2573" y="233"/>
                  </a:lnTo>
                  <a:lnTo>
                    <a:pt x="2581" y="256"/>
                  </a:lnTo>
                  <a:lnTo>
                    <a:pt x="2581" y="269"/>
                  </a:lnTo>
                  <a:lnTo>
                    <a:pt x="2587" y="285"/>
                  </a:lnTo>
                  <a:lnTo>
                    <a:pt x="2587" y="298"/>
                  </a:lnTo>
                  <a:lnTo>
                    <a:pt x="2594" y="321"/>
                  </a:lnTo>
                  <a:lnTo>
                    <a:pt x="2602" y="335"/>
                  </a:lnTo>
                  <a:lnTo>
                    <a:pt x="2602" y="358"/>
                  </a:lnTo>
                  <a:lnTo>
                    <a:pt x="2610" y="371"/>
                  </a:lnTo>
                  <a:lnTo>
                    <a:pt x="2610" y="394"/>
                  </a:lnTo>
                  <a:lnTo>
                    <a:pt x="2618" y="415"/>
                  </a:lnTo>
                  <a:lnTo>
                    <a:pt x="2618" y="436"/>
                  </a:lnTo>
                  <a:lnTo>
                    <a:pt x="2623" y="452"/>
                  </a:lnTo>
                  <a:lnTo>
                    <a:pt x="2623" y="473"/>
                  </a:lnTo>
                  <a:lnTo>
                    <a:pt x="2631" y="496"/>
                  </a:lnTo>
                  <a:lnTo>
                    <a:pt x="2631" y="517"/>
                  </a:lnTo>
                  <a:lnTo>
                    <a:pt x="2639" y="538"/>
                  </a:lnTo>
                  <a:lnTo>
                    <a:pt x="2639" y="561"/>
                  </a:lnTo>
                  <a:lnTo>
                    <a:pt x="2646" y="582"/>
                  </a:lnTo>
                  <a:lnTo>
                    <a:pt x="2646" y="604"/>
                  </a:lnTo>
                  <a:lnTo>
                    <a:pt x="2652" y="632"/>
                  </a:lnTo>
                  <a:lnTo>
                    <a:pt x="2652" y="655"/>
                  </a:lnTo>
                  <a:lnTo>
                    <a:pt x="2660" y="677"/>
                  </a:lnTo>
                  <a:lnTo>
                    <a:pt x="2660" y="700"/>
                  </a:lnTo>
                  <a:lnTo>
                    <a:pt x="2667" y="728"/>
                  </a:lnTo>
                  <a:lnTo>
                    <a:pt x="2667" y="750"/>
                  </a:lnTo>
                  <a:lnTo>
                    <a:pt x="2675" y="771"/>
                  </a:lnTo>
                  <a:lnTo>
                    <a:pt x="2675" y="801"/>
                  </a:lnTo>
                  <a:lnTo>
                    <a:pt x="2683" y="822"/>
                  </a:lnTo>
                  <a:lnTo>
                    <a:pt x="2683" y="851"/>
                  </a:lnTo>
                  <a:lnTo>
                    <a:pt x="2689" y="872"/>
                  </a:lnTo>
                  <a:lnTo>
                    <a:pt x="2689" y="903"/>
                  </a:lnTo>
                  <a:lnTo>
                    <a:pt x="2696" y="924"/>
                  </a:lnTo>
                  <a:lnTo>
                    <a:pt x="2696" y="953"/>
                  </a:lnTo>
                  <a:lnTo>
                    <a:pt x="2704" y="974"/>
                  </a:lnTo>
                  <a:lnTo>
                    <a:pt x="2704" y="1005"/>
                  </a:lnTo>
                  <a:lnTo>
                    <a:pt x="2712" y="1034"/>
                  </a:lnTo>
                  <a:lnTo>
                    <a:pt x="2712" y="1055"/>
                  </a:lnTo>
                  <a:lnTo>
                    <a:pt x="2719" y="1084"/>
                  </a:lnTo>
                  <a:lnTo>
                    <a:pt x="2719" y="1107"/>
                  </a:lnTo>
                  <a:lnTo>
                    <a:pt x="2725" y="1136"/>
                  </a:lnTo>
                  <a:lnTo>
                    <a:pt x="2725" y="1164"/>
                  </a:lnTo>
                  <a:lnTo>
                    <a:pt x="2733" y="1185"/>
                  </a:lnTo>
                  <a:lnTo>
                    <a:pt x="2733" y="1214"/>
                  </a:lnTo>
                  <a:lnTo>
                    <a:pt x="2740" y="1243"/>
                  </a:lnTo>
                  <a:lnTo>
                    <a:pt x="2740" y="1266"/>
                  </a:lnTo>
                  <a:lnTo>
                    <a:pt x="2748" y="1295"/>
                  </a:lnTo>
                  <a:lnTo>
                    <a:pt x="2748" y="1324"/>
                  </a:lnTo>
                  <a:lnTo>
                    <a:pt x="2754" y="1345"/>
                  </a:lnTo>
                  <a:lnTo>
                    <a:pt x="2754" y="1376"/>
                  </a:lnTo>
                  <a:lnTo>
                    <a:pt x="2762" y="1397"/>
                  </a:lnTo>
                  <a:lnTo>
                    <a:pt x="2762" y="1426"/>
                  </a:lnTo>
                  <a:lnTo>
                    <a:pt x="2769" y="1454"/>
                  </a:lnTo>
                  <a:lnTo>
                    <a:pt x="2769" y="1477"/>
                  </a:lnTo>
                  <a:lnTo>
                    <a:pt x="2777" y="1506"/>
                  </a:lnTo>
                  <a:lnTo>
                    <a:pt x="2777" y="1527"/>
                  </a:lnTo>
                  <a:lnTo>
                    <a:pt x="2785" y="1556"/>
                  </a:lnTo>
                  <a:lnTo>
                    <a:pt x="2785" y="1579"/>
                  </a:lnTo>
                  <a:lnTo>
                    <a:pt x="2790" y="1608"/>
                  </a:lnTo>
                  <a:lnTo>
                    <a:pt x="2790" y="1629"/>
                  </a:lnTo>
                  <a:lnTo>
                    <a:pt x="2798" y="1650"/>
                  </a:lnTo>
                  <a:lnTo>
                    <a:pt x="2798" y="1681"/>
                  </a:lnTo>
                  <a:lnTo>
                    <a:pt x="2806" y="1702"/>
                  </a:lnTo>
                  <a:lnTo>
                    <a:pt x="2806" y="1723"/>
                  </a:lnTo>
                  <a:lnTo>
                    <a:pt x="2813" y="1752"/>
                  </a:lnTo>
                  <a:lnTo>
                    <a:pt x="2813" y="1775"/>
                  </a:lnTo>
                  <a:lnTo>
                    <a:pt x="2821" y="1796"/>
                  </a:lnTo>
                  <a:lnTo>
                    <a:pt x="2821" y="1819"/>
                  </a:lnTo>
                  <a:lnTo>
                    <a:pt x="2827" y="1840"/>
                  </a:lnTo>
                  <a:lnTo>
                    <a:pt x="2827" y="1869"/>
                  </a:lnTo>
                  <a:lnTo>
                    <a:pt x="2835" y="1890"/>
                  </a:lnTo>
                  <a:lnTo>
                    <a:pt x="2842" y="1913"/>
                  </a:lnTo>
                  <a:lnTo>
                    <a:pt x="2842" y="1927"/>
                  </a:lnTo>
                  <a:lnTo>
                    <a:pt x="2850" y="1950"/>
                  </a:lnTo>
                  <a:lnTo>
                    <a:pt x="2850" y="1971"/>
                  </a:lnTo>
                  <a:lnTo>
                    <a:pt x="2856" y="1992"/>
                  </a:lnTo>
                  <a:lnTo>
                    <a:pt x="2856" y="2015"/>
                  </a:lnTo>
                  <a:lnTo>
                    <a:pt x="2863" y="2029"/>
                  </a:lnTo>
                  <a:lnTo>
                    <a:pt x="2863" y="2052"/>
                  </a:lnTo>
                  <a:lnTo>
                    <a:pt x="2871" y="2073"/>
                  </a:lnTo>
                  <a:lnTo>
                    <a:pt x="2871" y="2088"/>
                  </a:lnTo>
                  <a:lnTo>
                    <a:pt x="2879" y="2102"/>
                  </a:lnTo>
                  <a:lnTo>
                    <a:pt x="2879" y="2125"/>
                  </a:lnTo>
                  <a:lnTo>
                    <a:pt x="2886" y="2138"/>
                  </a:lnTo>
                  <a:lnTo>
                    <a:pt x="2886" y="2153"/>
                  </a:lnTo>
                  <a:lnTo>
                    <a:pt x="2892" y="2175"/>
                  </a:lnTo>
                  <a:lnTo>
                    <a:pt x="2892" y="2190"/>
                  </a:lnTo>
                  <a:lnTo>
                    <a:pt x="2900" y="2203"/>
                  </a:lnTo>
                  <a:lnTo>
                    <a:pt x="2900" y="2219"/>
                  </a:lnTo>
                  <a:lnTo>
                    <a:pt x="2907" y="2232"/>
                  </a:lnTo>
                  <a:lnTo>
                    <a:pt x="2907" y="2248"/>
                  </a:lnTo>
                  <a:lnTo>
                    <a:pt x="2915" y="2255"/>
                  </a:lnTo>
                  <a:lnTo>
                    <a:pt x="2915" y="2269"/>
                  </a:lnTo>
                  <a:lnTo>
                    <a:pt x="2921" y="2284"/>
                  </a:lnTo>
                  <a:lnTo>
                    <a:pt x="2921" y="2292"/>
                  </a:lnTo>
                  <a:lnTo>
                    <a:pt x="2929" y="2305"/>
                  </a:lnTo>
                  <a:lnTo>
                    <a:pt x="2929" y="2313"/>
                  </a:lnTo>
                  <a:lnTo>
                    <a:pt x="2936" y="2328"/>
                  </a:lnTo>
                  <a:lnTo>
                    <a:pt x="2936" y="2334"/>
                  </a:lnTo>
                  <a:lnTo>
                    <a:pt x="2944" y="2342"/>
                  </a:lnTo>
                  <a:lnTo>
                    <a:pt x="2944" y="2349"/>
                  </a:lnTo>
                  <a:lnTo>
                    <a:pt x="2952" y="2357"/>
                  </a:lnTo>
                  <a:lnTo>
                    <a:pt x="2952" y="2363"/>
                  </a:lnTo>
                  <a:lnTo>
                    <a:pt x="2957" y="2371"/>
                  </a:lnTo>
                  <a:lnTo>
                    <a:pt x="2957" y="2378"/>
                  </a:lnTo>
                  <a:lnTo>
                    <a:pt x="2965" y="2386"/>
                  </a:lnTo>
                  <a:lnTo>
                    <a:pt x="2973" y="2394"/>
                  </a:lnTo>
                  <a:lnTo>
                    <a:pt x="2980" y="2399"/>
                  </a:lnTo>
                  <a:lnTo>
                    <a:pt x="2988" y="2407"/>
                  </a:lnTo>
                  <a:lnTo>
                    <a:pt x="2994" y="2407"/>
                  </a:lnTo>
                  <a:lnTo>
                    <a:pt x="3002" y="2399"/>
                  </a:lnTo>
                  <a:lnTo>
                    <a:pt x="3009" y="2399"/>
                  </a:lnTo>
                  <a:lnTo>
                    <a:pt x="3017" y="2394"/>
                  </a:lnTo>
                  <a:lnTo>
                    <a:pt x="3023" y="2386"/>
                  </a:lnTo>
                  <a:lnTo>
                    <a:pt x="3030" y="2378"/>
                  </a:lnTo>
                  <a:lnTo>
                    <a:pt x="3038" y="2371"/>
                  </a:lnTo>
                  <a:lnTo>
                    <a:pt x="3038" y="2363"/>
                  </a:lnTo>
                  <a:lnTo>
                    <a:pt x="3046" y="2357"/>
                  </a:lnTo>
                  <a:lnTo>
                    <a:pt x="3046" y="2349"/>
                  </a:lnTo>
                  <a:lnTo>
                    <a:pt x="3053" y="2334"/>
                  </a:lnTo>
                  <a:lnTo>
                    <a:pt x="3053" y="2328"/>
                  </a:lnTo>
                  <a:lnTo>
                    <a:pt x="3059" y="2321"/>
                  </a:lnTo>
                  <a:lnTo>
                    <a:pt x="3059" y="2305"/>
                  </a:lnTo>
                  <a:lnTo>
                    <a:pt x="3067" y="2298"/>
                  </a:lnTo>
                  <a:lnTo>
                    <a:pt x="3075" y="2284"/>
                  </a:lnTo>
                  <a:lnTo>
                    <a:pt x="3075" y="2276"/>
                  </a:lnTo>
                  <a:lnTo>
                    <a:pt x="3082" y="2261"/>
                  </a:lnTo>
                  <a:lnTo>
                    <a:pt x="3082" y="2248"/>
                  </a:lnTo>
                  <a:lnTo>
                    <a:pt x="3090" y="2232"/>
                  </a:lnTo>
                  <a:lnTo>
                    <a:pt x="3090" y="2226"/>
                  </a:lnTo>
                  <a:lnTo>
                    <a:pt x="3096" y="2211"/>
                  </a:lnTo>
                  <a:lnTo>
                    <a:pt x="3096" y="2196"/>
                  </a:lnTo>
                  <a:lnTo>
                    <a:pt x="3103" y="2182"/>
                  </a:lnTo>
                  <a:lnTo>
                    <a:pt x="3103" y="2159"/>
                  </a:lnTo>
                  <a:lnTo>
                    <a:pt x="3111" y="2146"/>
                  </a:lnTo>
                  <a:lnTo>
                    <a:pt x="3111" y="2130"/>
                  </a:lnTo>
                  <a:lnTo>
                    <a:pt x="3119" y="2109"/>
                  </a:lnTo>
                  <a:lnTo>
                    <a:pt x="3119" y="2094"/>
                  </a:lnTo>
                  <a:lnTo>
                    <a:pt x="3125" y="2080"/>
                  </a:lnTo>
                  <a:lnTo>
                    <a:pt x="3125" y="2057"/>
                  </a:lnTo>
                  <a:lnTo>
                    <a:pt x="3132" y="2036"/>
                  </a:lnTo>
                  <a:lnTo>
                    <a:pt x="3132" y="2023"/>
                  </a:lnTo>
                  <a:lnTo>
                    <a:pt x="3140" y="2000"/>
                  </a:lnTo>
                  <a:lnTo>
                    <a:pt x="3140" y="1979"/>
                  </a:lnTo>
                  <a:lnTo>
                    <a:pt x="3148" y="1956"/>
                  </a:lnTo>
                  <a:lnTo>
                    <a:pt x="3148" y="1942"/>
                  </a:lnTo>
                  <a:lnTo>
                    <a:pt x="3155" y="1921"/>
                  </a:lnTo>
                  <a:lnTo>
                    <a:pt x="3155" y="1898"/>
                  </a:lnTo>
                  <a:lnTo>
                    <a:pt x="3161" y="1877"/>
                  </a:lnTo>
                  <a:lnTo>
                    <a:pt x="3161" y="1854"/>
                  </a:lnTo>
                  <a:lnTo>
                    <a:pt x="3169" y="1833"/>
                  </a:lnTo>
                  <a:lnTo>
                    <a:pt x="3169" y="1804"/>
                  </a:lnTo>
                  <a:lnTo>
                    <a:pt x="3176" y="1783"/>
                  </a:lnTo>
                  <a:lnTo>
                    <a:pt x="3176" y="1760"/>
                  </a:lnTo>
                  <a:lnTo>
                    <a:pt x="3184" y="1739"/>
                  </a:lnTo>
                  <a:lnTo>
                    <a:pt x="3184" y="1717"/>
                  </a:lnTo>
                  <a:lnTo>
                    <a:pt x="3192" y="1687"/>
                  </a:lnTo>
                  <a:lnTo>
                    <a:pt x="3192" y="1666"/>
                  </a:lnTo>
                  <a:lnTo>
                    <a:pt x="3197" y="1637"/>
                  </a:lnTo>
                  <a:lnTo>
                    <a:pt x="3197" y="1616"/>
                  </a:lnTo>
                  <a:lnTo>
                    <a:pt x="3205" y="1593"/>
                  </a:lnTo>
                  <a:lnTo>
                    <a:pt x="3205" y="1564"/>
                  </a:lnTo>
                  <a:lnTo>
                    <a:pt x="3213" y="1543"/>
                  </a:lnTo>
                  <a:lnTo>
                    <a:pt x="3213" y="1514"/>
                  </a:lnTo>
                  <a:lnTo>
                    <a:pt x="3221" y="1491"/>
                  </a:lnTo>
                  <a:lnTo>
                    <a:pt x="3221" y="1462"/>
                  </a:lnTo>
                  <a:lnTo>
                    <a:pt x="3226" y="1433"/>
                  </a:lnTo>
                  <a:lnTo>
                    <a:pt x="3226" y="1412"/>
                  </a:lnTo>
                  <a:lnTo>
                    <a:pt x="3234" y="1381"/>
                  </a:lnTo>
                  <a:lnTo>
                    <a:pt x="3234" y="1360"/>
                  </a:lnTo>
                  <a:lnTo>
                    <a:pt x="3242" y="1331"/>
                  </a:lnTo>
                  <a:lnTo>
                    <a:pt x="3242" y="1303"/>
                  </a:lnTo>
                  <a:lnTo>
                    <a:pt x="3249" y="1280"/>
                  </a:lnTo>
                  <a:lnTo>
                    <a:pt x="3249" y="1251"/>
                  </a:lnTo>
                  <a:lnTo>
                    <a:pt x="3257" y="1222"/>
                  </a:lnTo>
                  <a:lnTo>
                    <a:pt x="3257" y="1201"/>
                  </a:lnTo>
                  <a:lnTo>
                    <a:pt x="3263" y="1172"/>
                  </a:lnTo>
                  <a:lnTo>
                    <a:pt x="3263" y="1141"/>
                  </a:lnTo>
                  <a:lnTo>
                    <a:pt x="3270" y="1120"/>
                  </a:lnTo>
                  <a:lnTo>
                    <a:pt x="3270" y="1091"/>
                  </a:lnTo>
                  <a:lnTo>
                    <a:pt x="3278" y="1063"/>
                  </a:lnTo>
                  <a:lnTo>
                    <a:pt x="3278" y="1040"/>
                  </a:lnTo>
                  <a:lnTo>
                    <a:pt x="3286" y="1011"/>
                  </a:lnTo>
                  <a:lnTo>
                    <a:pt x="3286" y="990"/>
                  </a:lnTo>
                  <a:lnTo>
                    <a:pt x="3292" y="961"/>
                  </a:lnTo>
                  <a:lnTo>
                    <a:pt x="3292" y="932"/>
                  </a:lnTo>
                  <a:lnTo>
                    <a:pt x="3299" y="909"/>
                  </a:lnTo>
                  <a:lnTo>
                    <a:pt x="3299" y="880"/>
                  </a:lnTo>
                  <a:lnTo>
                    <a:pt x="3307" y="859"/>
                  </a:lnTo>
                  <a:lnTo>
                    <a:pt x="3315" y="830"/>
                  </a:lnTo>
                  <a:lnTo>
                    <a:pt x="3315" y="807"/>
                  </a:lnTo>
                  <a:lnTo>
                    <a:pt x="3322" y="778"/>
                  </a:lnTo>
                  <a:lnTo>
                    <a:pt x="3322" y="757"/>
                  </a:lnTo>
                  <a:lnTo>
                    <a:pt x="3328" y="734"/>
                  </a:lnTo>
                  <a:lnTo>
                    <a:pt x="3328" y="705"/>
                  </a:lnTo>
                  <a:lnTo>
                    <a:pt x="3336" y="684"/>
                  </a:lnTo>
                  <a:lnTo>
                    <a:pt x="3336" y="663"/>
                  </a:lnTo>
                  <a:lnTo>
                    <a:pt x="3343" y="632"/>
                  </a:lnTo>
                  <a:lnTo>
                    <a:pt x="3343" y="611"/>
                  </a:lnTo>
                  <a:lnTo>
                    <a:pt x="3351" y="590"/>
                  </a:lnTo>
                  <a:lnTo>
                    <a:pt x="3351" y="567"/>
                  </a:lnTo>
                  <a:lnTo>
                    <a:pt x="3359" y="546"/>
                  </a:lnTo>
                  <a:lnTo>
                    <a:pt x="3359" y="525"/>
                  </a:lnTo>
                  <a:lnTo>
                    <a:pt x="3365" y="502"/>
                  </a:lnTo>
                  <a:lnTo>
                    <a:pt x="3365" y="481"/>
                  </a:lnTo>
                  <a:lnTo>
                    <a:pt x="3372" y="459"/>
                  </a:lnTo>
                  <a:lnTo>
                    <a:pt x="3372" y="436"/>
                  </a:lnTo>
                  <a:lnTo>
                    <a:pt x="3380" y="415"/>
                  </a:lnTo>
                  <a:lnTo>
                    <a:pt x="3380" y="400"/>
                  </a:lnTo>
                  <a:lnTo>
                    <a:pt x="3388" y="379"/>
                  </a:lnTo>
                  <a:lnTo>
                    <a:pt x="3388" y="358"/>
                  </a:lnTo>
                  <a:lnTo>
                    <a:pt x="3393" y="342"/>
                  </a:lnTo>
                  <a:lnTo>
                    <a:pt x="3393" y="321"/>
                  </a:lnTo>
                  <a:lnTo>
                    <a:pt x="3401" y="306"/>
                  </a:lnTo>
                  <a:lnTo>
                    <a:pt x="3401" y="285"/>
                  </a:lnTo>
                  <a:lnTo>
                    <a:pt x="3409" y="269"/>
                  </a:lnTo>
                  <a:lnTo>
                    <a:pt x="3409" y="256"/>
                  </a:lnTo>
                  <a:lnTo>
                    <a:pt x="3416" y="233"/>
                  </a:lnTo>
                  <a:lnTo>
                    <a:pt x="3416" y="219"/>
                  </a:lnTo>
                  <a:lnTo>
                    <a:pt x="3424" y="204"/>
                  </a:lnTo>
                  <a:lnTo>
                    <a:pt x="3424" y="191"/>
                  </a:lnTo>
                  <a:lnTo>
                    <a:pt x="3430" y="175"/>
                  </a:lnTo>
                  <a:lnTo>
                    <a:pt x="3430" y="160"/>
                  </a:lnTo>
                  <a:lnTo>
                    <a:pt x="3438" y="154"/>
                  </a:lnTo>
                  <a:lnTo>
                    <a:pt x="3438" y="139"/>
                  </a:lnTo>
                  <a:lnTo>
                    <a:pt x="3445" y="123"/>
                  </a:lnTo>
                  <a:lnTo>
                    <a:pt x="3445" y="118"/>
                  </a:lnTo>
                  <a:lnTo>
                    <a:pt x="3453" y="102"/>
                  </a:lnTo>
                  <a:lnTo>
                    <a:pt x="3453" y="95"/>
                  </a:lnTo>
                  <a:lnTo>
                    <a:pt x="3461" y="81"/>
                  </a:lnTo>
                  <a:lnTo>
                    <a:pt x="3461" y="73"/>
                  </a:lnTo>
                  <a:lnTo>
                    <a:pt x="3466" y="66"/>
                  </a:lnTo>
                  <a:lnTo>
                    <a:pt x="3466" y="52"/>
                  </a:lnTo>
                  <a:lnTo>
                    <a:pt x="3474" y="45"/>
                  </a:lnTo>
                  <a:lnTo>
                    <a:pt x="3474" y="37"/>
                  </a:lnTo>
                  <a:lnTo>
                    <a:pt x="3482" y="29"/>
                  </a:lnTo>
                  <a:lnTo>
                    <a:pt x="3489" y="22"/>
                  </a:lnTo>
                  <a:lnTo>
                    <a:pt x="3495" y="16"/>
                  </a:lnTo>
                  <a:lnTo>
                    <a:pt x="3503" y="8"/>
                  </a:lnTo>
                  <a:lnTo>
                    <a:pt x="3511" y="0"/>
                  </a:lnTo>
                  <a:lnTo>
                    <a:pt x="3518" y="0"/>
                  </a:lnTo>
                  <a:lnTo>
                    <a:pt x="3526" y="0"/>
                  </a:lnTo>
                  <a:lnTo>
                    <a:pt x="3532" y="0"/>
                  </a:lnTo>
                  <a:lnTo>
                    <a:pt x="3539" y="8"/>
                  </a:lnTo>
                  <a:lnTo>
                    <a:pt x="3547" y="16"/>
                  </a:lnTo>
                  <a:lnTo>
                    <a:pt x="3555" y="22"/>
                  </a:lnTo>
                  <a:lnTo>
                    <a:pt x="3560" y="29"/>
                  </a:lnTo>
                  <a:lnTo>
                    <a:pt x="3568" y="37"/>
                  </a:lnTo>
                  <a:lnTo>
                    <a:pt x="3568" y="45"/>
                  </a:lnTo>
                  <a:lnTo>
                    <a:pt x="3576" y="52"/>
                  </a:lnTo>
                  <a:lnTo>
                    <a:pt x="3576" y="66"/>
                  </a:lnTo>
                  <a:lnTo>
                    <a:pt x="3584" y="73"/>
                  </a:lnTo>
                  <a:lnTo>
                    <a:pt x="3584" y="81"/>
                  </a:lnTo>
                  <a:lnTo>
                    <a:pt x="3591" y="89"/>
                  </a:lnTo>
                  <a:lnTo>
                    <a:pt x="3591" y="102"/>
                  </a:lnTo>
                  <a:lnTo>
                    <a:pt x="3597" y="110"/>
                  </a:lnTo>
                  <a:lnTo>
                    <a:pt x="3597" y="123"/>
                  </a:lnTo>
                  <a:lnTo>
                    <a:pt x="3605" y="139"/>
                  </a:lnTo>
                  <a:lnTo>
                    <a:pt x="3605" y="146"/>
                  </a:lnTo>
                  <a:lnTo>
                    <a:pt x="3612" y="160"/>
                  </a:lnTo>
                  <a:lnTo>
                    <a:pt x="3612" y="175"/>
                  </a:lnTo>
                  <a:lnTo>
                    <a:pt x="3620" y="191"/>
                  </a:lnTo>
                  <a:lnTo>
                    <a:pt x="3620" y="204"/>
                  </a:lnTo>
                  <a:lnTo>
                    <a:pt x="3628" y="219"/>
                  </a:lnTo>
                  <a:lnTo>
                    <a:pt x="3628" y="233"/>
                  </a:lnTo>
                  <a:lnTo>
                    <a:pt x="3633" y="256"/>
                  </a:lnTo>
                  <a:lnTo>
                    <a:pt x="3633" y="269"/>
                  </a:lnTo>
                  <a:lnTo>
                    <a:pt x="3641" y="285"/>
                  </a:lnTo>
                  <a:lnTo>
                    <a:pt x="3641" y="306"/>
                  </a:lnTo>
                  <a:lnTo>
                    <a:pt x="3649" y="321"/>
                  </a:lnTo>
                  <a:lnTo>
                    <a:pt x="3649" y="335"/>
                  </a:lnTo>
                  <a:lnTo>
                    <a:pt x="3656" y="358"/>
                  </a:lnTo>
                  <a:lnTo>
                    <a:pt x="3656" y="379"/>
                  </a:lnTo>
                  <a:lnTo>
                    <a:pt x="3662" y="394"/>
                  </a:lnTo>
                  <a:lnTo>
                    <a:pt x="3662" y="415"/>
                  </a:lnTo>
                  <a:lnTo>
                    <a:pt x="3670" y="436"/>
                  </a:lnTo>
                  <a:lnTo>
                    <a:pt x="3670" y="459"/>
                  </a:lnTo>
                  <a:lnTo>
                    <a:pt x="3678" y="481"/>
                  </a:lnTo>
                  <a:lnTo>
                    <a:pt x="3678" y="502"/>
                  </a:lnTo>
                  <a:lnTo>
                    <a:pt x="3685" y="525"/>
                  </a:lnTo>
                  <a:lnTo>
                    <a:pt x="3685" y="546"/>
                  </a:lnTo>
                  <a:lnTo>
                    <a:pt x="3693" y="567"/>
                  </a:lnTo>
                  <a:lnTo>
                    <a:pt x="3693" y="590"/>
                  </a:lnTo>
                  <a:lnTo>
                    <a:pt x="3699" y="611"/>
                  </a:lnTo>
                  <a:lnTo>
                    <a:pt x="3699" y="632"/>
                  </a:lnTo>
                  <a:lnTo>
                    <a:pt x="3706" y="663"/>
                  </a:lnTo>
                  <a:lnTo>
                    <a:pt x="3706" y="684"/>
                  </a:lnTo>
                  <a:lnTo>
                    <a:pt x="3714" y="705"/>
                  </a:lnTo>
                  <a:lnTo>
                    <a:pt x="3714" y="728"/>
                  </a:lnTo>
                  <a:lnTo>
                    <a:pt x="3722" y="757"/>
                  </a:lnTo>
                  <a:lnTo>
                    <a:pt x="3722" y="778"/>
                  </a:lnTo>
                  <a:lnTo>
                    <a:pt x="3729" y="807"/>
                  </a:lnTo>
                  <a:lnTo>
                    <a:pt x="3729" y="830"/>
                  </a:lnTo>
                  <a:lnTo>
                    <a:pt x="3735" y="859"/>
                  </a:lnTo>
                  <a:lnTo>
                    <a:pt x="3735" y="880"/>
                  </a:lnTo>
                  <a:lnTo>
                    <a:pt x="3743" y="909"/>
                  </a:lnTo>
                  <a:lnTo>
                    <a:pt x="3743" y="932"/>
                  </a:lnTo>
                  <a:lnTo>
                    <a:pt x="3751" y="961"/>
                  </a:lnTo>
                  <a:lnTo>
                    <a:pt x="3751" y="982"/>
                  </a:lnTo>
                  <a:lnTo>
                    <a:pt x="3758" y="1011"/>
                  </a:lnTo>
                  <a:lnTo>
                    <a:pt x="3758" y="1040"/>
                  </a:lnTo>
                  <a:lnTo>
                    <a:pt x="3764" y="1063"/>
                  </a:lnTo>
                  <a:lnTo>
                    <a:pt x="3764" y="1091"/>
                  </a:lnTo>
                  <a:lnTo>
                    <a:pt x="3772" y="1113"/>
                  </a:lnTo>
                  <a:lnTo>
                    <a:pt x="3772" y="1141"/>
                  </a:lnTo>
                  <a:lnTo>
                    <a:pt x="3779" y="1172"/>
                  </a:lnTo>
                  <a:lnTo>
                    <a:pt x="3779" y="1172"/>
                  </a:lnTo>
                </a:path>
              </a:pathLst>
            </a:custGeom>
            <a:noFill/>
            <a:ln w="0">
              <a:solidFill>
                <a:srgbClr val="0000FF"/>
              </a:solidFill>
              <a:prstDash val="solid"/>
              <a:round/>
              <a:headEnd/>
              <a:tailEnd/>
            </a:ln>
          </p:spPr>
          <p:txBody>
            <a:bodyPr/>
            <a:lstStyle/>
            <a:p>
              <a:pPr algn="l" rtl="0"/>
              <a:endParaRPr lang="es-AR"/>
            </a:p>
          </p:txBody>
        </p:sp>
        <p:sp>
          <p:nvSpPr>
            <p:cNvPr id="521301" name="Rectangle 85"/>
            <p:cNvSpPr>
              <a:spLocks noChangeArrowheads="1"/>
            </p:cNvSpPr>
            <p:nvPr/>
          </p:nvSpPr>
          <p:spPr bwMode="auto">
            <a:xfrm>
              <a:off x="4207" y="2114"/>
              <a:ext cx="288" cy="86"/>
            </a:xfrm>
            <a:prstGeom prst="rect">
              <a:avLst/>
            </a:prstGeom>
            <a:noFill/>
            <a:ln w="9525">
              <a:noFill/>
              <a:miter lim="800000"/>
              <a:headEnd/>
              <a:tailEnd/>
            </a:ln>
          </p:spPr>
          <p:txBody>
            <a:bodyPr wrap="none" lIns="0" tIns="0" rIns="0" bIns="0">
              <a:spAutoFit/>
            </a:bodyPr>
            <a:lstStyle/>
            <a:p>
              <a:pPr algn="l" rtl="0"/>
              <a:r>
                <a:rPr lang="en-CA" sz="900">
                  <a:solidFill>
                    <a:srgbClr val="000000"/>
                  </a:solidFill>
                  <a:latin typeface="Helvetica" charset="0"/>
                </a:rPr>
                <a:t>tiempo, segundos</a:t>
              </a:r>
              <a:endParaRPr lang="en-CA" sz="1400" b="1">
                <a:solidFill>
                  <a:srgbClr val="FF0000"/>
                </a:solidFill>
                <a:latin typeface="Arial" pitchFamily="34" charset="0"/>
              </a:endParaRPr>
            </a:p>
          </p:txBody>
        </p:sp>
        <p:sp>
          <p:nvSpPr>
            <p:cNvPr id="521302" name="Rectangle 86"/>
            <p:cNvSpPr>
              <a:spLocks noChangeArrowheads="1"/>
            </p:cNvSpPr>
            <p:nvPr/>
          </p:nvSpPr>
          <p:spPr bwMode="auto">
            <a:xfrm rot="16200000">
              <a:off x="2969" y="1228"/>
              <a:ext cx="505" cy="87"/>
            </a:xfrm>
            <a:prstGeom prst="rect">
              <a:avLst/>
            </a:prstGeom>
            <a:noFill/>
            <a:ln w="9525">
              <a:noFill/>
              <a:miter lim="800000"/>
              <a:headEnd/>
              <a:tailEnd/>
            </a:ln>
          </p:spPr>
          <p:txBody>
            <a:bodyPr wrap="none" lIns="0" tIns="0" rIns="0" bIns="0">
              <a:spAutoFit/>
            </a:bodyPr>
            <a:lstStyle/>
            <a:p>
              <a:pPr algn="l" rtl="0"/>
              <a:r>
                <a:rPr lang="en-CA" sz="900" dirty="0" smtClean="0">
                  <a:solidFill>
                    <a:srgbClr val="000000"/>
                  </a:solidFill>
                  <a:latin typeface="Helvetica" charset="0"/>
                </a:rPr>
                <a:t>de </a:t>
              </a:r>
              <a:r>
                <a:rPr lang="en-CA" sz="900" dirty="0" err="1" smtClean="0">
                  <a:solidFill>
                    <a:srgbClr val="000000"/>
                  </a:solidFill>
                  <a:latin typeface="Helvetica" charset="0"/>
                </a:rPr>
                <a:t>corriente</a:t>
              </a:r>
              <a:r>
                <a:rPr lang="en-CA" sz="900" dirty="0" smtClean="0">
                  <a:solidFill>
                    <a:srgbClr val="000000"/>
                  </a:solidFill>
                  <a:latin typeface="Helvetica" charset="0"/>
                </a:rPr>
                <a:t>, </a:t>
              </a:r>
              <a:r>
                <a:rPr lang="en-CA" sz="900" dirty="0">
                  <a:solidFill>
                    <a:srgbClr val="000000"/>
                  </a:solidFill>
                  <a:latin typeface="Helvetica" charset="0"/>
                </a:rPr>
                <a:t>un</a:t>
              </a:r>
              <a:endParaRPr lang="en-CA" sz="1400" b="1" dirty="0">
                <a:solidFill>
                  <a:srgbClr val="FF0000"/>
                </a:solidFill>
                <a:latin typeface="Arial" pitchFamily="34" charset="0"/>
              </a:endParaRPr>
            </a:p>
          </p:txBody>
        </p:sp>
        <p:sp>
          <p:nvSpPr>
            <p:cNvPr id="521303" name="Rectangle 87"/>
            <p:cNvSpPr>
              <a:spLocks noChangeArrowheads="1"/>
            </p:cNvSpPr>
            <p:nvPr/>
          </p:nvSpPr>
          <p:spPr bwMode="auto">
            <a:xfrm>
              <a:off x="3092" y="394"/>
              <a:ext cx="2441" cy="1832"/>
            </a:xfrm>
            <a:prstGeom prst="rect">
              <a:avLst/>
            </a:prstGeom>
            <a:noFill/>
            <a:ln w="4763">
              <a:solidFill>
                <a:srgbClr val="000000"/>
              </a:solidFill>
              <a:miter lim="800000"/>
              <a:headEnd/>
              <a:tailEnd/>
            </a:ln>
          </p:spPr>
          <p:txBody>
            <a:bodyPr/>
            <a:lstStyle/>
            <a:p>
              <a:pPr algn="l" rtl="0"/>
              <a:endParaRPr lang="es-AR"/>
            </a:p>
          </p:txBody>
        </p:sp>
        <p:sp>
          <p:nvSpPr>
            <p:cNvPr id="521304" name="Line 88"/>
            <p:cNvSpPr>
              <a:spLocks noChangeShapeType="1"/>
            </p:cNvSpPr>
            <p:nvPr/>
          </p:nvSpPr>
          <p:spPr bwMode="auto">
            <a:xfrm flipV="1">
              <a:off x="3724" y="966"/>
              <a:ext cx="1" cy="305"/>
            </a:xfrm>
            <a:prstGeom prst="line">
              <a:avLst/>
            </a:prstGeom>
            <a:noFill/>
            <a:ln w="4763">
              <a:solidFill>
                <a:srgbClr val="000000"/>
              </a:solidFill>
              <a:round/>
              <a:headEnd/>
              <a:tailEnd/>
            </a:ln>
          </p:spPr>
          <p:txBody>
            <a:bodyPr/>
            <a:lstStyle/>
            <a:p>
              <a:pPr algn="l" rtl="0"/>
              <a:endParaRPr lang="es-AR"/>
            </a:p>
          </p:txBody>
        </p:sp>
        <p:sp>
          <p:nvSpPr>
            <p:cNvPr id="521305" name="Line 89"/>
            <p:cNvSpPr>
              <a:spLocks noChangeShapeType="1"/>
            </p:cNvSpPr>
            <p:nvPr/>
          </p:nvSpPr>
          <p:spPr bwMode="auto">
            <a:xfrm>
              <a:off x="3553" y="1038"/>
              <a:ext cx="117" cy="1"/>
            </a:xfrm>
            <a:prstGeom prst="line">
              <a:avLst/>
            </a:prstGeom>
            <a:noFill/>
            <a:ln w="11113">
              <a:solidFill>
                <a:srgbClr val="000000"/>
              </a:solidFill>
              <a:round/>
              <a:headEnd/>
              <a:tailEnd/>
            </a:ln>
          </p:spPr>
          <p:txBody>
            <a:bodyPr/>
            <a:lstStyle/>
            <a:p>
              <a:pPr algn="l" rtl="0"/>
              <a:endParaRPr lang="es-AR"/>
            </a:p>
          </p:txBody>
        </p:sp>
        <p:sp>
          <p:nvSpPr>
            <p:cNvPr id="521306" name="Freeform 90"/>
            <p:cNvSpPr>
              <a:spLocks/>
            </p:cNvSpPr>
            <p:nvPr/>
          </p:nvSpPr>
          <p:spPr bwMode="auto">
            <a:xfrm>
              <a:off x="3664" y="1012"/>
              <a:ext cx="52" cy="52"/>
            </a:xfrm>
            <a:custGeom>
              <a:avLst/>
              <a:gdLst/>
              <a:ahLst/>
              <a:cxnLst>
                <a:cxn ang="0">
                  <a:pos x="0" y="0"/>
                </a:cxn>
                <a:cxn ang="0">
                  <a:pos x="103" y="52"/>
                </a:cxn>
                <a:cxn ang="0">
                  <a:pos x="0" y="104"/>
                </a:cxn>
                <a:cxn ang="0">
                  <a:pos x="0" y="0"/>
                </a:cxn>
              </a:cxnLst>
              <a:rect l="0" t="0" r="r" b="b"/>
              <a:pathLst>
                <a:path w="103" h="104">
                  <a:moveTo>
                    <a:pt x="0" y="0"/>
                  </a:moveTo>
                  <a:lnTo>
                    <a:pt x="103" y="52"/>
                  </a:lnTo>
                  <a:lnTo>
                    <a:pt x="0" y="104"/>
                  </a:lnTo>
                  <a:lnTo>
                    <a:pt x="0" y="0"/>
                  </a:lnTo>
                  <a:close/>
                </a:path>
              </a:pathLst>
            </a:custGeom>
            <a:solidFill>
              <a:srgbClr val="000000"/>
            </a:solidFill>
            <a:ln w="9525">
              <a:noFill/>
              <a:round/>
              <a:headEnd/>
              <a:tailEnd/>
            </a:ln>
          </p:spPr>
          <p:txBody>
            <a:bodyPr/>
            <a:lstStyle/>
            <a:p>
              <a:pPr algn="l" rtl="0"/>
              <a:endParaRPr lang="es-AR"/>
            </a:p>
          </p:txBody>
        </p:sp>
        <p:sp>
          <p:nvSpPr>
            <p:cNvPr id="521307" name="Line 91"/>
            <p:cNvSpPr>
              <a:spLocks noChangeShapeType="1"/>
            </p:cNvSpPr>
            <p:nvPr/>
          </p:nvSpPr>
          <p:spPr bwMode="auto">
            <a:xfrm flipH="1">
              <a:off x="3815" y="1038"/>
              <a:ext cx="117" cy="1"/>
            </a:xfrm>
            <a:prstGeom prst="line">
              <a:avLst/>
            </a:prstGeom>
            <a:noFill/>
            <a:ln w="11113">
              <a:solidFill>
                <a:srgbClr val="000000"/>
              </a:solidFill>
              <a:round/>
              <a:headEnd/>
              <a:tailEnd/>
            </a:ln>
          </p:spPr>
          <p:txBody>
            <a:bodyPr/>
            <a:lstStyle/>
            <a:p>
              <a:pPr algn="l" rtl="0"/>
              <a:endParaRPr lang="es-AR"/>
            </a:p>
          </p:txBody>
        </p:sp>
        <p:sp>
          <p:nvSpPr>
            <p:cNvPr id="521308" name="Freeform 92"/>
            <p:cNvSpPr>
              <a:spLocks/>
            </p:cNvSpPr>
            <p:nvPr/>
          </p:nvSpPr>
          <p:spPr bwMode="auto">
            <a:xfrm>
              <a:off x="3769" y="1012"/>
              <a:ext cx="52" cy="52"/>
            </a:xfrm>
            <a:custGeom>
              <a:avLst/>
              <a:gdLst/>
              <a:ahLst/>
              <a:cxnLst>
                <a:cxn ang="0">
                  <a:pos x="104" y="104"/>
                </a:cxn>
                <a:cxn ang="0">
                  <a:pos x="0" y="52"/>
                </a:cxn>
                <a:cxn ang="0">
                  <a:pos x="104" y="0"/>
                </a:cxn>
                <a:cxn ang="0">
                  <a:pos x="104" y="104"/>
                </a:cxn>
              </a:cxnLst>
              <a:rect l="0" t="0" r="r" b="b"/>
              <a:pathLst>
                <a:path w="104" h="104">
                  <a:moveTo>
                    <a:pt x="104" y="104"/>
                  </a:moveTo>
                  <a:lnTo>
                    <a:pt x="0" y="52"/>
                  </a:lnTo>
                  <a:lnTo>
                    <a:pt x="104" y="0"/>
                  </a:lnTo>
                  <a:lnTo>
                    <a:pt x="104" y="104"/>
                  </a:lnTo>
                  <a:close/>
                </a:path>
              </a:pathLst>
            </a:custGeom>
            <a:solidFill>
              <a:srgbClr val="000000"/>
            </a:solidFill>
            <a:ln w="9525">
              <a:noFill/>
              <a:round/>
              <a:headEnd/>
              <a:tailEnd/>
            </a:ln>
          </p:spPr>
          <p:txBody>
            <a:bodyPr/>
            <a:lstStyle/>
            <a:p>
              <a:pPr algn="l" rtl="0"/>
              <a:endParaRPr lang="es-AR"/>
            </a:p>
          </p:txBody>
        </p:sp>
        <p:sp>
          <p:nvSpPr>
            <p:cNvPr id="521309" name="Rectangle 93"/>
            <p:cNvSpPr>
              <a:spLocks noChangeArrowheads="1"/>
            </p:cNvSpPr>
            <p:nvPr/>
          </p:nvSpPr>
          <p:spPr bwMode="auto">
            <a:xfrm>
              <a:off x="3600" y="844"/>
              <a:ext cx="264" cy="115"/>
            </a:xfrm>
            <a:prstGeom prst="rect">
              <a:avLst/>
            </a:prstGeom>
            <a:noFill/>
            <a:ln w="9525">
              <a:noFill/>
              <a:miter lim="800000"/>
              <a:headEnd/>
              <a:tailEnd/>
            </a:ln>
          </p:spPr>
          <p:txBody>
            <a:bodyPr wrap="none" lIns="0" tIns="0" rIns="0" bIns="0">
              <a:spAutoFit/>
            </a:bodyPr>
            <a:lstStyle/>
            <a:p>
              <a:pPr algn="l" rtl="0"/>
              <a:r>
                <a:rPr lang="en-CA" sz="1200">
                  <a:solidFill>
                    <a:srgbClr val="000000"/>
                  </a:solidFill>
                  <a:latin typeface="Arial" pitchFamily="34" charset="0"/>
                </a:rPr>
                <a:t>~1 ms</a:t>
              </a:r>
              <a:endParaRPr lang="en-CA" sz="1400" b="1">
                <a:solidFill>
                  <a:srgbClr val="FF0000"/>
                </a:solidFill>
                <a:latin typeface="Arial" pitchFamily="34" charset="0"/>
              </a:endParaRPr>
            </a:p>
          </p:txBody>
        </p:sp>
        <p:sp>
          <p:nvSpPr>
            <p:cNvPr id="521310" name="AutoShape 94"/>
            <p:cNvSpPr>
              <a:spLocks noChangeArrowheads="1"/>
            </p:cNvSpPr>
            <p:nvPr/>
          </p:nvSpPr>
          <p:spPr bwMode="auto">
            <a:xfrm rot="4672588">
              <a:off x="2201" y="818"/>
              <a:ext cx="157" cy="1861"/>
            </a:xfrm>
            <a:prstGeom prst="upDownArrow">
              <a:avLst>
                <a:gd name="adj1" fmla="val 50000"/>
                <a:gd name="adj2" fmla="val 237070"/>
              </a:avLst>
            </a:prstGeom>
            <a:solidFill>
              <a:schemeClr val="bg1"/>
            </a:solidFill>
            <a:ln w="9525">
              <a:solidFill>
                <a:schemeClr val="tx1"/>
              </a:solidFill>
              <a:miter lim="800000"/>
              <a:headEnd/>
              <a:tailEnd/>
            </a:ln>
            <a:effectLst/>
          </p:spPr>
          <p:txBody>
            <a:bodyPr wrap="none" anchor="ctr"/>
            <a:lstStyle/>
            <a:p>
              <a:pPr algn="l" rtl="0"/>
              <a:endParaRPr lang="es-A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23266" name="Group 2"/>
          <p:cNvGrpSpPr>
            <a:grpSpLocks/>
          </p:cNvGrpSpPr>
          <p:nvPr/>
        </p:nvGrpSpPr>
        <p:grpSpPr bwMode="auto">
          <a:xfrm>
            <a:off x="381000" y="1066800"/>
            <a:ext cx="7086600" cy="5548313"/>
            <a:chOff x="0" y="57"/>
            <a:chExt cx="5760" cy="4191"/>
          </a:xfrm>
        </p:grpSpPr>
        <p:graphicFrame>
          <p:nvGraphicFramePr>
            <p:cNvPr id="523267" name="Object 3"/>
            <p:cNvGraphicFramePr>
              <a:graphicFrameLocks noChangeAspect="1"/>
            </p:cNvGraphicFramePr>
            <p:nvPr/>
          </p:nvGraphicFramePr>
          <p:xfrm>
            <a:off x="0" y="57"/>
            <a:ext cx="5760" cy="4191"/>
          </p:xfrm>
          <a:graphic>
            <a:graphicData uri="http://schemas.openxmlformats.org/drawingml/2006/compatibility">
              <com:legacyDrawing xmlns:com="http://schemas.openxmlformats.org/drawingml/2006/compatibility" spid="_x0000_s523267"/>
            </a:graphicData>
          </a:graphic>
        </p:graphicFrame>
        <p:graphicFrame>
          <p:nvGraphicFramePr>
            <p:cNvPr id="523268" name="Object 4"/>
            <p:cNvGraphicFramePr>
              <a:graphicFrameLocks noChangeAspect="1"/>
            </p:cNvGraphicFramePr>
            <p:nvPr/>
          </p:nvGraphicFramePr>
          <p:xfrm>
            <a:off x="1244" y="2079"/>
            <a:ext cx="889" cy="853"/>
          </p:xfrm>
          <a:graphic>
            <a:graphicData uri="http://schemas.openxmlformats.org/drawingml/2006/compatibility">
              <com:legacyDrawing xmlns:com="http://schemas.openxmlformats.org/drawingml/2006/compatibility" spid="_x0000_s523268"/>
            </a:graphicData>
          </a:graphic>
        </p:graphicFrame>
        <p:graphicFrame>
          <p:nvGraphicFramePr>
            <p:cNvPr id="523269" name="Object 5"/>
            <p:cNvGraphicFramePr>
              <a:graphicFrameLocks noChangeAspect="1"/>
            </p:cNvGraphicFramePr>
            <p:nvPr/>
          </p:nvGraphicFramePr>
          <p:xfrm>
            <a:off x="2164" y="2337"/>
            <a:ext cx="1250" cy="808"/>
          </p:xfrm>
          <a:graphic>
            <a:graphicData uri="http://schemas.openxmlformats.org/drawingml/2006/compatibility">
              <com:legacyDrawing xmlns:com="http://schemas.openxmlformats.org/drawingml/2006/compatibility" spid="_x0000_s523269"/>
            </a:graphicData>
          </a:graphic>
        </p:graphicFrame>
        <p:graphicFrame>
          <p:nvGraphicFramePr>
            <p:cNvPr id="523270" name="Object 6"/>
            <p:cNvGraphicFramePr>
              <a:graphicFrameLocks noChangeAspect="1"/>
            </p:cNvGraphicFramePr>
            <p:nvPr/>
          </p:nvGraphicFramePr>
          <p:xfrm>
            <a:off x="1135" y="3376"/>
            <a:ext cx="1097" cy="669"/>
          </p:xfrm>
          <a:graphic>
            <a:graphicData uri="http://schemas.openxmlformats.org/drawingml/2006/compatibility">
              <com:legacyDrawing xmlns:com="http://schemas.openxmlformats.org/drawingml/2006/compatibility" spid="_x0000_s523270"/>
            </a:graphicData>
          </a:graphic>
        </p:graphicFrame>
        <p:graphicFrame>
          <p:nvGraphicFramePr>
            <p:cNvPr id="523271" name="Object 7"/>
            <p:cNvGraphicFramePr>
              <a:graphicFrameLocks noChangeAspect="1"/>
            </p:cNvGraphicFramePr>
            <p:nvPr/>
          </p:nvGraphicFramePr>
          <p:xfrm>
            <a:off x="2685" y="3228"/>
            <a:ext cx="889" cy="705"/>
          </p:xfrm>
          <a:graphic>
            <a:graphicData uri="http://schemas.openxmlformats.org/drawingml/2006/compatibility">
              <com:legacyDrawing xmlns:com="http://schemas.openxmlformats.org/drawingml/2006/compatibility" spid="_x0000_s523271"/>
            </a:graphicData>
          </a:graphic>
        </p:graphicFrame>
      </p:grpSp>
      <p:graphicFrame>
        <p:nvGraphicFramePr>
          <p:cNvPr id="523272" name="Object 8"/>
          <p:cNvGraphicFramePr>
            <a:graphicFrameLocks noChangeAspect="1"/>
          </p:cNvGraphicFramePr>
          <p:nvPr/>
        </p:nvGraphicFramePr>
        <p:xfrm>
          <a:off x="5016500" y="2743200"/>
          <a:ext cx="4127500" cy="3124200"/>
        </p:xfrm>
        <a:graphic>
          <a:graphicData uri="http://schemas.openxmlformats.org/drawingml/2006/compatibility">
            <com:legacyDrawing xmlns:com="http://schemas.openxmlformats.org/drawingml/2006/compatibility" spid="_x0000_s523272"/>
          </a:graphicData>
        </a:graphic>
      </p:graphicFrame>
      <p:sp>
        <p:nvSpPr>
          <p:cNvPr id="523273" name="Rectangle 9"/>
          <p:cNvSpPr>
            <a:spLocks noGrp="1" noChangeArrowheads="1"/>
          </p:cNvSpPr>
          <p:nvPr>
            <p:ph type="title"/>
          </p:nvPr>
        </p:nvSpPr>
        <p:spPr/>
        <p:txBody>
          <a:bodyPr/>
          <a:lstStyle/>
          <a:p>
            <a:pPr algn="l" rtl="0"/>
            <a:r>
              <a:rPr lang="en-CA"/>
              <a:t>Saturación de CT: ejemplo de falla interna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23272"/>
                                        </p:tgtEl>
                                        <p:attrNameLst>
                                          <p:attrName>style.visibility</p:attrName>
                                        </p:attrNameLst>
                                      </p:cBhvr>
                                      <p:to>
                                        <p:strVal val="visible"/>
                                      </p:to>
                                    </p:set>
                                    <p:anim calcmode="lin" valueType="num">
                                      <p:cBhvr additive="base">
                                        <p:cTn id="7" dur="500" fill="hold"/>
                                        <p:tgtEl>
                                          <p:spTgt spid="523272"/>
                                        </p:tgtEl>
                                        <p:attrNameLst>
                                          <p:attrName>ppt_x</p:attrName>
                                        </p:attrNameLst>
                                      </p:cBhvr>
                                      <p:tavLst>
                                        <p:tav tm="0">
                                          <p:val>
                                            <p:strVal val="1+#ppt_w/2"/>
                                          </p:val>
                                        </p:tav>
                                        <p:tav tm="100000">
                                          <p:val>
                                            <p:strVal val="#ppt_x"/>
                                          </p:val>
                                        </p:tav>
                                      </p:tavLst>
                                    </p:anim>
                                    <p:anim calcmode="lin" valueType="num">
                                      <p:cBhvr additive="base">
                                        <p:cTn id="8" dur="500" fill="hold"/>
                                        <p:tgtEl>
                                          <p:spTgt spid="5232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p:txBody>
          <a:bodyPr/>
          <a:lstStyle/>
          <a:p>
            <a:pPr algn="l" rtl="0"/>
            <a:r>
              <a:rPr lang="en-CA"/>
              <a:t>Aplicación de relés diferenciales de baja impedancia para la protección de barras colectoras</a:t>
            </a:r>
          </a:p>
        </p:txBody>
      </p:sp>
      <p:sp>
        <p:nvSpPr>
          <p:cNvPr id="466947" name="Rectangle 3"/>
          <p:cNvSpPr>
            <a:spLocks noGrp="1" noChangeArrowheads="1"/>
          </p:cNvSpPr>
          <p:nvPr>
            <p:ph type="body" idx="1"/>
          </p:nvPr>
        </p:nvSpPr>
        <p:spPr>
          <a:xfrm>
            <a:off x="304800" y="1676400"/>
            <a:ext cx="8459788" cy="4845050"/>
          </a:xfrm>
        </p:spPr>
        <p:txBody>
          <a:bodyPr/>
          <a:lstStyle/>
          <a:p>
            <a:pPr lvl="1" algn="l" rtl="0">
              <a:buClr>
                <a:schemeClr val="hlink"/>
              </a:buClr>
              <a:buFontTx/>
              <a:buNone/>
            </a:pPr>
            <a:r>
              <a:rPr lang="en-CA" sz="2500" b="1" u="sng" dirty="0" err="1"/>
              <a:t>Temas</a:t>
            </a:r>
            <a:r>
              <a:rPr lang="en-CA" sz="2500" b="1" u="sng" dirty="0"/>
              <a:t> </a:t>
            </a:r>
            <a:r>
              <a:rPr lang="en-CA" sz="2500" b="1" u="sng" dirty="0" err="1"/>
              <a:t>básicos</a:t>
            </a:r>
            <a:endParaRPr lang="en-CA" sz="2500" b="1" u="sng" dirty="0"/>
          </a:p>
          <a:p>
            <a:pPr lvl="1" algn="l" rtl="0">
              <a:buClr>
                <a:schemeClr val="hlink"/>
              </a:buClr>
            </a:pPr>
            <a:r>
              <a:rPr lang="en-CA" sz="2500" b="1" dirty="0" err="1"/>
              <a:t>Configurar</a:t>
            </a:r>
            <a:r>
              <a:rPr lang="en-CA" sz="2500" b="1" dirty="0"/>
              <a:t> </a:t>
            </a:r>
            <a:r>
              <a:rPr lang="en-CA" sz="2500" b="1" dirty="0" err="1"/>
              <a:t>entradas</a:t>
            </a:r>
            <a:r>
              <a:rPr lang="en-CA" sz="2500" b="1" dirty="0"/>
              <a:t> </a:t>
            </a:r>
            <a:r>
              <a:rPr lang="en-CA" sz="2500" b="1" dirty="0" err="1"/>
              <a:t>físicas</a:t>
            </a:r>
            <a:r>
              <a:rPr lang="en-CA" sz="2500" b="1" dirty="0"/>
              <a:t> de CT</a:t>
            </a:r>
          </a:p>
          <a:p>
            <a:pPr lvl="1" algn="l" rtl="0">
              <a:buClr>
                <a:schemeClr val="hlink"/>
              </a:buClr>
            </a:pPr>
            <a:r>
              <a:rPr lang="en-CA" sz="2500" b="1" dirty="0" err="1"/>
              <a:t>Configurar</a:t>
            </a:r>
            <a:r>
              <a:rPr lang="en-CA" sz="2500" b="1" dirty="0"/>
              <a:t> </a:t>
            </a:r>
            <a:r>
              <a:rPr lang="en-CA" sz="2500" b="1" dirty="0" err="1"/>
              <a:t>zona</a:t>
            </a:r>
            <a:r>
              <a:rPr lang="en-CA" sz="2500" b="1" dirty="0"/>
              <a:t> de </a:t>
            </a:r>
            <a:r>
              <a:rPr lang="en-CA" sz="2500" b="1" dirty="0" err="1" smtClean="0"/>
              <a:t>barra</a:t>
            </a:r>
            <a:r>
              <a:rPr lang="en-CA" sz="2500" b="1" dirty="0" smtClean="0"/>
              <a:t> </a:t>
            </a:r>
            <a:r>
              <a:rPr lang="en-CA" sz="2500" b="1" dirty="0"/>
              <a:t>y </a:t>
            </a:r>
            <a:r>
              <a:rPr lang="en-CA" sz="2500" b="1" dirty="0" err="1"/>
              <a:t>réplica</a:t>
            </a:r>
            <a:r>
              <a:rPr lang="en-CA" sz="2500" b="1" dirty="0"/>
              <a:t> de </a:t>
            </a:r>
            <a:r>
              <a:rPr lang="en-CA" sz="2500" b="1" dirty="0" err="1" smtClean="0"/>
              <a:t>barra</a:t>
            </a:r>
            <a:r>
              <a:rPr lang="en-CA" sz="2500" b="1" dirty="0" smtClean="0"/>
              <a:t> </a:t>
            </a:r>
            <a:r>
              <a:rPr lang="en-CA" sz="2500" b="1" dirty="0" err="1"/>
              <a:t>dinámico</a:t>
            </a:r>
            <a:endParaRPr lang="en-CA" sz="2500" b="1" dirty="0"/>
          </a:p>
          <a:p>
            <a:pPr lvl="1" algn="l" rtl="0">
              <a:buClr>
                <a:schemeClr val="hlink"/>
              </a:buClr>
            </a:pPr>
            <a:r>
              <a:rPr lang="en-CA" sz="2500" b="1" dirty="0" err="1"/>
              <a:t>Calcular</a:t>
            </a:r>
            <a:r>
              <a:rPr lang="en-CA" sz="2500" b="1" dirty="0"/>
              <a:t> la </a:t>
            </a:r>
            <a:r>
              <a:rPr lang="en-CA" sz="2500" b="1" dirty="0" err="1"/>
              <a:t>configuración</a:t>
            </a:r>
            <a:r>
              <a:rPr lang="en-CA" sz="2500" b="1" dirty="0"/>
              <a:t> del </a:t>
            </a:r>
            <a:r>
              <a:rPr lang="en-CA" sz="2500" b="1" dirty="0" err="1"/>
              <a:t>elemento</a:t>
            </a:r>
            <a:r>
              <a:rPr lang="en-CA" sz="2500" b="1" dirty="0"/>
              <a:t> </a:t>
            </a:r>
            <a:r>
              <a:rPr lang="en-CA" sz="2500" b="1" dirty="0" err="1"/>
              <a:t>diferencial</a:t>
            </a:r>
            <a:r>
              <a:rPr lang="en-CA" sz="2500" b="1" dirty="0"/>
              <a:t> del </a:t>
            </a:r>
            <a:r>
              <a:rPr lang="en-CA" sz="2500" b="1" dirty="0" err="1" smtClean="0"/>
              <a:t>barra</a:t>
            </a:r>
            <a:endParaRPr lang="en-CA" sz="2500" b="1" dirty="0"/>
          </a:p>
          <a:p>
            <a:pPr lvl="1" algn="l" rtl="0">
              <a:buClr>
                <a:schemeClr val="hlink"/>
              </a:buClr>
              <a:buFontTx/>
              <a:buNone/>
            </a:pPr>
            <a:r>
              <a:rPr lang="en-CA" sz="2500" b="1" u="sng" dirty="0" err="1"/>
              <a:t>Temas</a:t>
            </a:r>
            <a:r>
              <a:rPr lang="en-CA" sz="2500" b="1" u="sng" dirty="0"/>
              <a:t> </a:t>
            </a:r>
            <a:r>
              <a:rPr lang="en-CA" sz="2500" b="1" u="sng" dirty="0" err="1"/>
              <a:t>avanzados</a:t>
            </a:r>
            <a:endParaRPr lang="en-CA" sz="2500" b="1" u="sng" dirty="0"/>
          </a:p>
          <a:p>
            <a:pPr lvl="1" algn="l" rtl="0">
              <a:buClr>
                <a:schemeClr val="hlink"/>
              </a:buClr>
            </a:pPr>
            <a:r>
              <a:rPr lang="en-CA" sz="2500" b="1" dirty="0" err="1"/>
              <a:t>Monitoreo</a:t>
            </a:r>
            <a:r>
              <a:rPr lang="en-CA" sz="2500" b="1" dirty="0"/>
              <a:t> de </a:t>
            </a:r>
            <a:r>
              <a:rPr lang="en-CA" sz="2500" b="1" dirty="0" err="1"/>
              <a:t>interruptores</a:t>
            </a:r>
            <a:r>
              <a:rPr lang="en-CA" sz="2500" b="1" dirty="0"/>
              <a:t> </a:t>
            </a:r>
            <a:r>
              <a:rPr lang="en-CA" sz="2500" b="1" dirty="0" err="1"/>
              <a:t>seccionadores</a:t>
            </a:r>
            <a:r>
              <a:rPr lang="en-CA" sz="2500" b="1" dirty="0"/>
              <a:t> </a:t>
            </a:r>
            <a:r>
              <a:rPr lang="en-CA" sz="2500" b="1" dirty="0" err="1"/>
              <a:t>para</a:t>
            </a:r>
            <a:r>
              <a:rPr lang="en-CA" sz="2500" b="1" dirty="0"/>
              <a:t> </a:t>
            </a:r>
            <a:r>
              <a:rPr lang="en-CA" sz="2500" b="1" dirty="0" smtClean="0"/>
              <a:t>barras </a:t>
            </a:r>
            <a:r>
              <a:rPr lang="en-CA" sz="2500" b="1" dirty="0" err="1"/>
              <a:t>reconfigurables</a:t>
            </a:r>
            <a:endParaRPr lang="en-CA" sz="2500" b="1" dirty="0"/>
          </a:p>
          <a:p>
            <a:pPr lvl="1" algn="l" rtl="0">
              <a:buClr>
                <a:schemeClr val="hlink"/>
              </a:buClr>
            </a:pPr>
            <a:r>
              <a:rPr lang="en-CA" sz="2500" b="1" dirty="0" err="1"/>
              <a:t>Problema</a:t>
            </a:r>
            <a:r>
              <a:rPr lang="en-CA" sz="2500" b="1" dirty="0"/>
              <a:t> de CT de </a:t>
            </a:r>
            <a:r>
              <a:rPr lang="en-CA" sz="2500" b="1" dirty="0" err="1"/>
              <a:t>zona</a:t>
            </a:r>
            <a:r>
              <a:rPr lang="en-CA" sz="2500" b="1" dirty="0"/>
              <a:t> </a:t>
            </a:r>
            <a:r>
              <a:rPr lang="en-CA" sz="2500" b="1" dirty="0" err="1"/>
              <a:t>diferencial</a:t>
            </a:r>
            <a:endParaRPr lang="en-CA" sz="2500" b="1" dirty="0"/>
          </a:p>
          <a:p>
            <a:pPr lvl="1" algn="l" rtl="0">
              <a:buClr>
                <a:schemeClr val="hlink"/>
              </a:buClr>
            </a:pPr>
            <a:r>
              <a:rPr lang="en-CA" sz="2500" b="1" dirty="0" err="1"/>
              <a:t>Protección</a:t>
            </a:r>
            <a:r>
              <a:rPr lang="en-CA" sz="2500" b="1" dirty="0"/>
              <a:t> </a:t>
            </a:r>
            <a:r>
              <a:rPr lang="en-CA" sz="2500" b="1" dirty="0" err="1"/>
              <a:t>integrada</a:t>
            </a:r>
            <a:r>
              <a:rPr lang="en-CA" sz="2500" b="1" dirty="0"/>
              <a:t> contra </a:t>
            </a:r>
            <a:r>
              <a:rPr lang="en-CA" sz="2500" b="1" dirty="0" err="1"/>
              <a:t>falla</a:t>
            </a:r>
            <a:r>
              <a:rPr lang="en-CA" sz="2500" b="1" dirty="0"/>
              <a:t> del </a:t>
            </a:r>
            <a:r>
              <a:rPr lang="en-CA" sz="2500" b="1" dirty="0" err="1"/>
              <a:t>interruptor</a:t>
            </a:r>
            <a:endParaRPr lang="en-CA" sz="2500"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algn="l" rtl="0"/>
            <a:r>
              <a:rPr lang="en-CA"/>
              <a:t>Configuración de entradas CT</a:t>
            </a:r>
          </a:p>
        </p:txBody>
      </p:sp>
      <p:sp>
        <p:nvSpPr>
          <p:cNvPr id="1027" name="Rectangle 3"/>
          <p:cNvSpPr>
            <a:spLocks noGrp="1" noChangeArrowheads="1"/>
          </p:cNvSpPr>
          <p:nvPr>
            <p:ph type="body" idx="1"/>
          </p:nvPr>
        </p:nvSpPr>
        <p:spPr>
          <a:xfrm>
            <a:off x="341313" y="1371600"/>
            <a:ext cx="8459787" cy="2513013"/>
          </a:xfrm>
        </p:spPr>
        <p:txBody>
          <a:bodyPr/>
          <a:lstStyle/>
          <a:p>
            <a:pPr lvl="1" algn="l" rtl="0">
              <a:buClr>
                <a:schemeClr val="hlink"/>
              </a:buClr>
            </a:pPr>
            <a:r>
              <a:rPr lang="en-CA" b="1" dirty="0"/>
              <a:t>Para </a:t>
            </a:r>
            <a:r>
              <a:rPr lang="en-CA" b="1" dirty="0" err="1"/>
              <a:t>cada</a:t>
            </a:r>
            <a:r>
              <a:rPr lang="en-CA" b="1" dirty="0"/>
              <a:t> </a:t>
            </a:r>
            <a:r>
              <a:rPr lang="en-CA" b="1" dirty="0" err="1"/>
              <a:t>circuito</a:t>
            </a:r>
            <a:r>
              <a:rPr lang="en-CA" b="1" dirty="0"/>
              <a:t> CT </a:t>
            </a:r>
            <a:r>
              <a:rPr lang="en-CA" b="1" dirty="0" err="1"/>
              <a:t>conectado</a:t>
            </a:r>
            <a:r>
              <a:rPr lang="en-CA" b="1" dirty="0"/>
              <a:t>, </a:t>
            </a:r>
            <a:r>
              <a:rPr lang="en-CA" b="1" dirty="0" err="1"/>
              <a:t>ingrese</a:t>
            </a:r>
            <a:r>
              <a:rPr lang="en-CA" b="1" dirty="0"/>
              <a:t> la </a:t>
            </a:r>
            <a:r>
              <a:rPr lang="en-CA" b="1" dirty="0" err="1"/>
              <a:t>clasificación</a:t>
            </a:r>
            <a:r>
              <a:rPr lang="en-CA" b="1" dirty="0"/>
              <a:t> </a:t>
            </a:r>
            <a:r>
              <a:rPr lang="en-CA" b="1" dirty="0" err="1"/>
              <a:t>primaria</a:t>
            </a:r>
            <a:r>
              <a:rPr lang="en-CA" b="1" dirty="0"/>
              <a:t> y </a:t>
            </a:r>
            <a:r>
              <a:rPr lang="en-CA" b="1" dirty="0" err="1"/>
              <a:t>seleccione</a:t>
            </a:r>
            <a:r>
              <a:rPr lang="en-CA" b="1" dirty="0"/>
              <a:t> </a:t>
            </a:r>
            <a:r>
              <a:rPr lang="en-CA" b="1" dirty="0" err="1"/>
              <a:t>Clasificación</a:t>
            </a:r>
            <a:r>
              <a:rPr lang="en-CA" b="1" dirty="0"/>
              <a:t> </a:t>
            </a:r>
            <a:r>
              <a:rPr lang="en-CA" b="1" dirty="0" err="1"/>
              <a:t>secundaria</a:t>
            </a:r>
            <a:r>
              <a:rPr lang="en-CA" b="1" dirty="0"/>
              <a:t>.</a:t>
            </a:r>
          </a:p>
          <a:p>
            <a:pPr lvl="1" algn="l" rtl="0">
              <a:buClr>
                <a:schemeClr val="hlink"/>
              </a:buClr>
            </a:pPr>
            <a:r>
              <a:rPr lang="en-CA" b="1" dirty="0" err="1"/>
              <a:t>Cada</a:t>
            </a:r>
            <a:r>
              <a:rPr lang="en-CA" b="1" dirty="0"/>
              <a:t> </a:t>
            </a:r>
            <a:r>
              <a:rPr lang="en-CA" b="1" dirty="0" err="1"/>
              <a:t>banco</a:t>
            </a:r>
            <a:r>
              <a:rPr lang="en-CA" b="1" dirty="0"/>
              <a:t> </a:t>
            </a:r>
            <a:r>
              <a:rPr lang="en-CA" b="1" dirty="0" err="1"/>
              <a:t>trifásico</a:t>
            </a:r>
            <a:r>
              <a:rPr lang="en-CA" b="1" dirty="0"/>
              <a:t> de </a:t>
            </a:r>
            <a:r>
              <a:rPr lang="en-CA" b="1" dirty="0" err="1"/>
              <a:t>entradas</a:t>
            </a:r>
            <a:r>
              <a:rPr lang="en-CA" b="1" dirty="0"/>
              <a:t> CT </a:t>
            </a:r>
            <a:r>
              <a:rPr lang="en-CA" b="1" dirty="0" err="1"/>
              <a:t>debe</a:t>
            </a:r>
            <a:r>
              <a:rPr lang="en-CA" b="1" dirty="0"/>
              <a:t> </a:t>
            </a:r>
            <a:r>
              <a:rPr lang="en-CA" b="1" dirty="0" err="1"/>
              <a:t>asignarse</a:t>
            </a:r>
            <a:r>
              <a:rPr lang="en-CA" b="1" dirty="0"/>
              <a:t> a </a:t>
            </a:r>
            <a:r>
              <a:rPr lang="en-CA" b="1" dirty="0" err="1"/>
              <a:t>una</a:t>
            </a:r>
            <a:r>
              <a:rPr lang="en-CA" b="1" dirty="0"/>
              <a:t> </a:t>
            </a:r>
            <a:r>
              <a:rPr lang="en-CA" b="1" dirty="0" err="1"/>
              <a:t>fuente</a:t>
            </a:r>
            <a:r>
              <a:rPr lang="en-CA" b="1" dirty="0"/>
              <a:t> de </a:t>
            </a:r>
            <a:r>
              <a:rPr lang="en-CA" b="1" dirty="0" err="1"/>
              <a:t>señal</a:t>
            </a:r>
            <a:r>
              <a:rPr lang="en-CA" b="1" dirty="0"/>
              <a:t> </a:t>
            </a:r>
            <a:r>
              <a:rPr lang="en-CA" b="1" dirty="0" err="1"/>
              <a:t>que</a:t>
            </a:r>
            <a:r>
              <a:rPr lang="en-CA" b="1" dirty="0"/>
              <a:t> se </a:t>
            </a:r>
            <a:r>
              <a:rPr lang="en-CA" b="1" dirty="0" err="1"/>
              <a:t>utiliza</a:t>
            </a:r>
            <a:r>
              <a:rPr lang="en-CA" b="1" dirty="0"/>
              <a:t> </a:t>
            </a:r>
            <a:r>
              <a:rPr lang="en-CA" b="1" dirty="0" err="1"/>
              <a:t>para</a:t>
            </a:r>
            <a:r>
              <a:rPr lang="en-CA" b="1" dirty="0"/>
              <a:t> </a:t>
            </a:r>
            <a:r>
              <a:rPr lang="en-CA" b="1" dirty="0" err="1"/>
              <a:t>definir</a:t>
            </a:r>
            <a:r>
              <a:rPr lang="en-CA" b="1" dirty="0"/>
              <a:t> la </a:t>
            </a:r>
            <a:r>
              <a:rPr lang="en-CA" b="1" dirty="0" err="1"/>
              <a:t>zona</a:t>
            </a:r>
            <a:r>
              <a:rPr lang="en-CA" b="1" dirty="0"/>
              <a:t> de </a:t>
            </a:r>
            <a:r>
              <a:rPr lang="en-CA" b="1" dirty="0" err="1" smtClean="0"/>
              <a:t>barra</a:t>
            </a:r>
            <a:r>
              <a:rPr lang="en-CA" b="1" dirty="0" smtClean="0"/>
              <a:t> </a:t>
            </a:r>
            <a:r>
              <a:rPr lang="en-CA" b="1" dirty="0"/>
              <a:t>y la </a:t>
            </a:r>
            <a:r>
              <a:rPr lang="en-CA" b="1" dirty="0" err="1"/>
              <a:t>réplica</a:t>
            </a:r>
            <a:r>
              <a:rPr lang="en-CA" b="1" dirty="0"/>
              <a:t> de </a:t>
            </a:r>
            <a:r>
              <a:rPr lang="en-CA" b="1" dirty="0" err="1" smtClean="0"/>
              <a:t>barra</a:t>
            </a:r>
            <a:r>
              <a:rPr lang="en-CA" b="1" dirty="0" smtClean="0"/>
              <a:t> </a:t>
            </a:r>
            <a:r>
              <a:rPr lang="en-CA" b="1" dirty="0" err="1"/>
              <a:t>dinámico</a:t>
            </a:r>
            <a:r>
              <a:rPr lang="en-CA" b="1" dirty="0"/>
              <a:t>.</a:t>
            </a:r>
          </a:p>
        </p:txBody>
      </p:sp>
      <p:sp>
        <p:nvSpPr>
          <p:cNvPr id="1028" name="Rectangle 4"/>
          <p:cNvSpPr>
            <a:spLocks noChangeArrowheads="1"/>
          </p:cNvSpPr>
          <p:nvPr/>
        </p:nvSpPr>
        <p:spPr bwMode="auto">
          <a:xfrm>
            <a:off x="304800" y="4648200"/>
            <a:ext cx="8459788" cy="1477328"/>
          </a:xfrm>
          <a:prstGeom prst="rect">
            <a:avLst/>
          </a:prstGeom>
          <a:noFill/>
          <a:ln w="9525">
            <a:noFill/>
            <a:miter lim="800000"/>
            <a:headEnd/>
            <a:tailEnd/>
          </a:ln>
          <a:effectLst/>
        </p:spPr>
        <p:txBody>
          <a:bodyPr lIns="0" tIns="0" rIns="0" bIns="0">
            <a:spAutoFit/>
          </a:bodyPr>
          <a:lstStyle/>
          <a:p>
            <a:pPr algn="ctr" rtl="0" eaLnBrk="1" hangingPunct="1">
              <a:spcBef>
                <a:spcPct val="20000"/>
              </a:spcBef>
              <a:buClr>
                <a:schemeClr val="hlink"/>
              </a:buClr>
            </a:pPr>
            <a:r>
              <a:rPr lang="en-CA" dirty="0" err="1">
                <a:solidFill>
                  <a:srgbClr val="667BC6"/>
                </a:solidFill>
              </a:rPr>
              <a:t>Algunos</a:t>
            </a:r>
            <a:r>
              <a:rPr lang="en-CA" dirty="0">
                <a:solidFill>
                  <a:srgbClr val="667BC6"/>
                </a:solidFill>
              </a:rPr>
              <a:t> </a:t>
            </a:r>
            <a:r>
              <a:rPr lang="en-CA" dirty="0" err="1">
                <a:solidFill>
                  <a:srgbClr val="667BC6"/>
                </a:solidFill>
              </a:rPr>
              <a:t>relés</a:t>
            </a:r>
            <a:r>
              <a:rPr lang="en-CA" dirty="0">
                <a:solidFill>
                  <a:srgbClr val="667BC6"/>
                </a:solidFill>
              </a:rPr>
              <a:t> </a:t>
            </a:r>
            <a:r>
              <a:rPr lang="en-CA" dirty="0" err="1">
                <a:solidFill>
                  <a:srgbClr val="667BC6"/>
                </a:solidFill>
              </a:rPr>
              <a:t>definen</a:t>
            </a:r>
            <a:r>
              <a:rPr lang="en-CA" dirty="0">
                <a:solidFill>
                  <a:srgbClr val="667BC6"/>
                </a:solidFill>
              </a:rPr>
              <a:t> 1 </a:t>
            </a:r>
            <a:r>
              <a:rPr lang="en-CA" dirty="0" err="1">
                <a:solidFill>
                  <a:srgbClr val="667BC6"/>
                </a:solidFill>
              </a:rPr>
              <a:t>pu</a:t>
            </a:r>
            <a:r>
              <a:rPr lang="en-CA" dirty="0">
                <a:solidFill>
                  <a:srgbClr val="667BC6"/>
                </a:solidFill>
              </a:rPr>
              <a:t> </a:t>
            </a:r>
            <a:r>
              <a:rPr lang="en-CA" dirty="0" err="1">
                <a:solidFill>
                  <a:srgbClr val="667BC6"/>
                </a:solidFill>
              </a:rPr>
              <a:t>como</a:t>
            </a:r>
            <a:r>
              <a:rPr lang="en-CA" dirty="0">
                <a:solidFill>
                  <a:srgbClr val="667BC6"/>
                </a:solidFill>
              </a:rPr>
              <a:t> la </a:t>
            </a:r>
            <a:r>
              <a:rPr lang="en-CA" dirty="0" err="1">
                <a:solidFill>
                  <a:srgbClr val="667BC6"/>
                </a:solidFill>
              </a:rPr>
              <a:t>corriente</a:t>
            </a:r>
            <a:r>
              <a:rPr lang="en-CA" dirty="0">
                <a:solidFill>
                  <a:srgbClr val="667BC6"/>
                </a:solidFill>
              </a:rPr>
              <a:t> </a:t>
            </a:r>
            <a:r>
              <a:rPr lang="en-CA" dirty="0" err="1">
                <a:solidFill>
                  <a:srgbClr val="667BC6"/>
                </a:solidFill>
              </a:rPr>
              <a:t>primaria</a:t>
            </a:r>
            <a:r>
              <a:rPr lang="en-CA" dirty="0">
                <a:solidFill>
                  <a:srgbClr val="667BC6"/>
                </a:solidFill>
              </a:rPr>
              <a:t> </a:t>
            </a:r>
            <a:r>
              <a:rPr lang="en-CA" dirty="0" err="1">
                <a:solidFill>
                  <a:srgbClr val="667BC6"/>
                </a:solidFill>
              </a:rPr>
              <a:t>máxima</a:t>
            </a:r>
            <a:r>
              <a:rPr lang="en-CA" dirty="0">
                <a:solidFill>
                  <a:srgbClr val="667BC6"/>
                </a:solidFill>
              </a:rPr>
              <a:t> de </a:t>
            </a:r>
            <a:r>
              <a:rPr lang="en-CA" dirty="0" err="1">
                <a:solidFill>
                  <a:srgbClr val="667BC6"/>
                </a:solidFill>
              </a:rPr>
              <a:t>todos</a:t>
            </a:r>
            <a:r>
              <a:rPr lang="en-CA" dirty="0">
                <a:solidFill>
                  <a:srgbClr val="667BC6"/>
                </a:solidFill>
              </a:rPr>
              <a:t> los TI </a:t>
            </a:r>
            <a:r>
              <a:rPr lang="en-CA" dirty="0" err="1">
                <a:solidFill>
                  <a:srgbClr val="667BC6"/>
                </a:solidFill>
              </a:rPr>
              <a:t>conectados</a:t>
            </a:r>
            <a:r>
              <a:rPr lang="en-CA" dirty="0">
                <a:solidFill>
                  <a:srgbClr val="667BC6"/>
                </a:solidFill>
              </a:rPr>
              <a:t> en la </a:t>
            </a:r>
            <a:r>
              <a:rPr lang="en-CA" dirty="0" err="1">
                <a:solidFill>
                  <a:srgbClr val="667BC6"/>
                </a:solidFill>
              </a:rPr>
              <a:t>zona</a:t>
            </a:r>
            <a:r>
              <a:rPr lang="en-CA" dirty="0">
                <a:solidFill>
                  <a:srgbClr val="667BC6"/>
                </a:solidFill>
              </a:rPr>
              <a:t> de </a:t>
            </a:r>
            <a:r>
              <a:rPr lang="en-CA" dirty="0" err="1" smtClean="0">
                <a:solidFill>
                  <a:srgbClr val="667BC6"/>
                </a:solidFill>
              </a:rPr>
              <a:t>barra</a:t>
            </a:r>
            <a:r>
              <a:rPr lang="en-CA" dirty="0" smtClean="0">
                <a:solidFill>
                  <a:srgbClr val="667BC6"/>
                </a:solidFill>
              </a:rPr>
              <a:t> </a:t>
            </a:r>
            <a:r>
              <a:rPr lang="en-CA" dirty="0" err="1">
                <a:solidFill>
                  <a:srgbClr val="667BC6"/>
                </a:solidFill>
              </a:rPr>
              <a:t>determinada</a:t>
            </a:r>
            <a:r>
              <a:rPr lang="en-CA" dirty="0">
                <a:solidFill>
                  <a:srgbClr val="667BC6"/>
                </a:solidFill>
              </a:rPr>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7842" name="Rectangle 2"/>
          <p:cNvSpPr>
            <a:spLocks noGrp="1" noChangeArrowheads="1"/>
          </p:cNvSpPr>
          <p:nvPr>
            <p:ph type="title"/>
          </p:nvPr>
        </p:nvSpPr>
        <p:spPr/>
        <p:txBody>
          <a:bodyPr/>
          <a:lstStyle/>
          <a:p>
            <a:pPr algn="l" rtl="0"/>
            <a:r>
              <a:rPr lang="en-CA"/>
              <a:t>Definición de corriente por unidad: ejemplo</a:t>
            </a:r>
          </a:p>
        </p:txBody>
      </p:sp>
      <p:graphicFrame>
        <p:nvGraphicFramePr>
          <p:cNvPr id="547899" name="Group 59"/>
          <p:cNvGraphicFramePr>
            <a:graphicFrameLocks noGrp="1"/>
          </p:cNvGraphicFramePr>
          <p:nvPr>
            <p:ph type="tbl" idx="1"/>
          </p:nvPr>
        </p:nvGraphicFramePr>
        <p:xfrm>
          <a:off x="838200" y="1371600"/>
          <a:ext cx="7242175" cy="3444240"/>
        </p:xfrm>
        <a:graphic>
          <a:graphicData uri="http://schemas.openxmlformats.org/drawingml/2006/table">
            <a:tbl>
              <a:tblPr/>
              <a:tblGrid>
                <a:gridCol w="827088"/>
                <a:gridCol w="1889125"/>
                <a:gridCol w="1262062"/>
                <a:gridCol w="1631950"/>
                <a:gridCol w="1631950"/>
              </a:tblGrid>
              <a:tr h="271463">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endParaRPr kumimoji="0" lang="en-CA" sz="2400" b="1" i="0" u="none" strike="noStrike" cap="none" normalizeH="0" baseline="0" dirty="0" smtClean="0">
                        <a:ln>
                          <a:noFill/>
                        </a:ln>
                        <a:solidFill>
                          <a:srgbClr val="667BC6"/>
                        </a:solidFill>
                        <a:effectLst/>
                        <a:latin typeface="GE Inspira" pitchFamily="34" charset="0"/>
                      </a:endParaRPr>
                    </a:p>
                  </a:txBody>
                  <a:tcPr horzOverflow="overflow">
                    <a:lnL cap="flat">
                      <a:noFill/>
                    </a:lnL>
                    <a:lnR w="28575"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dirty="0" smtClean="0">
                          <a:ln>
                            <a:noFill/>
                          </a:ln>
                          <a:solidFill>
                            <a:srgbClr val="667BC6"/>
                          </a:solidFill>
                          <a:effectLst/>
                          <a:latin typeface="GE Inspira" pitchFamily="34" charset="0"/>
                        </a:rPr>
                        <a:t>Canal </a:t>
                      </a:r>
                      <a:r>
                        <a:rPr kumimoji="0" lang="en-CA" sz="2000" b="1" i="0" u="none" strike="noStrike" cap="none" normalizeH="0" baseline="0" dirty="0" smtClean="0">
                          <a:ln>
                            <a:noFill/>
                          </a:ln>
                          <a:solidFill>
                            <a:srgbClr val="667BC6"/>
                          </a:solidFill>
                          <a:effectLst/>
                          <a:latin typeface="GE Inspira" pitchFamily="34" charset="0"/>
                        </a:rPr>
                        <a:t>de </a:t>
                      </a:r>
                      <a:r>
                        <a:rPr kumimoji="0" lang="en-CA" sz="2000" b="1" i="0" u="none" strike="noStrike" cap="none" normalizeH="0" baseline="0" dirty="0" err="1" smtClean="0">
                          <a:ln>
                            <a:noFill/>
                          </a:ln>
                          <a:solidFill>
                            <a:srgbClr val="667BC6"/>
                          </a:solidFill>
                          <a:effectLst/>
                          <a:latin typeface="GE Inspira" pitchFamily="34" charset="0"/>
                        </a:rPr>
                        <a:t>corriente</a:t>
                      </a:r>
                      <a:endParaRPr kumimoji="0" lang="en-CA" sz="2000" b="1" i="0" u="none" strike="noStrike" cap="none" normalizeH="0" baseline="0" dirty="0" smtClean="0">
                        <a:ln>
                          <a:noFill/>
                        </a:ln>
                        <a:solidFill>
                          <a:srgbClr val="667BC6"/>
                        </a:solidFill>
                        <a:effectLst/>
                        <a:latin typeface="GE Inspir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Primario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Secundario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Zona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400" b="1" i="0" u="none" strike="noStrike" cap="none" normalizeH="0" baseline="0" smtClean="0">
                          <a:ln>
                            <a:noFill/>
                          </a:ln>
                          <a:solidFill>
                            <a:srgbClr val="667BC6"/>
                          </a:solidFill>
                          <a:effectLst/>
                          <a:latin typeface="GE Inspira" pitchFamily="34" charset="0"/>
                        </a:rPr>
                        <a:t>CT-1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F1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0" i="0" u="none" strike="noStrike" cap="none" normalizeH="0" baseline="0" smtClean="0">
                          <a:ln>
                            <a:noFill/>
                          </a:ln>
                          <a:solidFill>
                            <a:srgbClr val="667BC6"/>
                          </a:solidFill>
                          <a:effectLst/>
                          <a:latin typeface="GE Inspira" pitchFamily="34" charset="0"/>
                        </a:rPr>
                        <a:t>3200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 un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400" b="1" i="0" u="none" strike="noStrike" cap="none" normalizeH="0" baseline="0" smtClean="0">
                          <a:ln>
                            <a:noFill/>
                          </a:ln>
                          <a:solidFill>
                            <a:srgbClr val="667BC6"/>
                          </a:solidFill>
                          <a:effectLst/>
                          <a:latin typeface="GE Inspira" pitchFamily="34" charset="0"/>
                        </a:rPr>
                        <a:t>CT-2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F2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2400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5A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400" b="1" i="0" u="none" strike="noStrike" cap="none" normalizeH="0" baseline="0" smtClean="0">
                          <a:ln>
                            <a:noFill/>
                          </a:ln>
                          <a:solidFill>
                            <a:srgbClr val="667BC6"/>
                          </a:solidFill>
                          <a:effectLst/>
                          <a:latin typeface="GE Inspira" pitchFamily="34" charset="0"/>
                        </a:rPr>
                        <a:t>CT-3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F3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1200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 un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400" b="1" i="0" u="none" strike="noStrike" cap="none" normalizeH="0" baseline="0" smtClean="0">
                          <a:ln>
                            <a:noFill/>
                          </a:ln>
                          <a:solidFill>
                            <a:srgbClr val="667BC6"/>
                          </a:solidFill>
                          <a:effectLst/>
                          <a:latin typeface="GE Inspira" pitchFamily="34" charset="0"/>
                        </a:rPr>
                        <a:t>CT-4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F4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3200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 un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400" b="1" i="0" u="none" strike="noStrike" cap="none" normalizeH="0" baseline="0" smtClean="0">
                          <a:ln>
                            <a:noFill/>
                          </a:ln>
                          <a:solidFill>
                            <a:srgbClr val="667BC6"/>
                          </a:solidFill>
                          <a:effectLst/>
                          <a:latin typeface="GE Inspira" pitchFamily="34" charset="0"/>
                        </a:rPr>
                        <a:t>CT-5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F5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1200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5A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1463">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400" b="1" i="0" u="none" strike="noStrike" cap="none" normalizeH="0" baseline="0" smtClean="0">
                          <a:ln>
                            <a:noFill/>
                          </a:ln>
                          <a:solidFill>
                            <a:srgbClr val="667BC6"/>
                          </a:solidFill>
                          <a:effectLst/>
                          <a:latin typeface="GE Inspira" pitchFamily="34" charset="0"/>
                        </a:rPr>
                        <a:t>CT-6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F6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0" i="0" u="none" strike="noStrike" cap="none" normalizeH="0" baseline="0" smtClean="0">
                          <a:ln>
                            <a:noFill/>
                          </a:ln>
                          <a:solidFill>
                            <a:srgbClr val="667BC6"/>
                          </a:solidFill>
                          <a:effectLst/>
                          <a:latin typeface="GE Inspira" pitchFamily="34" charset="0"/>
                        </a:rPr>
                        <a:t>5000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5A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04880"/>
                        </a:buClr>
                        <a:buSzTx/>
                        <a:buFontTx/>
                        <a:buNone/>
                        <a:tabLst/>
                      </a:pPr>
                      <a:r>
                        <a:rPr kumimoji="0" lang="en-CA" sz="2000" b="1" i="0" u="none" strike="noStrike" cap="none" normalizeH="0" baseline="0" smtClean="0">
                          <a:ln>
                            <a:noFill/>
                          </a:ln>
                          <a:solidFill>
                            <a:srgbClr val="667BC6"/>
                          </a:solidFill>
                          <a:effectLst/>
                          <a:latin typeface="GE Inspira"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47898" name="Rectangle 58"/>
          <p:cNvSpPr>
            <a:spLocks noChangeArrowheads="1"/>
          </p:cNvSpPr>
          <p:nvPr/>
        </p:nvSpPr>
        <p:spPr bwMode="auto">
          <a:xfrm>
            <a:off x="304800" y="5029200"/>
            <a:ext cx="8459788" cy="803275"/>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buFontTx/>
              <a:buChar char="•"/>
            </a:pPr>
            <a:r>
              <a:rPr lang="en-CA" sz="2400" b="1">
                <a:solidFill>
                  <a:srgbClr val="003399"/>
                </a:solidFill>
              </a:rPr>
              <a:t>Para la Zona 1, 1 pu = 3200 AP</a:t>
            </a:r>
          </a:p>
          <a:p>
            <a:pPr marL="403225" lvl="1" indent="-288925" algn="l" rtl="0" eaLnBrk="1" hangingPunct="1">
              <a:spcBef>
                <a:spcPct val="20000"/>
              </a:spcBef>
              <a:buClr>
                <a:schemeClr val="hlink"/>
              </a:buClr>
              <a:buFontTx/>
              <a:buChar char="•"/>
            </a:pPr>
            <a:r>
              <a:rPr lang="en-CA" sz="2400" b="1">
                <a:solidFill>
                  <a:srgbClr val="003399"/>
                </a:solidFill>
              </a:rPr>
              <a:t>Para la Zona 2, 1 pu = 5000 AP</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p:txBody>
          <a:bodyPr/>
          <a:lstStyle/>
          <a:p>
            <a:pPr algn="l" rtl="0"/>
            <a:r>
              <a:rPr lang="en-CA" dirty="0" err="1"/>
              <a:t>Configuración</a:t>
            </a:r>
            <a:r>
              <a:rPr lang="en-CA" dirty="0"/>
              <a:t> de </a:t>
            </a:r>
            <a:r>
              <a:rPr lang="en-CA" dirty="0" err="1"/>
              <a:t>Zona</a:t>
            </a:r>
            <a:r>
              <a:rPr lang="en-CA" dirty="0"/>
              <a:t> </a:t>
            </a:r>
            <a:r>
              <a:rPr lang="en-CA" dirty="0" err="1" smtClean="0"/>
              <a:t>Barra</a:t>
            </a:r>
            <a:endParaRPr lang="en-CA" dirty="0"/>
          </a:p>
        </p:txBody>
      </p:sp>
      <p:sp>
        <p:nvSpPr>
          <p:cNvPr id="549891" name="Rectangle 3"/>
          <p:cNvSpPr>
            <a:spLocks noGrp="1" noChangeArrowheads="1"/>
          </p:cNvSpPr>
          <p:nvPr>
            <p:ph type="body" idx="1"/>
          </p:nvPr>
        </p:nvSpPr>
        <p:spPr>
          <a:xfrm>
            <a:off x="381000" y="1219200"/>
            <a:ext cx="8459788" cy="4684713"/>
          </a:xfrm>
        </p:spPr>
        <p:txBody>
          <a:bodyPr/>
          <a:lstStyle/>
          <a:p>
            <a:pPr lvl="1" algn="l" rtl="0">
              <a:buClr>
                <a:schemeClr val="hlink"/>
              </a:buClr>
            </a:pPr>
            <a:r>
              <a:rPr lang="en-CA" b="1" dirty="0"/>
              <a:t>La </a:t>
            </a:r>
            <a:r>
              <a:rPr lang="en-CA" b="1" dirty="0" err="1"/>
              <a:t>réplica</a:t>
            </a:r>
            <a:r>
              <a:rPr lang="en-CA" b="1" dirty="0"/>
              <a:t> de </a:t>
            </a:r>
            <a:r>
              <a:rPr lang="en-CA" b="1" dirty="0" err="1" smtClean="0"/>
              <a:t>barra</a:t>
            </a:r>
            <a:r>
              <a:rPr lang="en-CA" b="1" dirty="0" smtClean="0"/>
              <a:t> </a:t>
            </a:r>
            <a:r>
              <a:rPr lang="en-CA" b="1" dirty="0" err="1"/>
              <a:t>dinámico</a:t>
            </a:r>
            <a:r>
              <a:rPr lang="en-CA" b="1" dirty="0"/>
              <a:t> </a:t>
            </a:r>
            <a:r>
              <a:rPr lang="en-CA" b="1" dirty="0" err="1"/>
              <a:t>asocia</a:t>
            </a:r>
            <a:r>
              <a:rPr lang="en-CA" b="1" dirty="0"/>
              <a:t> </a:t>
            </a:r>
            <a:r>
              <a:rPr lang="en-CA" b="1" dirty="0" err="1"/>
              <a:t>una</a:t>
            </a:r>
            <a:r>
              <a:rPr lang="en-CA" b="1" dirty="0"/>
              <a:t> </a:t>
            </a:r>
            <a:r>
              <a:rPr lang="en-CA" b="1" dirty="0" err="1"/>
              <a:t>señal</a:t>
            </a:r>
            <a:r>
              <a:rPr lang="en-CA" b="1" dirty="0"/>
              <a:t> de </a:t>
            </a:r>
            <a:r>
              <a:rPr lang="en-CA" b="1" dirty="0" err="1"/>
              <a:t>estado</a:t>
            </a:r>
            <a:r>
              <a:rPr lang="en-CA" b="1" dirty="0"/>
              <a:t> con </a:t>
            </a:r>
            <a:r>
              <a:rPr lang="en-CA" b="1" dirty="0" err="1"/>
              <a:t>cada</a:t>
            </a:r>
            <a:r>
              <a:rPr lang="en-CA" b="1" dirty="0"/>
              <a:t> </a:t>
            </a:r>
            <a:r>
              <a:rPr lang="en-CA" b="1" dirty="0" err="1"/>
              <a:t>corriente</a:t>
            </a:r>
            <a:r>
              <a:rPr lang="en-CA" b="1" dirty="0"/>
              <a:t> en la </a:t>
            </a:r>
            <a:r>
              <a:rPr lang="en-CA" b="1" dirty="0" err="1"/>
              <a:t>zona</a:t>
            </a:r>
            <a:r>
              <a:rPr lang="en-CA" b="1" dirty="0"/>
              <a:t> </a:t>
            </a:r>
            <a:r>
              <a:rPr lang="en-CA" b="1" dirty="0" err="1"/>
              <a:t>diferencial</a:t>
            </a:r>
            <a:r>
              <a:rPr lang="en-CA" b="1" dirty="0"/>
              <a:t> del </a:t>
            </a:r>
            <a:r>
              <a:rPr lang="en-CA" b="1" dirty="0" err="1" smtClean="0"/>
              <a:t>barra</a:t>
            </a:r>
            <a:endParaRPr lang="en-CA" b="1" dirty="0"/>
          </a:p>
          <a:p>
            <a:pPr lvl="1" algn="l" rtl="0">
              <a:buClr>
                <a:schemeClr val="hlink"/>
              </a:buClr>
            </a:pPr>
            <a:r>
              <a:rPr lang="en-CA" b="1" dirty="0"/>
              <a:t>La </a:t>
            </a:r>
            <a:r>
              <a:rPr lang="en-CA" b="1" dirty="0" err="1"/>
              <a:t>señal</a:t>
            </a:r>
            <a:r>
              <a:rPr lang="en-CA" b="1" dirty="0"/>
              <a:t> de </a:t>
            </a:r>
            <a:r>
              <a:rPr lang="en-CA" b="1" dirty="0" err="1"/>
              <a:t>estado</a:t>
            </a:r>
            <a:r>
              <a:rPr lang="en-CA" b="1" dirty="0"/>
              <a:t> </a:t>
            </a:r>
            <a:r>
              <a:rPr lang="en-CA" b="1" dirty="0" err="1"/>
              <a:t>puede</a:t>
            </a:r>
            <a:r>
              <a:rPr lang="en-CA" b="1" dirty="0"/>
              <a:t> ser </a:t>
            </a:r>
            <a:r>
              <a:rPr lang="en-CA" b="1" dirty="0" err="1"/>
              <a:t>cualquier</a:t>
            </a:r>
            <a:r>
              <a:rPr lang="en-CA" b="1" dirty="0"/>
              <a:t> </a:t>
            </a:r>
            <a:r>
              <a:rPr lang="en-CA" b="1" dirty="0" err="1"/>
              <a:t>operando</a:t>
            </a:r>
            <a:r>
              <a:rPr lang="en-CA" b="1" dirty="0"/>
              <a:t> </a:t>
            </a:r>
            <a:r>
              <a:rPr lang="en-CA" b="1" dirty="0" err="1"/>
              <a:t>lógico</a:t>
            </a:r>
            <a:r>
              <a:rPr lang="en-CA" b="1" dirty="0"/>
              <a:t>.</a:t>
            </a:r>
          </a:p>
          <a:p>
            <a:pPr lvl="2" algn="l" rtl="0">
              <a:buClr>
                <a:schemeClr val="hlink"/>
              </a:buClr>
            </a:pPr>
            <a:r>
              <a:rPr lang="en-CA" b="1" dirty="0">
                <a:solidFill>
                  <a:schemeClr val="tx1"/>
                </a:solidFill>
              </a:rPr>
              <a:t>Las </a:t>
            </a:r>
            <a:r>
              <a:rPr lang="en-CA" b="1" dirty="0" err="1">
                <a:solidFill>
                  <a:schemeClr val="tx1"/>
                </a:solidFill>
              </a:rPr>
              <a:t>señales</a:t>
            </a:r>
            <a:r>
              <a:rPr lang="en-CA" b="1" dirty="0">
                <a:solidFill>
                  <a:schemeClr val="tx1"/>
                </a:solidFill>
              </a:rPr>
              <a:t> de </a:t>
            </a:r>
            <a:r>
              <a:rPr lang="en-CA" b="1" dirty="0" err="1">
                <a:solidFill>
                  <a:schemeClr val="tx1"/>
                </a:solidFill>
              </a:rPr>
              <a:t>estado</a:t>
            </a:r>
            <a:r>
              <a:rPr lang="en-CA" b="1" dirty="0">
                <a:solidFill>
                  <a:schemeClr val="tx1"/>
                </a:solidFill>
              </a:rPr>
              <a:t> se </a:t>
            </a:r>
            <a:r>
              <a:rPr lang="en-CA" b="1" dirty="0" err="1">
                <a:solidFill>
                  <a:schemeClr val="tx1"/>
                </a:solidFill>
              </a:rPr>
              <a:t>pueden</a:t>
            </a:r>
            <a:r>
              <a:rPr lang="en-CA" b="1" dirty="0">
                <a:solidFill>
                  <a:schemeClr val="tx1"/>
                </a:solidFill>
              </a:rPr>
              <a:t> </a:t>
            </a:r>
            <a:r>
              <a:rPr lang="en-CA" b="1" dirty="0" err="1">
                <a:solidFill>
                  <a:schemeClr val="tx1"/>
                </a:solidFill>
              </a:rPr>
              <a:t>desarrollar</a:t>
            </a:r>
            <a:r>
              <a:rPr lang="en-CA" b="1" dirty="0">
                <a:solidFill>
                  <a:schemeClr val="tx1"/>
                </a:solidFill>
              </a:rPr>
              <a:t> en </a:t>
            </a:r>
            <a:r>
              <a:rPr lang="en-CA" b="1" dirty="0" err="1">
                <a:solidFill>
                  <a:schemeClr val="tx1"/>
                </a:solidFill>
              </a:rPr>
              <a:t>lógica</a:t>
            </a:r>
            <a:r>
              <a:rPr lang="en-CA" b="1" dirty="0">
                <a:solidFill>
                  <a:schemeClr val="tx1"/>
                </a:solidFill>
              </a:rPr>
              <a:t> </a:t>
            </a:r>
            <a:r>
              <a:rPr lang="en-CA" b="1" dirty="0" err="1">
                <a:solidFill>
                  <a:schemeClr val="tx1"/>
                </a:solidFill>
              </a:rPr>
              <a:t>programable</a:t>
            </a:r>
            <a:r>
              <a:rPr lang="en-CA" b="1" dirty="0">
                <a:solidFill>
                  <a:schemeClr val="tx1"/>
                </a:solidFill>
              </a:rPr>
              <a:t> </a:t>
            </a:r>
            <a:r>
              <a:rPr lang="en-CA" b="1" dirty="0" err="1">
                <a:solidFill>
                  <a:schemeClr val="tx1"/>
                </a:solidFill>
              </a:rPr>
              <a:t>para</a:t>
            </a:r>
            <a:r>
              <a:rPr lang="en-CA" b="1" dirty="0">
                <a:solidFill>
                  <a:schemeClr val="tx1"/>
                </a:solidFill>
              </a:rPr>
              <a:t> </a:t>
            </a:r>
            <a:r>
              <a:rPr lang="en-CA" b="1" dirty="0" err="1">
                <a:solidFill>
                  <a:schemeClr val="tx1"/>
                </a:solidFill>
              </a:rPr>
              <a:t>proporcionar</a:t>
            </a:r>
            <a:r>
              <a:rPr lang="en-CA" b="1" dirty="0">
                <a:solidFill>
                  <a:schemeClr val="tx1"/>
                </a:solidFill>
              </a:rPr>
              <a:t> </a:t>
            </a:r>
            <a:r>
              <a:rPr lang="en-CA" b="1" dirty="0" err="1">
                <a:solidFill>
                  <a:schemeClr val="tx1"/>
                </a:solidFill>
              </a:rPr>
              <a:t>controles</a:t>
            </a:r>
            <a:r>
              <a:rPr lang="en-CA" b="1" dirty="0">
                <a:solidFill>
                  <a:schemeClr val="tx1"/>
                </a:solidFill>
              </a:rPr>
              <a:t> o </a:t>
            </a:r>
            <a:r>
              <a:rPr lang="en-CA" b="1" dirty="0" err="1">
                <a:solidFill>
                  <a:schemeClr val="tx1"/>
                </a:solidFill>
              </a:rPr>
              <a:t>seguridad</a:t>
            </a:r>
            <a:r>
              <a:rPr lang="en-CA" b="1" dirty="0">
                <a:solidFill>
                  <a:schemeClr val="tx1"/>
                </a:solidFill>
              </a:rPr>
              <a:t> </a:t>
            </a:r>
            <a:r>
              <a:rPr lang="en-CA" b="1" dirty="0" err="1">
                <a:solidFill>
                  <a:schemeClr val="tx1"/>
                </a:solidFill>
              </a:rPr>
              <a:t>adicionales</a:t>
            </a:r>
            <a:r>
              <a:rPr lang="en-CA" b="1" dirty="0">
                <a:solidFill>
                  <a:schemeClr val="tx1"/>
                </a:solidFill>
              </a:rPr>
              <a:t> </a:t>
            </a:r>
            <a:r>
              <a:rPr lang="en-CA" b="1" dirty="0" err="1">
                <a:solidFill>
                  <a:schemeClr val="tx1"/>
                </a:solidFill>
              </a:rPr>
              <a:t>según</a:t>
            </a:r>
            <a:r>
              <a:rPr lang="en-CA" b="1" dirty="0">
                <a:solidFill>
                  <a:schemeClr val="tx1"/>
                </a:solidFill>
              </a:rPr>
              <a:t> sea </a:t>
            </a:r>
            <a:r>
              <a:rPr lang="en-CA" b="1" dirty="0" err="1">
                <a:solidFill>
                  <a:schemeClr val="tx1"/>
                </a:solidFill>
              </a:rPr>
              <a:t>necesario</a:t>
            </a:r>
            <a:r>
              <a:rPr lang="en-CA" b="1" dirty="0">
                <a:solidFill>
                  <a:schemeClr val="tx1"/>
                </a:solidFill>
              </a:rPr>
              <a:t>.</a:t>
            </a:r>
          </a:p>
          <a:p>
            <a:pPr lvl="2" algn="l" rtl="0">
              <a:buClr>
                <a:schemeClr val="hlink"/>
              </a:buClr>
            </a:pPr>
            <a:r>
              <a:rPr lang="en-CA" b="1" dirty="0">
                <a:solidFill>
                  <a:schemeClr val="tx1"/>
                </a:solidFill>
              </a:rPr>
              <a:t>La </a:t>
            </a:r>
            <a:r>
              <a:rPr lang="en-CA" b="1" dirty="0" err="1">
                <a:solidFill>
                  <a:schemeClr val="tx1"/>
                </a:solidFill>
              </a:rPr>
              <a:t>señal</a:t>
            </a:r>
            <a:r>
              <a:rPr lang="en-CA" b="1" dirty="0">
                <a:solidFill>
                  <a:schemeClr val="tx1"/>
                </a:solidFill>
              </a:rPr>
              <a:t> de </a:t>
            </a:r>
            <a:r>
              <a:rPr lang="en-CA" b="1" dirty="0" err="1">
                <a:solidFill>
                  <a:schemeClr val="tx1"/>
                </a:solidFill>
              </a:rPr>
              <a:t>estado</a:t>
            </a:r>
            <a:r>
              <a:rPr lang="en-CA" b="1" dirty="0">
                <a:solidFill>
                  <a:schemeClr val="tx1"/>
                </a:solidFill>
              </a:rPr>
              <a:t> se </a:t>
            </a:r>
            <a:r>
              <a:rPr lang="en-CA" b="1" dirty="0" err="1">
                <a:solidFill>
                  <a:schemeClr val="tx1"/>
                </a:solidFill>
              </a:rPr>
              <a:t>puede</a:t>
            </a:r>
            <a:r>
              <a:rPr lang="en-CA" b="1" dirty="0">
                <a:solidFill>
                  <a:schemeClr val="tx1"/>
                </a:solidFill>
              </a:rPr>
              <a:t> </a:t>
            </a:r>
            <a:r>
              <a:rPr lang="en-CA" b="1" dirty="0" err="1">
                <a:solidFill>
                  <a:schemeClr val="tx1"/>
                </a:solidFill>
              </a:rPr>
              <a:t>configurar</a:t>
            </a:r>
            <a:r>
              <a:rPr lang="en-CA" b="1" dirty="0">
                <a:solidFill>
                  <a:schemeClr val="tx1"/>
                </a:solidFill>
              </a:rPr>
              <a:t> en 'ON' </a:t>
            </a:r>
            <a:r>
              <a:rPr lang="en-CA" b="1" dirty="0" err="1">
                <a:solidFill>
                  <a:schemeClr val="tx1"/>
                </a:solidFill>
              </a:rPr>
              <a:t>si</a:t>
            </a:r>
            <a:r>
              <a:rPr lang="en-CA" b="1" dirty="0">
                <a:solidFill>
                  <a:schemeClr val="tx1"/>
                </a:solidFill>
              </a:rPr>
              <a:t> la </a:t>
            </a:r>
            <a:r>
              <a:rPr lang="en-CA" b="1" dirty="0" err="1">
                <a:solidFill>
                  <a:schemeClr val="tx1"/>
                </a:solidFill>
              </a:rPr>
              <a:t>corriente</a:t>
            </a:r>
            <a:r>
              <a:rPr lang="en-CA" b="1" dirty="0">
                <a:solidFill>
                  <a:schemeClr val="tx1"/>
                </a:solidFill>
              </a:rPr>
              <a:t> </a:t>
            </a:r>
            <a:r>
              <a:rPr lang="en-CA" b="1" dirty="0" err="1">
                <a:solidFill>
                  <a:schemeClr val="tx1"/>
                </a:solidFill>
              </a:rPr>
              <a:t>siempre</a:t>
            </a:r>
            <a:r>
              <a:rPr lang="en-CA" b="1" dirty="0">
                <a:solidFill>
                  <a:schemeClr val="tx1"/>
                </a:solidFill>
              </a:rPr>
              <a:t> </a:t>
            </a:r>
            <a:r>
              <a:rPr lang="en-CA" b="1" dirty="0" err="1">
                <a:solidFill>
                  <a:schemeClr val="tx1"/>
                </a:solidFill>
              </a:rPr>
              <a:t>está</a:t>
            </a:r>
            <a:r>
              <a:rPr lang="en-CA" b="1" dirty="0">
                <a:solidFill>
                  <a:schemeClr val="tx1"/>
                </a:solidFill>
              </a:rPr>
              <a:t> en la </a:t>
            </a:r>
            <a:r>
              <a:rPr lang="en-CA" b="1" dirty="0" err="1">
                <a:solidFill>
                  <a:schemeClr val="tx1"/>
                </a:solidFill>
              </a:rPr>
              <a:t>zona</a:t>
            </a:r>
            <a:r>
              <a:rPr lang="en-CA" b="1" dirty="0">
                <a:solidFill>
                  <a:schemeClr val="tx1"/>
                </a:solidFill>
              </a:rPr>
              <a:t> del </a:t>
            </a:r>
            <a:r>
              <a:rPr lang="en-CA" b="1" dirty="0" err="1" smtClean="0">
                <a:solidFill>
                  <a:schemeClr val="tx1"/>
                </a:solidFill>
              </a:rPr>
              <a:t>barra</a:t>
            </a:r>
            <a:r>
              <a:rPr lang="en-CA" b="1" dirty="0" smtClean="0">
                <a:solidFill>
                  <a:schemeClr val="tx1"/>
                </a:solidFill>
              </a:rPr>
              <a:t> </a:t>
            </a:r>
            <a:r>
              <a:rPr lang="en-CA" b="1" dirty="0">
                <a:solidFill>
                  <a:schemeClr val="tx1"/>
                </a:solidFill>
              </a:rPr>
              <a:t>o en 'OFF' </a:t>
            </a:r>
            <a:r>
              <a:rPr lang="en-CA" b="1" dirty="0" err="1">
                <a:solidFill>
                  <a:schemeClr val="tx1"/>
                </a:solidFill>
              </a:rPr>
              <a:t>si</a:t>
            </a:r>
            <a:r>
              <a:rPr lang="en-CA" b="1" dirty="0">
                <a:solidFill>
                  <a:schemeClr val="tx1"/>
                </a:solidFill>
              </a:rPr>
              <a:t> la </a:t>
            </a:r>
            <a:r>
              <a:rPr lang="en-CA" b="1" dirty="0" err="1">
                <a:solidFill>
                  <a:schemeClr val="tx1"/>
                </a:solidFill>
              </a:rPr>
              <a:t>corriente</a:t>
            </a:r>
            <a:r>
              <a:rPr lang="en-CA" b="1" dirty="0">
                <a:solidFill>
                  <a:schemeClr val="tx1"/>
                </a:solidFill>
              </a:rPr>
              <a:t> </a:t>
            </a:r>
            <a:r>
              <a:rPr lang="en-CA" b="1" dirty="0" err="1">
                <a:solidFill>
                  <a:schemeClr val="tx1"/>
                </a:solidFill>
              </a:rPr>
              <a:t>nunca</a:t>
            </a:r>
            <a:r>
              <a:rPr lang="en-CA" b="1" dirty="0">
                <a:solidFill>
                  <a:schemeClr val="tx1"/>
                </a:solidFill>
              </a:rPr>
              <a:t> </a:t>
            </a:r>
            <a:r>
              <a:rPr lang="en-CA" b="1" dirty="0" err="1">
                <a:solidFill>
                  <a:schemeClr val="tx1"/>
                </a:solidFill>
              </a:rPr>
              <a:t>está</a:t>
            </a:r>
            <a:r>
              <a:rPr lang="en-CA" b="1" dirty="0">
                <a:solidFill>
                  <a:schemeClr val="tx1"/>
                </a:solidFill>
              </a:rPr>
              <a:t> en la </a:t>
            </a:r>
            <a:r>
              <a:rPr lang="en-CA" b="1" dirty="0" err="1">
                <a:solidFill>
                  <a:schemeClr val="tx1"/>
                </a:solidFill>
              </a:rPr>
              <a:t>zona</a:t>
            </a:r>
            <a:r>
              <a:rPr lang="en-CA" b="1" dirty="0">
                <a:solidFill>
                  <a:schemeClr val="tx1"/>
                </a:solidFill>
              </a:rPr>
              <a:t> del </a:t>
            </a:r>
            <a:r>
              <a:rPr lang="en-CA" b="1" dirty="0" err="1" smtClean="0">
                <a:solidFill>
                  <a:schemeClr val="tx1"/>
                </a:solidFill>
              </a:rPr>
              <a:t>barra</a:t>
            </a:r>
            <a:endParaRPr lang="en-CA" b="1" dirty="0">
              <a:solidFill>
                <a:schemeClr val="tx1"/>
              </a:solidFill>
            </a:endParaRPr>
          </a:p>
          <a:p>
            <a:pPr lvl="1" algn="l" rtl="0">
              <a:buClr>
                <a:schemeClr val="hlink"/>
              </a:buClr>
            </a:pPr>
            <a:r>
              <a:rPr lang="en-CA" b="1" dirty="0"/>
              <a:t>Las </a:t>
            </a:r>
            <a:r>
              <a:rPr lang="en-CA" b="1" dirty="0" err="1"/>
              <a:t>conexiones</a:t>
            </a:r>
            <a:r>
              <a:rPr lang="en-CA" b="1" dirty="0"/>
              <a:t>/</a:t>
            </a:r>
            <a:r>
              <a:rPr lang="en-CA" b="1" dirty="0" err="1"/>
              <a:t>polaridades</a:t>
            </a:r>
            <a:r>
              <a:rPr lang="en-CA" b="1" dirty="0"/>
              <a:t> de CT </a:t>
            </a:r>
            <a:r>
              <a:rPr lang="en-CA" b="1" dirty="0" err="1"/>
              <a:t>para</a:t>
            </a:r>
            <a:r>
              <a:rPr lang="en-CA" b="1" dirty="0"/>
              <a:t> </a:t>
            </a:r>
            <a:r>
              <a:rPr lang="en-CA" b="1" dirty="0" err="1"/>
              <a:t>una</a:t>
            </a:r>
            <a:r>
              <a:rPr lang="en-CA" b="1" dirty="0"/>
              <a:t> </a:t>
            </a:r>
            <a:r>
              <a:rPr lang="en-CA" b="1" dirty="0" err="1"/>
              <a:t>zona</a:t>
            </a:r>
            <a:r>
              <a:rPr lang="en-CA" b="1" dirty="0"/>
              <a:t> de </a:t>
            </a:r>
            <a:r>
              <a:rPr lang="en-CA" b="1" dirty="0" err="1" smtClean="0"/>
              <a:t>barra</a:t>
            </a:r>
            <a:r>
              <a:rPr lang="en-CA" b="1" dirty="0" smtClean="0"/>
              <a:t> </a:t>
            </a:r>
            <a:r>
              <a:rPr lang="en-CA" b="1" dirty="0"/>
              <a:t>particular </a:t>
            </a:r>
            <a:r>
              <a:rPr lang="en-CA" b="1" dirty="0" err="1"/>
              <a:t>deben</a:t>
            </a:r>
            <a:r>
              <a:rPr lang="en-CA" b="1" dirty="0"/>
              <a:t> </a:t>
            </a:r>
            <a:r>
              <a:rPr lang="en-CA" b="1" dirty="0" err="1"/>
              <a:t>configurarse</a:t>
            </a:r>
            <a:r>
              <a:rPr lang="en-CA" b="1" dirty="0"/>
              <a:t> </a:t>
            </a:r>
            <a:r>
              <a:rPr lang="en-CA" b="1" dirty="0" err="1"/>
              <a:t>correctamente</a:t>
            </a:r>
            <a:r>
              <a:rPr lang="en-CA" b="1" dirty="0"/>
              <a:t> en el </a:t>
            </a:r>
            <a:r>
              <a:rPr lang="en-CA" b="1" dirty="0" err="1"/>
              <a:t>relé</a:t>
            </a:r>
            <a:r>
              <a:rPr lang="en-CA" b="1" dirty="0"/>
              <a:t>, </a:t>
            </a:r>
            <a:r>
              <a:rPr lang="en-CA" b="1" dirty="0" err="1"/>
              <a:t>ya</a:t>
            </a:r>
            <a:r>
              <a:rPr lang="en-CA" b="1" dirty="0"/>
              <a:t> sea </a:t>
            </a:r>
            <a:r>
              <a:rPr lang="en-CA" b="1" dirty="0" err="1"/>
              <a:t>mediante</a:t>
            </a:r>
            <a:r>
              <a:rPr lang="en-CA" b="1" dirty="0"/>
              <a:t> </a:t>
            </a:r>
            <a:r>
              <a:rPr lang="en-CA" b="1" dirty="0" err="1"/>
              <a:t>cableado</a:t>
            </a:r>
            <a:r>
              <a:rPr lang="en-CA" b="1" dirty="0"/>
              <a:t> o software.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p:txBody>
          <a:bodyPr/>
          <a:lstStyle/>
          <a:p>
            <a:pPr algn="l" rtl="0"/>
            <a:r>
              <a:rPr lang="en-CA" dirty="0" err="1"/>
              <a:t>Configuración</a:t>
            </a:r>
            <a:r>
              <a:rPr lang="en-CA" dirty="0"/>
              <a:t> de la </a:t>
            </a:r>
            <a:r>
              <a:rPr lang="en-CA" dirty="0" err="1"/>
              <a:t>zona</a:t>
            </a:r>
            <a:r>
              <a:rPr lang="en-CA" dirty="0"/>
              <a:t> </a:t>
            </a:r>
            <a:r>
              <a:rPr lang="en-CA" dirty="0" err="1"/>
              <a:t>diferencial</a:t>
            </a:r>
            <a:r>
              <a:rPr lang="en-CA" dirty="0"/>
              <a:t> del </a:t>
            </a:r>
            <a:r>
              <a:rPr lang="en-CA" dirty="0" err="1" smtClean="0"/>
              <a:t>barra</a:t>
            </a:r>
            <a:endParaRPr lang="en-CA" dirty="0"/>
          </a:p>
        </p:txBody>
      </p:sp>
      <p:sp>
        <p:nvSpPr>
          <p:cNvPr id="417795" name="Rectangle 3"/>
          <p:cNvSpPr>
            <a:spLocks noGrp="1" noChangeArrowheads="1"/>
          </p:cNvSpPr>
          <p:nvPr>
            <p:ph type="body" idx="1"/>
          </p:nvPr>
        </p:nvSpPr>
        <p:spPr>
          <a:xfrm>
            <a:off x="341313" y="3406775"/>
            <a:ext cx="8459787" cy="2308225"/>
          </a:xfrm>
        </p:spPr>
        <p:txBody>
          <a:bodyPr/>
          <a:lstStyle/>
          <a:p>
            <a:pPr marL="533400" lvl="1" indent="-419100" algn="l" rtl="0">
              <a:buClr>
                <a:schemeClr val="hlink"/>
              </a:buClr>
              <a:buFontTx/>
              <a:buAutoNum type="arabicPeriod"/>
            </a:pPr>
            <a:r>
              <a:rPr lang="en-CA" sz="2200" b="1" dirty="0" err="1"/>
              <a:t>Configurar</a:t>
            </a:r>
            <a:r>
              <a:rPr lang="en-CA" sz="2200" b="1" dirty="0"/>
              <a:t> </a:t>
            </a:r>
            <a:r>
              <a:rPr lang="en-CA" sz="2200" b="1" dirty="0" err="1"/>
              <a:t>las</a:t>
            </a:r>
            <a:r>
              <a:rPr lang="en-CA" sz="2200" b="1" dirty="0"/>
              <a:t> </a:t>
            </a:r>
            <a:r>
              <a:rPr lang="en-CA" sz="2200" b="1" dirty="0" err="1"/>
              <a:t>entradas</a:t>
            </a:r>
            <a:r>
              <a:rPr lang="en-CA" sz="2200" b="1" dirty="0"/>
              <a:t> </a:t>
            </a:r>
            <a:r>
              <a:rPr lang="en-CA" sz="2200" b="1" dirty="0" err="1"/>
              <a:t>físicas</a:t>
            </a:r>
            <a:r>
              <a:rPr lang="en-CA" sz="2200" b="1" dirty="0"/>
              <a:t> de CT</a:t>
            </a:r>
          </a:p>
          <a:p>
            <a:pPr marL="960438" lvl="2" indent="-381000" algn="l" rtl="0">
              <a:buClr>
                <a:schemeClr val="hlink"/>
              </a:buClr>
            </a:pPr>
            <a:r>
              <a:rPr lang="en-CA" sz="1800" b="1" dirty="0" err="1">
                <a:solidFill>
                  <a:schemeClr val="tx1"/>
                </a:solidFill>
              </a:rPr>
              <a:t>Valores</a:t>
            </a:r>
            <a:r>
              <a:rPr lang="en-CA" sz="1800" b="1" dirty="0">
                <a:solidFill>
                  <a:schemeClr val="tx1"/>
                </a:solidFill>
              </a:rPr>
              <a:t> </a:t>
            </a:r>
            <a:r>
              <a:rPr lang="en-CA" sz="1800" b="1" dirty="0" err="1">
                <a:solidFill>
                  <a:schemeClr val="tx1"/>
                </a:solidFill>
              </a:rPr>
              <a:t>primarios</a:t>
            </a:r>
            <a:r>
              <a:rPr lang="en-CA" sz="1800" b="1" dirty="0">
                <a:solidFill>
                  <a:schemeClr val="tx1"/>
                </a:solidFill>
              </a:rPr>
              <a:t> y </a:t>
            </a:r>
            <a:r>
              <a:rPr lang="en-CA" sz="1800" b="1" dirty="0" err="1">
                <a:solidFill>
                  <a:schemeClr val="tx1"/>
                </a:solidFill>
              </a:rPr>
              <a:t>secundarios</a:t>
            </a:r>
            <a:r>
              <a:rPr lang="en-CA" sz="1800" b="1" dirty="0">
                <a:solidFill>
                  <a:schemeClr val="tx1"/>
                </a:solidFill>
              </a:rPr>
              <a:t> de CT</a:t>
            </a:r>
          </a:p>
          <a:p>
            <a:pPr marL="960438" lvl="2" indent="-381000" algn="l" rtl="0">
              <a:buClr>
                <a:schemeClr val="hlink"/>
              </a:buClr>
            </a:pPr>
            <a:r>
              <a:rPr lang="en-CA" sz="1800" b="1" dirty="0">
                <a:solidFill>
                  <a:schemeClr val="tx1"/>
                </a:solidFill>
              </a:rPr>
              <a:t>El hardware UR </a:t>
            </a:r>
            <a:r>
              <a:rPr lang="en-CA" sz="1800" b="1" dirty="0" err="1">
                <a:solidFill>
                  <a:schemeClr val="tx1"/>
                </a:solidFill>
              </a:rPr>
              <a:t>admite</a:t>
            </a:r>
            <a:r>
              <a:rPr lang="en-CA" sz="1800" b="1" dirty="0">
                <a:solidFill>
                  <a:schemeClr val="tx1"/>
                </a:solidFill>
              </a:rPr>
              <a:t> </a:t>
            </a:r>
            <a:r>
              <a:rPr lang="en-CA" sz="1800" b="1" dirty="0" err="1">
                <a:solidFill>
                  <a:schemeClr val="tx1"/>
                </a:solidFill>
              </a:rPr>
              <a:t>entradas</a:t>
            </a:r>
            <a:r>
              <a:rPr lang="en-CA" sz="1800" b="1" dirty="0">
                <a:solidFill>
                  <a:schemeClr val="tx1"/>
                </a:solidFill>
              </a:rPr>
              <a:t> de 5 A y 1 A.</a:t>
            </a:r>
          </a:p>
          <a:p>
            <a:pPr marL="960438" lvl="2" indent="-381000" algn="l" rtl="0">
              <a:buClr>
                <a:schemeClr val="hlink"/>
              </a:buClr>
            </a:pPr>
            <a:r>
              <a:rPr lang="en-CA" sz="1800" b="1" dirty="0" err="1">
                <a:solidFill>
                  <a:schemeClr val="tx1"/>
                </a:solidFill>
              </a:rPr>
              <a:t>Compensación</a:t>
            </a:r>
            <a:r>
              <a:rPr lang="en-CA" sz="1800" b="1" dirty="0">
                <a:solidFill>
                  <a:schemeClr val="tx1"/>
                </a:solidFill>
              </a:rPr>
              <a:t> de </a:t>
            </a:r>
            <a:r>
              <a:rPr lang="en-CA" sz="1800" b="1" dirty="0" err="1">
                <a:solidFill>
                  <a:schemeClr val="tx1"/>
                </a:solidFill>
              </a:rPr>
              <a:t>relación</a:t>
            </a:r>
            <a:r>
              <a:rPr lang="en-CA" sz="1800" b="1" dirty="0">
                <a:solidFill>
                  <a:schemeClr val="tx1"/>
                </a:solidFill>
              </a:rPr>
              <a:t> </a:t>
            </a:r>
            <a:r>
              <a:rPr lang="en-CA" sz="1800" b="1" dirty="0" err="1">
                <a:solidFill>
                  <a:schemeClr val="tx1"/>
                </a:solidFill>
              </a:rPr>
              <a:t>realizada</a:t>
            </a:r>
            <a:r>
              <a:rPr lang="en-CA" sz="1800" b="1" dirty="0">
                <a:solidFill>
                  <a:schemeClr val="tx1"/>
                </a:solidFill>
              </a:rPr>
              <a:t> </a:t>
            </a:r>
            <a:r>
              <a:rPr lang="en-CA" sz="1800" b="1" dirty="0" err="1">
                <a:solidFill>
                  <a:schemeClr val="tx1"/>
                </a:solidFill>
              </a:rPr>
              <a:t>automáticamente</a:t>
            </a:r>
            <a:r>
              <a:rPr lang="en-CA" sz="1800" b="1" dirty="0">
                <a:solidFill>
                  <a:schemeClr val="tx1"/>
                </a:solidFill>
              </a:rPr>
              <a:t> </a:t>
            </a:r>
            <a:r>
              <a:rPr lang="en-CA" sz="1800" b="1" dirty="0" err="1">
                <a:solidFill>
                  <a:schemeClr val="tx1"/>
                </a:solidFill>
              </a:rPr>
              <a:t>para</a:t>
            </a:r>
            <a:r>
              <a:rPr lang="en-CA" sz="1800" b="1" dirty="0">
                <a:solidFill>
                  <a:schemeClr val="tx1"/>
                </a:solidFill>
              </a:rPr>
              <a:t> </a:t>
            </a:r>
            <a:r>
              <a:rPr lang="en-CA" sz="1800" b="1" dirty="0" err="1">
                <a:solidFill>
                  <a:schemeClr val="tx1"/>
                </a:solidFill>
              </a:rPr>
              <a:t>diferencias</a:t>
            </a:r>
            <a:r>
              <a:rPr lang="en-CA" sz="1800" b="1" dirty="0">
                <a:solidFill>
                  <a:schemeClr val="tx1"/>
                </a:solidFill>
              </a:rPr>
              <a:t> de </a:t>
            </a:r>
            <a:r>
              <a:rPr lang="en-CA" sz="1800" b="1" dirty="0" err="1">
                <a:solidFill>
                  <a:schemeClr val="tx1"/>
                </a:solidFill>
              </a:rPr>
              <a:t>relación</a:t>
            </a:r>
            <a:r>
              <a:rPr lang="en-CA" sz="1800" b="1" dirty="0">
                <a:solidFill>
                  <a:schemeClr val="tx1"/>
                </a:solidFill>
              </a:rPr>
              <a:t> CT de </a:t>
            </a:r>
            <a:r>
              <a:rPr lang="en-CA" sz="1800" b="1" dirty="0" err="1">
                <a:solidFill>
                  <a:schemeClr val="tx1"/>
                </a:solidFill>
              </a:rPr>
              <a:t>hasta</a:t>
            </a:r>
            <a:r>
              <a:rPr lang="en-CA" sz="1800" b="1" dirty="0">
                <a:solidFill>
                  <a:schemeClr val="tx1"/>
                </a:solidFill>
              </a:rPr>
              <a:t> 32:1</a:t>
            </a:r>
          </a:p>
          <a:p>
            <a:pPr marL="533400" lvl="1" indent="-419100" algn="l" rtl="0">
              <a:buClr>
                <a:schemeClr val="hlink"/>
              </a:buClr>
              <a:buFontTx/>
              <a:buAutoNum type="arabicPeriod"/>
            </a:pPr>
            <a:r>
              <a:rPr lang="en-CA" sz="2200" b="1" dirty="0" err="1"/>
              <a:t>Configurar</a:t>
            </a:r>
            <a:r>
              <a:rPr lang="en-CA" sz="2200" b="1" dirty="0"/>
              <a:t> </a:t>
            </a:r>
            <a:r>
              <a:rPr lang="en-CA" sz="2200" b="1" dirty="0" err="1"/>
              <a:t>fuentes</a:t>
            </a:r>
            <a:r>
              <a:rPr lang="en-CA" sz="2200" b="1" dirty="0"/>
              <a:t> de </a:t>
            </a:r>
            <a:r>
              <a:rPr lang="en-CA" sz="2200" b="1" dirty="0" err="1"/>
              <a:t>señal</a:t>
            </a:r>
            <a:r>
              <a:rPr lang="en-CA" sz="2200" b="1" dirty="0"/>
              <a:t> de CA</a:t>
            </a:r>
          </a:p>
          <a:p>
            <a:pPr marL="533400" lvl="1" indent="-419100" algn="l" rtl="0">
              <a:buClr>
                <a:schemeClr val="hlink"/>
              </a:buClr>
              <a:buFontTx/>
              <a:buAutoNum type="arabicPeriod"/>
            </a:pPr>
            <a:r>
              <a:rPr lang="en-CA" sz="2200" b="1" dirty="0" err="1"/>
              <a:t>Configurar</a:t>
            </a:r>
            <a:r>
              <a:rPr lang="en-CA" sz="2200" b="1" dirty="0"/>
              <a:t> </a:t>
            </a:r>
            <a:r>
              <a:rPr lang="en-CA" sz="2200" b="1" dirty="0" err="1"/>
              <a:t>zona</a:t>
            </a:r>
            <a:r>
              <a:rPr lang="en-CA" sz="2200" b="1" dirty="0"/>
              <a:t> de </a:t>
            </a:r>
            <a:r>
              <a:rPr lang="en-CA" sz="2200" b="1" dirty="0" err="1" smtClean="0"/>
              <a:t>barra</a:t>
            </a:r>
            <a:r>
              <a:rPr lang="en-CA" sz="2200" b="1" dirty="0" smtClean="0"/>
              <a:t> </a:t>
            </a:r>
            <a:r>
              <a:rPr lang="en-CA" sz="2200" b="1" dirty="0"/>
              <a:t>con </a:t>
            </a:r>
            <a:r>
              <a:rPr lang="en-CA" sz="2200" b="1" dirty="0" err="1"/>
              <a:t>réplica</a:t>
            </a:r>
            <a:r>
              <a:rPr lang="en-CA" sz="2200" b="1" dirty="0"/>
              <a:t> de </a:t>
            </a:r>
            <a:r>
              <a:rPr lang="en-CA" sz="2200" b="1" dirty="0" err="1" smtClean="0"/>
              <a:t>barra</a:t>
            </a:r>
            <a:r>
              <a:rPr lang="en-CA" sz="2200" b="1" dirty="0" smtClean="0"/>
              <a:t> </a:t>
            </a:r>
            <a:r>
              <a:rPr lang="en-CA" sz="2200" b="1" dirty="0" err="1"/>
              <a:t>dinámico</a:t>
            </a:r>
            <a:endParaRPr lang="en-CA" sz="2200" b="1" dirty="0"/>
          </a:p>
        </p:txBody>
      </p:sp>
      <p:sp>
        <p:nvSpPr>
          <p:cNvPr id="417796" name="Rectangle 4"/>
          <p:cNvSpPr>
            <a:spLocks noChangeArrowheads="1"/>
          </p:cNvSpPr>
          <p:nvPr/>
        </p:nvSpPr>
        <p:spPr bwMode="auto">
          <a:xfrm>
            <a:off x="341313" y="1196975"/>
            <a:ext cx="8459787" cy="1154162"/>
          </a:xfrm>
          <a:prstGeom prst="rect">
            <a:avLst/>
          </a:prstGeom>
          <a:noFill/>
          <a:ln w="9525">
            <a:noFill/>
            <a:miter lim="800000"/>
            <a:headEnd/>
            <a:tailEnd/>
          </a:ln>
          <a:effectLst/>
        </p:spPr>
        <p:txBody>
          <a:bodyPr lIns="0" tIns="0" rIns="0" bIns="0">
            <a:spAutoFit/>
          </a:bodyPr>
          <a:lstStyle/>
          <a:p>
            <a:pPr marL="403225" lvl="1" indent="-288925" algn="l" rtl="0" eaLnBrk="1" hangingPunct="1">
              <a:spcBef>
                <a:spcPct val="20000"/>
              </a:spcBef>
              <a:buClr>
                <a:schemeClr val="hlink"/>
              </a:buClr>
            </a:pPr>
            <a:r>
              <a:rPr lang="en-CA" sz="2500" b="1" dirty="0">
                <a:solidFill>
                  <a:srgbClr val="003399"/>
                </a:solidFill>
              </a:rPr>
              <a:t>La </a:t>
            </a:r>
            <a:r>
              <a:rPr lang="en-CA" sz="2500" b="1" dirty="0" err="1">
                <a:solidFill>
                  <a:srgbClr val="003399"/>
                </a:solidFill>
              </a:rPr>
              <a:t>configuración</a:t>
            </a:r>
            <a:r>
              <a:rPr lang="en-CA" sz="2500" b="1" dirty="0">
                <a:solidFill>
                  <a:srgbClr val="003399"/>
                </a:solidFill>
              </a:rPr>
              <a:t> de la </a:t>
            </a:r>
            <a:r>
              <a:rPr lang="en-CA" sz="2500" b="1" dirty="0" err="1">
                <a:solidFill>
                  <a:srgbClr val="003399"/>
                </a:solidFill>
              </a:rPr>
              <a:t>zona</a:t>
            </a:r>
            <a:r>
              <a:rPr lang="en-CA" sz="2500" b="1" dirty="0">
                <a:solidFill>
                  <a:srgbClr val="003399"/>
                </a:solidFill>
              </a:rPr>
              <a:t> de </a:t>
            </a:r>
            <a:r>
              <a:rPr lang="en-CA" sz="2500" b="1" dirty="0" err="1" smtClean="0">
                <a:solidFill>
                  <a:srgbClr val="003399"/>
                </a:solidFill>
              </a:rPr>
              <a:t>barra</a:t>
            </a:r>
            <a:r>
              <a:rPr lang="en-CA" sz="2500" b="1" dirty="0" smtClean="0">
                <a:solidFill>
                  <a:srgbClr val="003399"/>
                </a:solidFill>
              </a:rPr>
              <a:t> </a:t>
            </a:r>
            <a:r>
              <a:rPr lang="en-CA" sz="2500" b="1" dirty="0">
                <a:solidFill>
                  <a:srgbClr val="003399"/>
                </a:solidFill>
              </a:rPr>
              <a:t>define los </a:t>
            </a:r>
            <a:r>
              <a:rPr lang="en-CA" sz="2500" b="1" dirty="0" err="1">
                <a:solidFill>
                  <a:srgbClr val="003399"/>
                </a:solidFill>
              </a:rPr>
              <a:t>límites</a:t>
            </a:r>
            <a:r>
              <a:rPr lang="en-CA" sz="2500" b="1" dirty="0">
                <a:solidFill>
                  <a:srgbClr val="003399"/>
                </a:solidFill>
              </a:rPr>
              <a:t> de la </a:t>
            </a:r>
            <a:r>
              <a:rPr lang="en-CA" sz="2500" b="1" dirty="0" err="1">
                <a:solidFill>
                  <a:srgbClr val="003399"/>
                </a:solidFill>
              </a:rPr>
              <a:t>protección</a:t>
            </a:r>
            <a:r>
              <a:rPr lang="en-CA" sz="2500" b="1" dirty="0">
                <a:solidFill>
                  <a:srgbClr val="003399"/>
                </a:solidFill>
              </a:rPr>
              <a:t> </a:t>
            </a:r>
            <a:r>
              <a:rPr lang="en-CA" sz="2500" b="1" dirty="0" err="1">
                <a:solidFill>
                  <a:srgbClr val="003399"/>
                </a:solidFill>
              </a:rPr>
              <a:t>diferencial</a:t>
            </a:r>
            <a:r>
              <a:rPr lang="en-CA" sz="2500" b="1" dirty="0">
                <a:solidFill>
                  <a:srgbClr val="003399"/>
                </a:solidFill>
              </a:rPr>
              <a:t> y el </a:t>
            </a:r>
            <a:r>
              <a:rPr lang="en-CA" sz="2500" b="1" dirty="0" err="1">
                <a:solidFill>
                  <a:srgbClr val="003399"/>
                </a:solidFill>
              </a:rPr>
              <a:t>monitoreo</a:t>
            </a:r>
            <a:r>
              <a:rPr lang="en-CA" sz="2500" b="1" dirty="0">
                <a:solidFill>
                  <a:srgbClr val="003399"/>
                </a:solidFill>
              </a:rPr>
              <a:t> de </a:t>
            </a:r>
            <a:r>
              <a:rPr lang="en-CA" sz="2500" b="1" dirty="0" err="1">
                <a:solidFill>
                  <a:srgbClr val="003399"/>
                </a:solidFill>
              </a:rPr>
              <a:t>problemas</a:t>
            </a:r>
            <a:r>
              <a:rPr lang="en-CA" sz="2500" b="1" dirty="0">
                <a:solidFill>
                  <a:srgbClr val="003399"/>
                </a:solidFill>
              </a:rPr>
              <a:t> del CT.</a:t>
            </a:r>
          </a:p>
        </p:txBody>
      </p:sp>
      <p:sp>
        <p:nvSpPr>
          <p:cNvPr id="417797" name="AutoShape 5"/>
          <p:cNvSpPr>
            <a:spLocks noChangeArrowheads="1"/>
          </p:cNvSpPr>
          <p:nvPr/>
        </p:nvSpPr>
        <p:spPr bwMode="auto">
          <a:xfrm>
            <a:off x="4329113" y="2133600"/>
            <a:ext cx="485775" cy="976313"/>
          </a:xfrm>
          <a:prstGeom prst="downArrow">
            <a:avLst>
              <a:gd name="adj1" fmla="val 50000"/>
              <a:gd name="adj2" fmla="val 50245"/>
            </a:avLst>
          </a:prstGeom>
          <a:solidFill>
            <a:schemeClr val="accent1"/>
          </a:solidFill>
          <a:ln w="9525">
            <a:solidFill>
              <a:schemeClr val="tx1"/>
            </a:solidFill>
            <a:miter lim="800000"/>
            <a:headEnd/>
            <a:tailEnd/>
          </a:ln>
          <a:effectLst/>
        </p:spPr>
        <p:txBody>
          <a:bodyPr wrap="none" anchor="ctr"/>
          <a:lstStyle/>
          <a:p>
            <a:pPr algn="l" rtl="0"/>
            <a:endParaRPr lang="es-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1938" name="Rectangle 2"/>
          <p:cNvSpPr>
            <a:spLocks noGrp="1" noChangeArrowheads="1"/>
          </p:cNvSpPr>
          <p:nvPr>
            <p:ph type="title"/>
          </p:nvPr>
        </p:nvSpPr>
        <p:spPr/>
        <p:txBody>
          <a:bodyPr/>
          <a:lstStyle/>
          <a:p>
            <a:pPr algn="l" rtl="0"/>
            <a:r>
              <a:rPr lang="en-CA"/>
              <a:t>Característica diferencial de porcentaje dual</a:t>
            </a:r>
          </a:p>
        </p:txBody>
      </p:sp>
      <p:pic>
        <p:nvPicPr>
          <p:cNvPr id="551939" name="Picture 3"/>
          <p:cNvPicPr>
            <a:picLocks noChangeAspect="1" noChangeArrowheads="1"/>
          </p:cNvPicPr>
          <p:nvPr/>
        </p:nvPicPr>
        <p:blipFill>
          <a:blip r:embed="rId2"/>
          <a:srcRect/>
          <a:stretch>
            <a:fillRect/>
          </a:stretch>
        </p:blipFill>
        <p:spPr bwMode="auto">
          <a:xfrm>
            <a:off x="304800" y="838200"/>
            <a:ext cx="8382000" cy="5265738"/>
          </a:xfrm>
          <a:prstGeom prst="rect">
            <a:avLst/>
          </a:prstGeom>
          <a:noFill/>
          <a:ln w="9525">
            <a:noFill/>
            <a:miter lim="800000"/>
            <a:headEnd/>
            <a:tailEnd/>
          </a:ln>
          <a:effectLst/>
        </p:spPr>
      </p:pic>
      <p:grpSp>
        <p:nvGrpSpPr>
          <p:cNvPr id="551940" name="Group 4"/>
          <p:cNvGrpSpPr>
            <a:grpSpLocks/>
          </p:cNvGrpSpPr>
          <p:nvPr/>
        </p:nvGrpSpPr>
        <p:grpSpPr bwMode="auto">
          <a:xfrm>
            <a:off x="4421188" y="4837113"/>
            <a:ext cx="2393950" cy="795337"/>
            <a:chOff x="2832" y="3116"/>
            <a:chExt cx="1536" cy="515"/>
          </a:xfrm>
        </p:grpSpPr>
        <p:sp>
          <p:nvSpPr>
            <p:cNvPr id="551941" name="Oval 5"/>
            <p:cNvSpPr>
              <a:spLocks noChangeArrowheads="1"/>
            </p:cNvSpPr>
            <p:nvPr/>
          </p:nvSpPr>
          <p:spPr bwMode="auto">
            <a:xfrm>
              <a:off x="2832" y="3439"/>
              <a:ext cx="192" cy="192"/>
            </a:xfrm>
            <a:prstGeom prst="ellipse">
              <a:avLst/>
            </a:prstGeom>
            <a:noFill/>
            <a:ln w="28575">
              <a:solidFill>
                <a:srgbClr val="FF0000"/>
              </a:solidFill>
              <a:round/>
              <a:headEnd/>
              <a:tailEnd/>
            </a:ln>
            <a:effectLst/>
          </p:spPr>
          <p:txBody>
            <a:bodyPr wrap="none" anchor="ctr"/>
            <a:lstStyle/>
            <a:p>
              <a:pPr algn="l" rtl="0"/>
              <a:endParaRPr lang="es-AR"/>
            </a:p>
          </p:txBody>
        </p:sp>
        <p:sp>
          <p:nvSpPr>
            <p:cNvPr id="551942" name="AutoShape 6"/>
            <p:cNvSpPr>
              <a:spLocks/>
            </p:cNvSpPr>
            <p:nvPr/>
          </p:nvSpPr>
          <p:spPr bwMode="auto">
            <a:xfrm>
              <a:off x="3504" y="3116"/>
              <a:ext cx="864" cy="345"/>
            </a:xfrm>
            <a:prstGeom prst="callout2">
              <a:avLst>
                <a:gd name="adj1" fmla="val 21431"/>
                <a:gd name="adj2" fmla="val -5556"/>
                <a:gd name="adj3" fmla="val 21431"/>
                <a:gd name="adj4" fmla="val -34491"/>
                <a:gd name="adj5" fmla="val 88986"/>
                <a:gd name="adj6" fmla="val -64352"/>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Punto de interrupción alto</a:t>
              </a:r>
            </a:p>
          </p:txBody>
        </p:sp>
      </p:grpSp>
      <p:grpSp>
        <p:nvGrpSpPr>
          <p:cNvPr id="551943" name="Group 7"/>
          <p:cNvGrpSpPr>
            <a:grpSpLocks/>
          </p:cNvGrpSpPr>
          <p:nvPr/>
        </p:nvGrpSpPr>
        <p:grpSpPr bwMode="auto">
          <a:xfrm>
            <a:off x="2422525" y="5335588"/>
            <a:ext cx="2222500" cy="1073150"/>
            <a:chOff x="1550" y="3439"/>
            <a:chExt cx="1426" cy="694"/>
          </a:xfrm>
        </p:grpSpPr>
        <p:sp>
          <p:nvSpPr>
            <p:cNvPr id="551944" name="Oval 8"/>
            <p:cNvSpPr>
              <a:spLocks noChangeArrowheads="1"/>
            </p:cNvSpPr>
            <p:nvPr/>
          </p:nvSpPr>
          <p:spPr bwMode="auto">
            <a:xfrm>
              <a:off x="1550" y="3439"/>
              <a:ext cx="192" cy="192"/>
            </a:xfrm>
            <a:prstGeom prst="ellipse">
              <a:avLst/>
            </a:prstGeom>
            <a:noFill/>
            <a:ln w="28575">
              <a:solidFill>
                <a:srgbClr val="FF0000"/>
              </a:solidFill>
              <a:round/>
              <a:headEnd/>
              <a:tailEnd/>
            </a:ln>
            <a:effectLst/>
          </p:spPr>
          <p:txBody>
            <a:bodyPr wrap="none" anchor="ctr"/>
            <a:lstStyle/>
            <a:p>
              <a:pPr algn="l" rtl="0"/>
              <a:endParaRPr lang="es-AR"/>
            </a:p>
          </p:txBody>
        </p:sp>
        <p:sp>
          <p:nvSpPr>
            <p:cNvPr id="551945" name="AutoShape 9"/>
            <p:cNvSpPr>
              <a:spLocks/>
            </p:cNvSpPr>
            <p:nvPr/>
          </p:nvSpPr>
          <p:spPr bwMode="auto">
            <a:xfrm>
              <a:off x="2112" y="3788"/>
              <a:ext cx="864" cy="345"/>
            </a:xfrm>
            <a:prstGeom prst="callout2">
              <a:avLst>
                <a:gd name="adj1" fmla="val 21431"/>
                <a:gd name="adj2" fmla="val -5556"/>
                <a:gd name="adj3" fmla="val 21431"/>
                <a:gd name="adj4" fmla="val -25231"/>
                <a:gd name="adj5" fmla="val -49704"/>
                <a:gd name="adj6" fmla="val -44907"/>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Punto de interrupción bajo</a:t>
              </a:r>
            </a:p>
          </p:txBody>
        </p:sp>
      </p:grpSp>
      <p:sp>
        <p:nvSpPr>
          <p:cNvPr id="551946" name="AutoShape 10"/>
          <p:cNvSpPr>
            <a:spLocks/>
          </p:cNvSpPr>
          <p:nvPr/>
        </p:nvSpPr>
        <p:spPr bwMode="auto">
          <a:xfrm>
            <a:off x="379413" y="4572000"/>
            <a:ext cx="1196975" cy="320675"/>
          </a:xfrm>
          <a:prstGeom prst="callout2">
            <a:avLst>
              <a:gd name="adj1" fmla="val 35644"/>
              <a:gd name="adj2" fmla="val 106250"/>
              <a:gd name="adj3" fmla="val 35644"/>
              <a:gd name="adj4" fmla="val 128907"/>
              <a:gd name="adj5" fmla="val 161880"/>
              <a:gd name="adj6" fmla="val 151565"/>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Pendiente Baja</a:t>
            </a:r>
          </a:p>
        </p:txBody>
      </p:sp>
      <p:sp>
        <p:nvSpPr>
          <p:cNvPr id="551947" name="AutoShape 11"/>
          <p:cNvSpPr>
            <a:spLocks/>
          </p:cNvSpPr>
          <p:nvPr/>
        </p:nvSpPr>
        <p:spPr bwMode="auto">
          <a:xfrm>
            <a:off x="6815138" y="4097338"/>
            <a:ext cx="1198562" cy="320675"/>
          </a:xfrm>
          <a:prstGeom prst="callout2">
            <a:avLst>
              <a:gd name="adj1" fmla="val 35644"/>
              <a:gd name="adj2" fmla="val -6250"/>
              <a:gd name="adj3" fmla="val 35644"/>
              <a:gd name="adj4" fmla="val -50912"/>
              <a:gd name="adj5" fmla="val -284157"/>
              <a:gd name="adj6" fmla="val -95574"/>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Pendiente Alta</a:t>
            </a:r>
          </a:p>
        </p:txBody>
      </p:sp>
      <p:sp>
        <p:nvSpPr>
          <p:cNvPr id="551948" name="AutoShape 12"/>
          <p:cNvSpPr>
            <a:spLocks/>
          </p:cNvSpPr>
          <p:nvPr/>
        </p:nvSpPr>
        <p:spPr bwMode="auto">
          <a:xfrm>
            <a:off x="2400300" y="2611438"/>
            <a:ext cx="1422400" cy="533400"/>
          </a:xfrm>
          <a:prstGeom prst="callout2">
            <a:avLst>
              <a:gd name="adj1" fmla="val 21431"/>
              <a:gd name="adj2" fmla="val -5264"/>
              <a:gd name="adj3" fmla="val 21431"/>
              <a:gd name="adj4" fmla="val -17435"/>
              <a:gd name="adj5" fmla="val -89287"/>
              <a:gd name="adj6" fmla="val -29713"/>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Conjunto alto (sin restricciones)</a:t>
            </a:r>
          </a:p>
        </p:txBody>
      </p:sp>
      <p:sp>
        <p:nvSpPr>
          <p:cNvPr id="551949" name="AutoShape 13"/>
          <p:cNvSpPr>
            <a:spLocks/>
          </p:cNvSpPr>
          <p:nvPr/>
        </p:nvSpPr>
        <p:spPr bwMode="auto">
          <a:xfrm>
            <a:off x="0" y="5791200"/>
            <a:ext cx="1196975" cy="320675"/>
          </a:xfrm>
          <a:prstGeom prst="callout2">
            <a:avLst>
              <a:gd name="adj1" fmla="val 35644"/>
              <a:gd name="adj2" fmla="val 106366"/>
              <a:gd name="adj3" fmla="val 35644"/>
              <a:gd name="adj4" fmla="val 109551"/>
              <a:gd name="adj5" fmla="val -191088"/>
              <a:gd name="adj6" fmla="val 112731"/>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Recogida mínima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1949"/>
                                        </p:tgtEl>
                                        <p:attrNameLst>
                                          <p:attrName>style.visibility</p:attrName>
                                        </p:attrNameLst>
                                      </p:cBhvr>
                                      <p:to>
                                        <p:strVal val="visible"/>
                                      </p:to>
                                    </p:set>
                                    <p:animEffect transition="in" filter="checkerboard(across)">
                                      <p:cBhvr>
                                        <p:cTn id="7" dur="500"/>
                                        <p:tgtEl>
                                          <p:spTgt spid="55194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1946"/>
                                        </p:tgtEl>
                                        <p:attrNameLst>
                                          <p:attrName>style.visibility</p:attrName>
                                        </p:attrNameLst>
                                      </p:cBhvr>
                                      <p:to>
                                        <p:strVal val="visible"/>
                                      </p:to>
                                    </p:set>
                                    <p:animEffect transition="in" filter="checkerboard(across)">
                                      <p:cBhvr>
                                        <p:cTn id="12" dur="500"/>
                                        <p:tgtEl>
                                          <p:spTgt spid="55194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51943"/>
                                        </p:tgtEl>
                                        <p:attrNameLst>
                                          <p:attrName>style.visibility</p:attrName>
                                        </p:attrNameLst>
                                      </p:cBhvr>
                                      <p:to>
                                        <p:strVal val="visible"/>
                                      </p:to>
                                    </p:set>
                                    <p:animEffect transition="in" filter="checkerboard(across)">
                                      <p:cBhvr>
                                        <p:cTn id="17" dur="500"/>
                                        <p:tgtEl>
                                          <p:spTgt spid="55194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51940"/>
                                        </p:tgtEl>
                                        <p:attrNameLst>
                                          <p:attrName>style.visibility</p:attrName>
                                        </p:attrNameLst>
                                      </p:cBhvr>
                                      <p:to>
                                        <p:strVal val="visible"/>
                                      </p:to>
                                    </p:set>
                                    <p:animEffect transition="in" filter="checkerboard(across)">
                                      <p:cBhvr>
                                        <p:cTn id="22" dur="500"/>
                                        <p:tgtEl>
                                          <p:spTgt spid="55194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51947"/>
                                        </p:tgtEl>
                                        <p:attrNameLst>
                                          <p:attrName>style.visibility</p:attrName>
                                        </p:attrNameLst>
                                      </p:cBhvr>
                                      <p:to>
                                        <p:strVal val="visible"/>
                                      </p:to>
                                    </p:set>
                                    <p:animEffect transition="in" filter="checkerboard(across)">
                                      <p:cBhvr>
                                        <p:cTn id="27" dur="500"/>
                                        <p:tgtEl>
                                          <p:spTgt spid="551947"/>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51948"/>
                                        </p:tgtEl>
                                        <p:attrNameLst>
                                          <p:attrName>style.visibility</p:attrName>
                                        </p:attrNameLst>
                                      </p:cBhvr>
                                      <p:to>
                                        <p:strVal val="visible"/>
                                      </p:to>
                                    </p:set>
                                    <p:animEffect transition="in" filter="checkerboard(across)">
                                      <p:cBhvr>
                                        <p:cTn id="32" dur="500"/>
                                        <p:tgtEl>
                                          <p:spTgt spid="551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6" grpId="0" animBg="1" autoUpdateAnimBg="0"/>
      <p:bldP spid="551947" grpId="0" animBg="1" autoUpdateAnimBg="0"/>
      <p:bldP spid="551948" grpId="0" animBg="1" autoUpdateAnimBg="0"/>
      <p:bldP spid="551949"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pPr algn="l" rtl="0"/>
            <a:r>
              <a:rPr lang="en-CA" dirty="0" err="1"/>
              <a:t>Calcular</a:t>
            </a:r>
            <a:r>
              <a:rPr lang="en-CA" dirty="0"/>
              <a:t> la </a:t>
            </a:r>
            <a:r>
              <a:rPr lang="en-CA" dirty="0" err="1"/>
              <a:t>configuración</a:t>
            </a:r>
            <a:r>
              <a:rPr lang="en-CA" dirty="0"/>
              <a:t> </a:t>
            </a:r>
            <a:r>
              <a:rPr lang="en-CA" dirty="0" err="1"/>
              <a:t>diferencial</a:t>
            </a:r>
            <a:r>
              <a:rPr lang="en-CA" dirty="0"/>
              <a:t> del </a:t>
            </a:r>
            <a:r>
              <a:rPr lang="en-CA" dirty="0" err="1" smtClean="0"/>
              <a:t>barra</a:t>
            </a:r>
            <a:endParaRPr lang="en-CA" dirty="0"/>
          </a:p>
        </p:txBody>
      </p:sp>
      <p:sp>
        <p:nvSpPr>
          <p:cNvPr id="552963" name="Rectangle 3"/>
          <p:cNvSpPr>
            <a:spLocks noGrp="1" noChangeArrowheads="1"/>
          </p:cNvSpPr>
          <p:nvPr>
            <p:ph type="body" idx="1"/>
          </p:nvPr>
        </p:nvSpPr>
        <p:spPr>
          <a:xfrm>
            <a:off x="341313" y="990600"/>
            <a:ext cx="8459787" cy="4654550"/>
          </a:xfrm>
        </p:spPr>
        <p:txBody>
          <a:bodyPr/>
          <a:lstStyle/>
          <a:p>
            <a:pPr lvl="1" algn="l" rtl="0">
              <a:buClr>
                <a:schemeClr val="hlink"/>
              </a:buClr>
            </a:pPr>
            <a:r>
              <a:rPr lang="en-CA" sz="2000" b="1" dirty="0"/>
              <a:t>Es </a:t>
            </a:r>
            <a:r>
              <a:rPr lang="en-CA" sz="2000" b="1" dirty="0" err="1"/>
              <a:t>necesario</a:t>
            </a:r>
            <a:r>
              <a:rPr lang="en-CA" sz="2000" b="1" dirty="0"/>
              <a:t> </a:t>
            </a:r>
            <a:r>
              <a:rPr lang="en-CA" sz="2000" b="1" dirty="0" err="1"/>
              <a:t>configurar</a:t>
            </a:r>
            <a:r>
              <a:rPr lang="en-CA" sz="2000" b="1" dirty="0"/>
              <a:t> los </a:t>
            </a:r>
            <a:r>
              <a:rPr lang="en-CA" sz="2000" b="1" dirty="0" err="1"/>
              <a:t>siguientes</a:t>
            </a:r>
            <a:r>
              <a:rPr lang="en-CA" sz="2000" b="1" dirty="0"/>
              <a:t> </a:t>
            </a:r>
            <a:r>
              <a:rPr lang="en-CA" sz="2000" b="1" dirty="0" err="1"/>
              <a:t>parámetros</a:t>
            </a:r>
            <a:r>
              <a:rPr lang="en-CA" sz="2000" b="1" dirty="0"/>
              <a:t> del </a:t>
            </a:r>
            <a:r>
              <a:rPr lang="en-CA" sz="2000" b="1" dirty="0" err="1"/>
              <a:t>elemento</a:t>
            </a:r>
            <a:r>
              <a:rPr lang="en-CA" sz="2000" b="1" dirty="0"/>
              <a:t> </a:t>
            </a:r>
            <a:r>
              <a:rPr lang="en-CA" sz="2000" b="1" dirty="0" err="1"/>
              <a:t>diferencial</a:t>
            </a:r>
            <a:r>
              <a:rPr lang="en-CA" sz="2000" b="1" dirty="0"/>
              <a:t> de </a:t>
            </a:r>
            <a:r>
              <a:rPr lang="en-CA" sz="2000" b="1" dirty="0" err="1"/>
              <a:t>zona</a:t>
            </a:r>
            <a:r>
              <a:rPr lang="en-CA" sz="2000" b="1" dirty="0"/>
              <a:t> de </a:t>
            </a:r>
            <a:r>
              <a:rPr lang="en-CA" sz="2000" b="1" dirty="0" err="1" smtClean="0"/>
              <a:t>barra</a:t>
            </a:r>
            <a:r>
              <a:rPr lang="en-CA" sz="2000" b="1" dirty="0" smtClean="0"/>
              <a:t>:</a:t>
            </a:r>
            <a:endParaRPr lang="en-CA" sz="2000" b="1" dirty="0"/>
          </a:p>
          <a:p>
            <a:pPr lvl="2" algn="l" rtl="0">
              <a:buClr>
                <a:schemeClr val="hlink"/>
              </a:buClr>
            </a:pPr>
            <a:r>
              <a:rPr lang="en-CA" sz="1800" b="1" dirty="0" err="1"/>
              <a:t>Recogida</a:t>
            </a:r>
            <a:r>
              <a:rPr lang="en-CA" sz="1800" b="1" dirty="0"/>
              <a:t> </a:t>
            </a:r>
            <a:r>
              <a:rPr lang="en-CA" sz="1800" b="1" dirty="0" err="1"/>
              <a:t>diferencial</a:t>
            </a:r>
            <a:endParaRPr lang="en-CA" sz="1800" b="1" dirty="0"/>
          </a:p>
          <a:p>
            <a:pPr lvl="2" algn="l" rtl="0">
              <a:buClr>
                <a:schemeClr val="hlink"/>
              </a:buClr>
            </a:pPr>
            <a:r>
              <a:rPr lang="en-CA" sz="1800" b="1" dirty="0" err="1"/>
              <a:t>Restricción</a:t>
            </a:r>
            <a:r>
              <a:rPr lang="en-CA" sz="1800" b="1" dirty="0"/>
              <a:t> </a:t>
            </a:r>
            <a:r>
              <a:rPr lang="en-CA" sz="1800" b="1" dirty="0" err="1"/>
              <a:t>Pendiente</a:t>
            </a:r>
            <a:r>
              <a:rPr lang="en-CA" sz="1800" b="1" dirty="0"/>
              <a:t> Baja</a:t>
            </a:r>
          </a:p>
          <a:p>
            <a:pPr lvl="2" algn="l" rtl="0">
              <a:buClr>
                <a:schemeClr val="hlink"/>
              </a:buClr>
            </a:pPr>
            <a:r>
              <a:rPr lang="en-CA" sz="1800" b="1" dirty="0" err="1"/>
              <a:t>Punto</a:t>
            </a:r>
            <a:r>
              <a:rPr lang="en-CA" sz="1800" b="1" dirty="0"/>
              <a:t> de </a:t>
            </a:r>
            <a:r>
              <a:rPr lang="en-CA" sz="1800" b="1" dirty="0" err="1"/>
              <a:t>ruptura</a:t>
            </a:r>
            <a:r>
              <a:rPr lang="en-CA" sz="1800" b="1" dirty="0"/>
              <a:t> </a:t>
            </a:r>
            <a:r>
              <a:rPr lang="en-CA" sz="1800" b="1" dirty="0" err="1"/>
              <a:t>bajo</a:t>
            </a:r>
            <a:r>
              <a:rPr lang="en-CA" sz="1800" b="1" dirty="0"/>
              <a:t> de </a:t>
            </a:r>
            <a:r>
              <a:rPr lang="en-CA" sz="1800" b="1" dirty="0" err="1"/>
              <a:t>restricción</a:t>
            </a:r>
            <a:endParaRPr lang="en-CA" sz="1800" b="1" dirty="0"/>
          </a:p>
          <a:p>
            <a:pPr lvl="2" algn="l" rtl="0">
              <a:buClr>
                <a:schemeClr val="hlink"/>
              </a:buClr>
            </a:pPr>
            <a:r>
              <a:rPr lang="en-CA" sz="1800" b="1" dirty="0" err="1"/>
              <a:t>Punto</a:t>
            </a:r>
            <a:r>
              <a:rPr lang="en-CA" sz="1800" b="1" dirty="0"/>
              <a:t> de </a:t>
            </a:r>
            <a:r>
              <a:rPr lang="en-CA" sz="1800" b="1" dirty="0" err="1"/>
              <a:t>interrupción</a:t>
            </a:r>
            <a:r>
              <a:rPr lang="en-CA" sz="1800" b="1" dirty="0"/>
              <a:t> alto de </a:t>
            </a:r>
            <a:r>
              <a:rPr lang="en-CA" sz="1800" b="1" dirty="0" err="1"/>
              <a:t>restricción</a:t>
            </a:r>
            <a:endParaRPr lang="en-CA" sz="1800" b="1" dirty="0"/>
          </a:p>
          <a:p>
            <a:pPr lvl="2" algn="l" rtl="0">
              <a:buClr>
                <a:schemeClr val="hlink"/>
              </a:buClr>
            </a:pPr>
            <a:r>
              <a:rPr lang="en-CA" sz="1800" b="1" dirty="0" err="1"/>
              <a:t>Restricción</a:t>
            </a:r>
            <a:r>
              <a:rPr lang="en-CA" sz="1800" b="1" dirty="0"/>
              <a:t> </a:t>
            </a:r>
            <a:r>
              <a:rPr lang="en-CA" sz="1800" b="1" dirty="0" err="1"/>
              <a:t>Pendiente</a:t>
            </a:r>
            <a:r>
              <a:rPr lang="en-CA" sz="1800" b="1" dirty="0"/>
              <a:t> </a:t>
            </a:r>
            <a:r>
              <a:rPr lang="en-CA" sz="1800" b="1" dirty="0" err="1"/>
              <a:t>alta</a:t>
            </a:r>
            <a:endParaRPr lang="en-CA" sz="1800" b="1" dirty="0"/>
          </a:p>
          <a:p>
            <a:pPr lvl="2" algn="l" rtl="0">
              <a:buClr>
                <a:schemeClr val="hlink"/>
              </a:buClr>
            </a:pPr>
            <a:r>
              <a:rPr lang="en-CA" sz="1800" b="1" dirty="0" err="1"/>
              <a:t>Conjunto</a:t>
            </a:r>
            <a:r>
              <a:rPr lang="en-CA" sz="1800" b="1" dirty="0"/>
              <a:t> alto </a:t>
            </a:r>
            <a:r>
              <a:rPr lang="en-CA" sz="1800" b="1" dirty="0" err="1"/>
              <a:t>diferencial</a:t>
            </a:r>
            <a:r>
              <a:rPr lang="en-CA" sz="1800" b="1" dirty="0"/>
              <a:t> (</a:t>
            </a:r>
            <a:r>
              <a:rPr lang="en-CA" sz="1800" b="1" dirty="0" err="1"/>
              <a:t>si</a:t>
            </a:r>
            <a:r>
              <a:rPr lang="en-CA" sz="1800" b="1" dirty="0"/>
              <a:t> es </a:t>
            </a:r>
            <a:r>
              <a:rPr lang="en-CA" sz="1800" b="1" dirty="0" err="1"/>
              <a:t>necesario</a:t>
            </a:r>
            <a:r>
              <a:rPr lang="en-CA" sz="1800" b="1" dirty="0"/>
              <a:t>)</a:t>
            </a:r>
          </a:p>
          <a:p>
            <a:pPr lvl="1" algn="l" rtl="0">
              <a:buClr>
                <a:schemeClr val="hlink"/>
              </a:buClr>
            </a:pPr>
            <a:r>
              <a:rPr lang="en-CA" sz="2000" b="1" dirty="0" err="1"/>
              <a:t>Todas</a:t>
            </a:r>
            <a:r>
              <a:rPr lang="en-CA" sz="2000" b="1" dirty="0"/>
              <a:t> </a:t>
            </a:r>
            <a:r>
              <a:rPr lang="en-CA" sz="2000" b="1" dirty="0" err="1"/>
              <a:t>las</a:t>
            </a:r>
            <a:r>
              <a:rPr lang="en-CA" sz="2000" b="1" dirty="0"/>
              <a:t> </a:t>
            </a:r>
            <a:r>
              <a:rPr lang="en-CA" sz="2000" b="1" dirty="0" err="1"/>
              <a:t>configuraciones</a:t>
            </a:r>
            <a:r>
              <a:rPr lang="en-CA" sz="2000" b="1" dirty="0"/>
              <a:t> </a:t>
            </a:r>
            <a:r>
              <a:rPr lang="en-CA" sz="2000" b="1" dirty="0" err="1"/>
              <a:t>ingresadas</a:t>
            </a:r>
            <a:r>
              <a:rPr lang="en-CA" sz="2000" b="1" dirty="0"/>
              <a:t> </a:t>
            </a:r>
            <a:r>
              <a:rPr lang="en-CA" sz="2000" b="1" dirty="0" err="1"/>
              <a:t>por</a:t>
            </a:r>
            <a:r>
              <a:rPr lang="en-CA" sz="2000" b="1" dirty="0"/>
              <a:t> </a:t>
            </a:r>
            <a:r>
              <a:rPr lang="en-CA" sz="2000" b="1" dirty="0" err="1"/>
              <a:t>unidad</a:t>
            </a:r>
            <a:r>
              <a:rPr lang="en-CA" sz="2000" b="1" dirty="0"/>
              <a:t> (CT </a:t>
            </a:r>
            <a:r>
              <a:rPr lang="en-CA" sz="2000" b="1" dirty="0" err="1"/>
              <a:t>primario</a:t>
            </a:r>
            <a:r>
              <a:rPr lang="en-CA" sz="2000" b="1" dirty="0"/>
              <a:t> </a:t>
            </a:r>
            <a:r>
              <a:rPr lang="en-CA" sz="2000" b="1" dirty="0" err="1"/>
              <a:t>máximo</a:t>
            </a:r>
            <a:r>
              <a:rPr lang="en-CA" sz="2000" b="1" dirty="0"/>
              <a:t> en la </a:t>
            </a:r>
            <a:r>
              <a:rPr lang="en-CA" sz="2000" b="1" dirty="0" err="1"/>
              <a:t>zona</a:t>
            </a:r>
            <a:r>
              <a:rPr lang="en-CA" sz="2000" b="1" dirty="0"/>
              <a:t>)</a:t>
            </a:r>
          </a:p>
          <a:p>
            <a:pPr lvl="1" algn="l" rtl="0">
              <a:buClr>
                <a:schemeClr val="hlink"/>
              </a:buClr>
            </a:pPr>
            <a:r>
              <a:rPr lang="en-CA" sz="2000" b="1" dirty="0" err="1"/>
              <a:t>Configuración</a:t>
            </a:r>
            <a:r>
              <a:rPr lang="en-CA" sz="2000" b="1" dirty="0"/>
              <a:t> de </a:t>
            </a:r>
            <a:r>
              <a:rPr lang="en-CA" sz="2000" b="1" dirty="0" err="1"/>
              <a:t>pendiente</a:t>
            </a:r>
            <a:r>
              <a:rPr lang="en-CA" sz="2000" b="1" dirty="0"/>
              <a:t> </a:t>
            </a:r>
            <a:r>
              <a:rPr lang="en-CA" sz="2000" b="1" dirty="0" err="1"/>
              <a:t>ingresada</a:t>
            </a:r>
            <a:r>
              <a:rPr lang="en-CA" sz="2000" b="1" dirty="0"/>
              <a:t> en </a:t>
            </a:r>
            <a:r>
              <a:rPr lang="en-CA" sz="2000" b="1" dirty="0" err="1"/>
              <a:t>porcentaje</a:t>
            </a:r>
            <a:endParaRPr lang="en-CA" sz="2000" b="1" dirty="0"/>
          </a:p>
          <a:p>
            <a:pPr lvl="1" algn="l" rtl="0">
              <a:buClr>
                <a:schemeClr val="hlink"/>
              </a:buClr>
            </a:pPr>
            <a:r>
              <a:rPr lang="en-CA" sz="2000" b="1" dirty="0"/>
              <a:t>El detector de </a:t>
            </a:r>
            <a:r>
              <a:rPr lang="en-CA" sz="2000" b="1" dirty="0" err="1"/>
              <a:t>saturación</a:t>
            </a:r>
            <a:r>
              <a:rPr lang="en-CA" sz="2000" b="1" dirty="0"/>
              <a:t> CT </a:t>
            </a:r>
            <a:r>
              <a:rPr lang="en-CA" sz="2000" b="1" dirty="0" err="1"/>
              <a:t>utiliza</a:t>
            </a:r>
            <a:r>
              <a:rPr lang="en-CA" sz="2000" b="1" dirty="0"/>
              <a:t> los </a:t>
            </a:r>
            <a:r>
              <a:rPr lang="en-CA" sz="2000" b="1" dirty="0" err="1"/>
              <a:t>ajustes</a:t>
            </a:r>
            <a:r>
              <a:rPr lang="en-CA" sz="2000" b="1" dirty="0"/>
              <a:t> de </a:t>
            </a:r>
            <a:r>
              <a:rPr lang="en-CA" sz="2000" b="1" dirty="0" err="1"/>
              <a:t>pendiente</a:t>
            </a:r>
            <a:r>
              <a:rPr lang="en-CA" sz="2000" b="1" dirty="0"/>
              <a:t> </a:t>
            </a:r>
            <a:r>
              <a:rPr lang="en-CA" sz="2000" b="1" dirty="0" err="1"/>
              <a:t>baja</a:t>
            </a:r>
            <a:r>
              <a:rPr lang="en-CA" sz="2000" b="1" dirty="0"/>
              <a:t>, </a:t>
            </a:r>
            <a:r>
              <a:rPr lang="en-CA" sz="2000" b="1" dirty="0" err="1"/>
              <a:t>pendiente</a:t>
            </a:r>
            <a:r>
              <a:rPr lang="en-CA" sz="2000" b="1" dirty="0"/>
              <a:t> </a:t>
            </a:r>
            <a:r>
              <a:rPr lang="en-CA" sz="2000" b="1" dirty="0" err="1"/>
              <a:t>alta</a:t>
            </a:r>
            <a:r>
              <a:rPr lang="en-CA" sz="2000" b="1" dirty="0"/>
              <a:t> y </a:t>
            </a:r>
            <a:r>
              <a:rPr lang="en-CA" sz="2000" b="1" dirty="0" err="1"/>
              <a:t>punto</a:t>
            </a:r>
            <a:r>
              <a:rPr lang="en-CA" sz="2000" b="1" dirty="0"/>
              <a:t> de </a:t>
            </a:r>
            <a:r>
              <a:rPr lang="en-CA" sz="2000" b="1" dirty="0" err="1"/>
              <a:t>interrupción</a:t>
            </a:r>
            <a:r>
              <a:rPr lang="en-CA" sz="2000" b="1" dirty="0"/>
              <a:t> alto y </a:t>
            </a:r>
            <a:r>
              <a:rPr lang="en-CA" sz="2000" b="1" dirty="0" err="1"/>
              <a:t>definen</a:t>
            </a:r>
            <a:r>
              <a:rPr lang="en-CA" sz="2000" b="1" dirty="0"/>
              <a:t> el </a:t>
            </a:r>
            <a:r>
              <a:rPr lang="en-CA" sz="2000" b="1" dirty="0" err="1"/>
              <a:t>área</a:t>
            </a:r>
            <a:r>
              <a:rPr lang="en-CA" sz="2000" b="1" dirty="0"/>
              <a:t> de la </a:t>
            </a:r>
            <a:r>
              <a:rPr lang="en-CA" sz="2000" b="1" dirty="0" err="1"/>
              <a:t>Región</a:t>
            </a:r>
            <a:r>
              <a:rPr lang="en-CA" sz="2000" b="1" dirty="0"/>
              <a:t> 1 (</a:t>
            </a:r>
            <a:r>
              <a:rPr lang="en-CA" sz="2000" b="1" dirty="0" err="1"/>
              <a:t>operación</a:t>
            </a:r>
            <a:r>
              <a:rPr lang="en-CA" sz="2000" b="1" dirty="0"/>
              <a:t> 2 de 2 con </a:t>
            </a:r>
            <a:r>
              <a:rPr lang="en-CA" sz="2000" b="1" dirty="0" err="1"/>
              <a:t>direccional</a:t>
            </a:r>
            <a:r>
              <a:rPr lang="en-CA" sz="2000" b="1" dirty="0"/>
              <a: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a:lstStyle/>
          <a:p>
            <a:pPr algn="l" rtl="0"/>
            <a:r>
              <a:rPr lang="en-CA" dirty="0" err="1"/>
              <a:t>Calcular</a:t>
            </a:r>
            <a:r>
              <a:rPr lang="en-CA" dirty="0"/>
              <a:t> la </a:t>
            </a:r>
            <a:r>
              <a:rPr lang="en-CA" dirty="0" err="1"/>
              <a:t>configuración</a:t>
            </a:r>
            <a:r>
              <a:rPr lang="en-CA" dirty="0"/>
              <a:t> </a:t>
            </a:r>
            <a:r>
              <a:rPr lang="en-CA" dirty="0" err="1"/>
              <a:t>diferencial</a:t>
            </a:r>
            <a:r>
              <a:rPr lang="en-CA" dirty="0"/>
              <a:t> del </a:t>
            </a:r>
            <a:r>
              <a:rPr lang="en-CA" dirty="0" err="1" smtClean="0"/>
              <a:t>barra</a:t>
            </a:r>
            <a:r>
              <a:rPr lang="en-CA" dirty="0" smtClean="0"/>
              <a:t> </a:t>
            </a:r>
            <a:r>
              <a:rPr lang="en-CA" dirty="0"/>
              <a:t>–</a:t>
            </a:r>
            <a:r>
              <a:rPr lang="en-CA" dirty="0" err="1">
                <a:solidFill>
                  <a:srgbClr val="FF0000"/>
                </a:solidFill>
              </a:rPr>
              <a:t>Recogida</a:t>
            </a:r>
            <a:r>
              <a:rPr lang="en-CA" dirty="0">
                <a:solidFill>
                  <a:srgbClr val="FF0000"/>
                </a:solidFill>
              </a:rPr>
              <a:t> </a:t>
            </a:r>
            <a:r>
              <a:rPr lang="en-CA" dirty="0" err="1">
                <a:solidFill>
                  <a:srgbClr val="FF0000"/>
                </a:solidFill>
              </a:rPr>
              <a:t>mínima</a:t>
            </a:r>
            <a:endParaRPr lang="en-CA" dirty="0">
              <a:solidFill>
                <a:srgbClr val="FF0000"/>
              </a:solidFill>
            </a:endParaRPr>
          </a:p>
        </p:txBody>
      </p:sp>
      <p:sp>
        <p:nvSpPr>
          <p:cNvPr id="555011" name="Rectangle 3"/>
          <p:cNvSpPr>
            <a:spLocks noGrp="1" noChangeArrowheads="1"/>
          </p:cNvSpPr>
          <p:nvPr>
            <p:ph type="body" idx="1"/>
          </p:nvPr>
        </p:nvSpPr>
        <p:spPr>
          <a:xfrm>
            <a:off x="341313" y="2130425"/>
            <a:ext cx="8459787" cy="2597150"/>
          </a:xfrm>
        </p:spPr>
        <p:txBody>
          <a:bodyPr/>
          <a:lstStyle/>
          <a:p>
            <a:pPr lvl="1" algn="l" rtl="0">
              <a:buClr>
                <a:schemeClr val="hlink"/>
              </a:buClr>
            </a:pPr>
            <a:r>
              <a:rPr lang="en-CA" b="1" dirty="0"/>
              <a:t>Define la </a:t>
            </a:r>
            <a:r>
              <a:rPr lang="en-CA" b="1" dirty="0" err="1"/>
              <a:t>corriente</a:t>
            </a:r>
            <a:r>
              <a:rPr lang="en-CA" b="1" dirty="0"/>
              <a:t> </a:t>
            </a:r>
            <a:r>
              <a:rPr lang="en-CA" b="1" dirty="0" err="1"/>
              <a:t>diferencial</a:t>
            </a:r>
            <a:r>
              <a:rPr lang="en-CA" b="1" dirty="0"/>
              <a:t> </a:t>
            </a:r>
            <a:r>
              <a:rPr lang="en-CA" b="1" dirty="0" err="1"/>
              <a:t>mínima</a:t>
            </a:r>
            <a:r>
              <a:rPr lang="en-CA" b="1" dirty="0"/>
              <a:t> </a:t>
            </a:r>
            <a:r>
              <a:rPr lang="en-CA" b="1" dirty="0" err="1"/>
              <a:t>requerida</a:t>
            </a:r>
            <a:r>
              <a:rPr lang="en-CA" b="1" dirty="0"/>
              <a:t> </a:t>
            </a:r>
            <a:r>
              <a:rPr lang="en-CA" b="1" dirty="0" err="1"/>
              <a:t>para</a:t>
            </a:r>
            <a:r>
              <a:rPr lang="en-CA" b="1" dirty="0"/>
              <a:t> el </a:t>
            </a:r>
            <a:r>
              <a:rPr lang="en-CA" b="1" dirty="0" err="1"/>
              <a:t>funcionamiento</a:t>
            </a:r>
            <a:r>
              <a:rPr lang="en-CA" b="1" dirty="0"/>
              <a:t> del </a:t>
            </a:r>
            <a:r>
              <a:rPr lang="en-CA" b="1" dirty="0" err="1"/>
              <a:t>elemento</a:t>
            </a:r>
            <a:r>
              <a:rPr lang="en-CA" b="1" dirty="0"/>
              <a:t> </a:t>
            </a:r>
            <a:r>
              <a:rPr lang="en-CA" b="1" dirty="0" err="1"/>
              <a:t>Diferencial</a:t>
            </a:r>
            <a:r>
              <a:rPr lang="en-CA" b="1" dirty="0"/>
              <a:t> de </a:t>
            </a:r>
            <a:r>
              <a:rPr lang="en-CA" b="1" dirty="0" err="1"/>
              <a:t>Zona</a:t>
            </a:r>
            <a:r>
              <a:rPr lang="en-CA" b="1" dirty="0"/>
              <a:t> </a:t>
            </a:r>
            <a:r>
              <a:rPr lang="en-CA" b="1" dirty="0" err="1" smtClean="0"/>
              <a:t>Barra</a:t>
            </a:r>
            <a:endParaRPr lang="en-CA" b="1" dirty="0"/>
          </a:p>
          <a:p>
            <a:pPr lvl="1" algn="l" rtl="0">
              <a:buClr>
                <a:schemeClr val="hlink"/>
              </a:buClr>
            </a:pPr>
            <a:r>
              <a:rPr lang="en-CA" b="1" dirty="0" err="1"/>
              <a:t>Debe</a:t>
            </a:r>
            <a:r>
              <a:rPr lang="en-CA" b="1" dirty="0"/>
              <a:t> </a:t>
            </a:r>
            <a:r>
              <a:rPr lang="en-CA" b="1" dirty="0" err="1"/>
              <a:t>configurarse</a:t>
            </a:r>
            <a:r>
              <a:rPr lang="en-CA" b="1" dirty="0"/>
              <a:t> </a:t>
            </a:r>
            <a:r>
              <a:rPr lang="en-CA" b="1" dirty="0" err="1"/>
              <a:t>por</a:t>
            </a:r>
            <a:r>
              <a:rPr lang="en-CA" b="1" dirty="0"/>
              <a:t> </a:t>
            </a:r>
            <a:r>
              <a:rPr lang="en-CA" b="1" dirty="0" err="1"/>
              <a:t>encima</a:t>
            </a:r>
            <a:r>
              <a:rPr lang="en-CA" b="1" dirty="0"/>
              <a:t> de la </a:t>
            </a:r>
            <a:r>
              <a:rPr lang="en-CA" b="1" dirty="0" err="1"/>
              <a:t>corriente</a:t>
            </a:r>
            <a:r>
              <a:rPr lang="en-CA" b="1" dirty="0"/>
              <a:t> de </a:t>
            </a:r>
            <a:r>
              <a:rPr lang="en-CA" b="1" dirty="0" err="1"/>
              <a:t>fuga</a:t>
            </a:r>
            <a:r>
              <a:rPr lang="en-CA" b="1" dirty="0"/>
              <a:t> </a:t>
            </a:r>
            <a:r>
              <a:rPr lang="en-CA" b="1" dirty="0" err="1"/>
              <a:t>máxima</a:t>
            </a:r>
            <a:r>
              <a:rPr lang="en-CA" b="1" dirty="0"/>
              <a:t> no </a:t>
            </a:r>
            <a:r>
              <a:rPr lang="en-CA" b="1" dirty="0" err="1"/>
              <a:t>aislada</a:t>
            </a:r>
            <a:r>
              <a:rPr lang="en-CA" b="1" dirty="0"/>
              <a:t> en la </a:t>
            </a:r>
            <a:r>
              <a:rPr lang="en-CA" b="1" dirty="0" err="1"/>
              <a:t>zona</a:t>
            </a:r>
            <a:r>
              <a:rPr lang="en-CA" b="1" dirty="0"/>
              <a:t> </a:t>
            </a:r>
            <a:r>
              <a:rPr lang="en-CA" b="1" dirty="0" err="1"/>
              <a:t>diferencial</a:t>
            </a:r>
            <a:r>
              <a:rPr lang="en-CA" b="1" dirty="0"/>
              <a:t> del </a:t>
            </a:r>
            <a:r>
              <a:rPr lang="en-CA" b="1" dirty="0" err="1" smtClean="0"/>
              <a:t>barra</a:t>
            </a:r>
            <a:endParaRPr lang="en-CA" b="1" dirty="0"/>
          </a:p>
          <a:p>
            <a:pPr lvl="1" algn="l" rtl="0">
              <a:buClr>
                <a:schemeClr val="hlink"/>
              </a:buClr>
            </a:pPr>
            <a:r>
              <a:rPr lang="en-CA" b="1" dirty="0" err="1"/>
              <a:t>También</a:t>
            </a:r>
            <a:r>
              <a:rPr lang="en-CA" b="1" dirty="0"/>
              <a:t> se </a:t>
            </a:r>
            <a:r>
              <a:rPr lang="en-CA" b="1" dirty="0" err="1"/>
              <a:t>puede</a:t>
            </a:r>
            <a:r>
              <a:rPr lang="en-CA" b="1" dirty="0"/>
              <a:t> </a:t>
            </a:r>
            <a:r>
              <a:rPr lang="en-CA" b="1" dirty="0" err="1"/>
              <a:t>configurar</a:t>
            </a:r>
            <a:r>
              <a:rPr lang="en-CA" b="1" dirty="0"/>
              <a:t> </a:t>
            </a:r>
            <a:r>
              <a:rPr lang="en-CA" b="1" dirty="0" err="1"/>
              <a:t>por</a:t>
            </a:r>
            <a:r>
              <a:rPr lang="en-CA" b="1" dirty="0"/>
              <a:t> </a:t>
            </a:r>
            <a:r>
              <a:rPr lang="en-CA" b="1" dirty="0" err="1"/>
              <a:t>encima</a:t>
            </a:r>
            <a:r>
              <a:rPr lang="en-CA" b="1" dirty="0"/>
              <a:t> de </a:t>
            </a:r>
            <a:r>
              <a:rPr lang="en-CA" b="1" dirty="0" err="1"/>
              <a:t>las</a:t>
            </a:r>
            <a:r>
              <a:rPr lang="en-CA" b="1" dirty="0"/>
              <a:t> </a:t>
            </a:r>
            <a:r>
              <a:rPr lang="en-CA" b="1" dirty="0" err="1"/>
              <a:t>condiciones</a:t>
            </a:r>
            <a:r>
              <a:rPr lang="en-CA" b="1" dirty="0"/>
              <a:t> de </a:t>
            </a:r>
            <a:r>
              <a:rPr lang="en-CA" b="1" dirty="0" err="1"/>
              <a:t>carga</a:t>
            </a:r>
            <a:r>
              <a:rPr lang="en-CA" b="1" dirty="0"/>
              <a:t> </a:t>
            </a:r>
            <a:r>
              <a:rPr lang="en-CA" b="1" dirty="0" err="1"/>
              <a:t>máxima</a:t>
            </a:r>
            <a:r>
              <a:rPr lang="en-CA" b="1" dirty="0"/>
              <a:t> </a:t>
            </a:r>
            <a:r>
              <a:rPr lang="en-CA" b="1" dirty="0" err="1"/>
              <a:t>para</a:t>
            </a:r>
            <a:r>
              <a:rPr lang="en-CA" b="1" dirty="0"/>
              <a:t> mayor </a:t>
            </a:r>
            <a:r>
              <a:rPr lang="en-CA" b="1" dirty="0" err="1"/>
              <a:t>seguridad</a:t>
            </a:r>
            <a:r>
              <a:rPr lang="en-CA" b="1" dirty="0"/>
              <a:t> en </a:t>
            </a:r>
            <a:r>
              <a:rPr lang="en-CA" b="1" dirty="0" err="1"/>
              <a:t>caso</a:t>
            </a:r>
            <a:r>
              <a:rPr lang="en-CA" b="1" dirty="0"/>
              <a:t> de </a:t>
            </a:r>
            <a:r>
              <a:rPr lang="en-CA" b="1" dirty="0" err="1"/>
              <a:t>problemas</a:t>
            </a:r>
            <a:r>
              <a:rPr lang="en-CA" b="1" dirty="0"/>
              <a:t> del CT, </a:t>
            </a:r>
            <a:r>
              <a:rPr lang="en-CA" b="1" dirty="0" err="1"/>
              <a:t>pero</a:t>
            </a:r>
            <a:r>
              <a:rPr lang="en-CA" b="1" dirty="0"/>
              <a:t> </a:t>
            </a:r>
            <a:r>
              <a:rPr lang="en-CA" b="1" dirty="0" err="1"/>
              <a:t>existen</a:t>
            </a:r>
            <a:r>
              <a:rPr lang="en-CA" b="1" dirty="0"/>
              <a:t> </a:t>
            </a:r>
            <a:r>
              <a:rPr lang="en-CA" b="1" dirty="0" err="1"/>
              <a:t>mejores</a:t>
            </a:r>
            <a:r>
              <a:rPr lang="en-CA" b="1" dirty="0"/>
              <a:t> </a:t>
            </a:r>
            <a:r>
              <a:rPr lang="en-CA" b="1" dirty="0" err="1"/>
              <a:t>alternativas</a:t>
            </a:r>
            <a:r>
              <a:rPr lang="en-CA" b="1" dirty="0"/>
              <a: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p:txBody>
          <a:bodyPr/>
          <a:lstStyle/>
          <a:p>
            <a:pPr algn="l" rtl="0"/>
            <a:r>
              <a:rPr lang="en-CA" dirty="0" err="1"/>
              <a:t>Calcular</a:t>
            </a:r>
            <a:r>
              <a:rPr lang="en-CA" dirty="0"/>
              <a:t> la </a:t>
            </a:r>
            <a:r>
              <a:rPr lang="en-CA" dirty="0" err="1"/>
              <a:t>configuración</a:t>
            </a:r>
            <a:r>
              <a:rPr lang="en-CA" dirty="0"/>
              <a:t> </a:t>
            </a:r>
            <a:r>
              <a:rPr lang="en-CA" dirty="0" err="1"/>
              <a:t>diferencial</a:t>
            </a:r>
            <a:r>
              <a:rPr lang="en-CA" dirty="0"/>
              <a:t> del </a:t>
            </a:r>
            <a:r>
              <a:rPr lang="en-CA" dirty="0" err="1" smtClean="0"/>
              <a:t>barra</a:t>
            </a:r>
            <a:r>
              <a:rPr lang="en-CA" dirty="0" smtClean="0"/>
              <a:t> </a:t>
            </a:r>
            <a:r>
              <a:rPr lang="en-CA" dirty="0"/>
              <a:t>–</a:t>
            </a:r>
            <a:r>
              <a:rPr lang="en-CA" dirty="0" err="1">
                <a:solidFill>
                  <a:srgbClr val="FF0000"/>
                </a:solidFill>
              </a:rPr>
              <a:t>Pendiente</a:t>
            </a:r>
            <a:r>
              <a:rPr lang="en-CA" dirty="0">
                <a:solidFill>
                  <a:srgbClr val="FF0000"/>
                </a:solidFill>
              </a:rPr>
              <a:t> Baja</a:t>
            </a:r>
          </a:p>
        </p:txBody>
      </p:sp>
      <p:sp>
        <p:nvSpPr>
          <p:cNvPr id="557059" name="Rectangle 3"/>
          <p:cNvSpPr>
            <a:spLocks noGrp="1" noChangeArrowheads="1"/>
          </p:cNvSpPr>
          <p:nvPr>
            <p:ph type="body" idx="1"/>
          </p:nvPr>
        </p:nvSpPr>
        <p:spPr>
          <a:xfrm>
            <a:off x="341313" y="2130425"/>
            <a:ext cx="8459787" cy="2597150"/>
          </a:xfrm>
        </p:spPr>
        <p:txBody>
          <a:bodyPr/>
          <a:lstStyle/>
          <a:p>
            <a:pPr lvl="1" algn="l" rtl="0">
              <a:lnSpc>
                <a:spcPct val="90000"/>
              </a:lnSpc>
              <a:buClr>
                <a:schemeClr val="hlink"/>
              </a:buClr>
            </a:pPr>
            <a:r>
              <a:rPr lang="en-CA" b="1"/>
              <a:t>Define el porcentaje de polarización para las corrientes de restricción de I</a:t>
            </a:r>
            <a:r>
              <a:rPr lang="en-CA" b="1" baseline="-25000"/>
              <a:t>DESCANSAR</a:t>
            </a:r>
            <a:r>
              <a:rPr lang="en-CA" b="1"/>
              <a:t>=0 a yo</a:t>
            </a:r>
            <a:r>
              <a:rPr lang="en-CA" b="1" baseline="-25000"/>
              <a:t>DESCANSAR</a:t>
            </a:r>
            <a:r>
              <a:rPr lang="en-CA" b="1"/>
              <a:t>=Punto de interrupción bajo</a:t>
            </a:r>
          </a:p>
          <a:p>
            <a:pPr lvl="1" algn="l" rtl="0">
              <a:lnSpc>
                <a:spcPct val="90000"/>
              </a:lnSpc>
              <a:buClr>
                <a:schemeClr val="hlink"/>
              </a:buClr>
            </a:pPr>
            <a:r>
              <a:rPr lang="en-CA" b="1"/>
              <a:t>El ajuste determina la sensibilidad del elemento diferencial para fallas internas de baja corriente.</a:t>
            </a:r>
          </a:p>
          <a:p>
            <a:pPr lvl="1" algn="l" rtl="0">
              <a:lnSpc>
                <a:spcPct val="90000"/>
              </a:lnSpc>
              <a:buClr>
                <a:schemeClr val="hlink"/>
              </a:buClr>
            </a:pPr>
            <a:r>
              <a:rPr lang="en-CA" b="1"/>
              <a:t>Debe configurarse por encima del error máximo introducido por los CT en su modo de funcionamiento lineal normal.</a:t>
            </a:r>
          </a:p>
          <a:p>
            <a:pPr lvl="1" algn="l" rtl="0">
              <a:lnSpc>
                <a:spcPct val="90000"/>
              </a:lnSpc>
              <a:buClr>
                <a:schemeClr val="hlink"/>
              </a:buClr>
            </a:pPr>
            <a:r>
              <a:rPr lang="en-CA" b="1"/>
              <a:t>Rango: 15% a 100% en 1%. incrementos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9106" name="Rectangle 2"/>
          <p:cNvSpPr>
            <a:spLocks noGrp="1" noChangeArrowheads="1"/>
          </p:cNvSpPr>
          <p:nvPr>
            <p:ph type="title"/>
          </p:nvPr>
        </p:nvSpPr>
        <p:spPr/>
        <p:txBody>
          <a:bodyPr/>
          <a:lstStyle/>
          <a:p>
            <a:pPr algn="l" rtl="0"/>
            <a:r>
              <a:rPr lang="en-CA" dirty="0" err="1"/>
              <a:t>Calcular</a:t>
            </a:r>
            <a:r>
              <a:rPr lang="en-CA" dirty="0"/>
              <a:t> la </a:t>
            </a:r>
            <a:r>
              <a:rPr lang="en-CA" dirty="0" err="1"/>
              <a:t>configuración</a:t>
            </a:r>
            <a:r>
              <a:rPr lang="en-CA" dirty="0"/>
              <a:t> </a:t>
            </a:r>
            <a:r>
              <a:rPr lang="en-CA" dirty="0" err="1"/>
              <a:t>diferencial</a:t>
            </a:r>
            <a:r>
              <a:rPr lang="en-CA" dirty="0"/>
              <a:t> del </a:t>
            </a:r>
            <a:r>
              <a:rPr lang="en-CA" dirty="0" err="1" smtClean="0"/>
              <a:t>barra</a:t>
            </a:r>
            <a:r>
              <a:rPr lang="en-CA" dirty="0" smtClean="0"/>
              <a:t> </a:t>
            </a:r>
            <a:r>
              <a:rPr lang="en-CA" dirty="0"/>
              <a:t>–</a:t>
            </a:r>
            <a:r>
              <a:rPr lang="en-CA" dirty="0" err="1">
                <a:solidFill>
                  <a:srgbClr val="FF0000"/>
                </a:solidFill>
              </a:rPr>
              <a:t>Punto</a:t>
            </a:r>
            <a:r>
              <a:rPr lang="en-CA" dirty="0">
                <a:solidFill>
                  <a:srgbClr val="FF0000"/>
                </a:solidFill>
              </a:rPr>
              <a:t> de </a:t>
            </a:r>
            <a:r>
              <a:rPr lang="en-CA" dirty="0" err="1">
                <a:solidFill>
                  <a:srgbClr val="FF0000"/>
                </a:solidFill>
              </a:rPr>
              <a:t>interrupción</a:t>
            </a:r>
            <a:r>
              <a:rPr lang="en-CA" dirty="0">
                <a:solidFill>
                  <a:srgbClr val="FF0000"/>
                </a:solidFill>
              </a:rPr>
              <a:t> </a:t>
            </a:r>
            <a:r>
              <a:rPr lang="en-CA" dirty="0" err="1">
                <a:solidFill>
                  <a:srgbClr val="FF0000"/>
                </a:solidFill>
              </a:rPr>
              <a:t>bajo</a:t>
            </a:r>
            <a:endParaRPr lang="en-CA" dirty="0">
              <a:solidFill>
                <a:srgbClr val="FF0000"/>
              </a:solidFill>
            </a:endParaRPr>
          </a:p>
        </p:txBody>
      </p:sp>
      <p:sp>
        <p:nvSpPr>
          <p:cNvPr id="559107" name="Rectangle 3"/>
          <p:cNvSpPr>
            <a:spLocks noGrp="1" noChangeArrowheads="1"/>
          </p:cNvSpPr>
          <p:nvPr>
            <p:ph type="body" idx="1"/>
          </p:nvPr>
        </p:nvSpPr>
        <p:spPr>
          <a:xfrm>
            <a:off x="341313" y="1795463"/>
            <a:ext cx="8459787" cy="3267075"/>
          </a:xfrm>
        </p:spPr>
        <p:txBody>
          <a:bodyPr/>
          <a:lstStyle/>
          <a:p>
            <a:pPr lvl="1" algn="l" rtl="0">
              <a:buClr>
                <a:schemeClr val="hlink"/>
              </a:buClr>
            </a:pPr>
            <a:r>
              <a:rPr lang="en-CA" b="1"/>
              <a:t>Define el límite superior para restringir las corrientes que serán polarizadas de acuerdo con la configuración de pendiente baja.</a:t>
            </a:r>
          </a:p>
          <a:p>
            <a:pPr lvl="1" algn="l" rtl="0">
              <a:buClr>
                <a:schemeClr val="hlink"/>
              </a:buClr>
            </a:pPr>
            <a:r>
              <a:rPr lang="en-CA" b="1"/>
              <a:t>Debe configurarse para que esté por encima de la carga máxima pero no más que la corriente máxima donde los TI aún funcionan linealmente (incluido el flujo residual)</a:t>
            </a:r>
          </a:p>
          <a:p>
            <a:pPr lvl="1" algn="l" rtl="0">
              <a:buClr>
                <a:schemeClr val="hlink"/>
              </a:buClr>
            </a:pPr>
            <a:r>
              <a:rPr lang="en-CA" b="1"/>
              <a:t>Se supone que los CT funcionarán linealmente (sin efectos de saturación significativos hasta un 80 % de flujo residual) hasta el ajuste del punto de interrupción bajo.</a:t>
            </a:r>
          </a:p>
          <a:p>
            <a:pPr lvl="1" algn="l" rtl="0">
              <a:buClr>
                <a:schemeClr val="hlink"/>
              </a:buClr>
              <a:buFontTx/>
              <a:buNone/>
            </a:pPr>
            <a:endParaRPr lang="en-CA" b="1"/>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1154" name="Rectangle 2"/>
          <p:cNvSpPr>
            <a:spLocks noGrp="1" noChangeArrowheads="1"/>
          </p:cNvSpPr>
          <p:nvPr>
            <p:ph type="title"/>
          </p:nvPr>
        </p:nvSpPr>
        <p:spPr>
          <a:xfrm>
            <a:off x="355600" y="279400"/>
            <a:ext cx="8459788" cy="812800"/>
          </a:xfrm>
        </p:spPr>
        <p:txBody>
          <a:bodyPr/>
          <a:lstStyle/>
          <a:p>
            <a:pPr algn="l" rtl="0"/>
            <a:r>
              <a:rPr lang="en-CA" dirty="0" err="1"/>
              <a:t>Calcular</a:t>
            </a:r>
            <a:r>
              <a:rPr lang="en-CA" dirty="0"/>
              <a:t> la </a:t>
            </a:r>
            <a:r>
              <a:rPr lang="en-CA" dirty="0" err="1"/>
              <a:t>configuración</a:t>
            </a:r>
            <a:r>
              <a:rPr lang="en-CA" dirty="0"/>
              <a:t> </a:t>
            </a:r>
            <a:r>
              <a:rPr lang="en-CA" dirty="0" err="1"/>
              <a:t>diferencial</a:t>
            </a:r>
            <a:r>
              <a:rPr lang="en-CA" dirty="0"/>
              <a:t> del </a:t>
            </a:r>
            <a:r>
              <a:rPr lang="en-CA" dirty="0" err="1" smtClean="0"/>
              <a:t>barra</a:t>
            </a:r>
            <a:r>
              <a:rPr lang="en-CA" dirty="0" smtClean="0"/>
              <a:t> </a:t>
            </a:r>
            <a:r>
              <a:rPr lang="en-CA" dirty="0"/>
              <a:t>–</a:t>
            </a:r>
            <a:r>
              <a:rPr lang="en-CA" dirty="0" err="1">
                <a:solidFill>
                  <a:srgbClr val="FF0000"/>
                </a:solidFill>
              </a:rPr>
              <a:t>Punto</a:t>
            </a:r>
            <a:r>
              <a:rPr lang="en-CA" dirty="0">
                <a:solidFill>
                  <a:srgbClr val="FF0000"/>
                </a:solidFill>
              </a:rPr>
              <a:t> de </a:t>
            </a:r>
            <a:r>
              <a:rPr lang="en-CA" dirty="0" err="1">
                <a:solidFill>
                  <a:srgbClr val="FF0000"/>
                </a:solidFill>
              </a:rPr>
              <a:t>interrupción</a:t>
            </a:r>
            <a:r>
              <a:rPr lang="en-CA" dirty="0">
                <a:solidFill>
                  <a:srgbClr val="FF0000"/>
                </a:solidFill>
              </a:rPr>
              <a:t> alto</a:t>
            </a:r>
          </a:p>
        </p:txBody>
      </p:sp>
      <p:sp>
        <p:nvSpPr>
          <p:cNvPr id="561155" name="Rectangle 3"/>
          <p:cNvSpPr>
            <a:spLocks noGrp="1" noChangeArrowheads="1"/>
          </p:cNvSpPr>
          <p:nvPr>
            <p:ph type="body" idx="1"/>
          </p:nvPr>
        </p:nvSpPr>
        <p:spPr>
          <a:xfrm>
            <a:off x="341313" y="1962150"/>
            <a:ext cx="8459787" cy="2932113"/>
          </a:xfrm>
        </p:spPr>
        <p:txBody>
          <a:bodyPr/>
          <a:lstStyle/>
          <a:p>
            <a:pPr lvl="1" algn="l" rtl="0">
              <a:buClr>
                <a:schemeClr val="hlink"/>
              </a:buClr>
            </a:pPr>
            <a:r>
              <a:rPr lang="en-CA" b="1"/>
              <a:t>Define las corrientes de restricción mínimas que serán polarizadas de acuerdo con la configuración de Pendiente alta</a:t>
            </a:r>
          </a:p>
          <a:p>
            <a:pPr lvl="1" algn="l" rtl="0">
              <a:buClr>
                <a:schemeClr val="hlink"/>
              </a:buClr>
            </a:pPr>
            <a:r>
              <a:rPr lang="en-CA" b="1"/>
              <a:t>Debe configurarse para que esté por debajo de la corriente mínima donde el CT más débil se saturará sin flujo residual</a:t>
            </a:r>
          </a:p>
          <a:p>
            <a:pPr lvl="1" algn="l" rtl="0">
              <a:buClr>
                <a:schemeClr val="hlink"/>
              </a:buClr>
            </a:pPr>
            <a:r>
              <a:rPr lang="en-CA" b="1"/>
              <a:t>Se supone que los CT funcionarán linealmente (sin efectos de saturación significativos hasta un 80 % de flujo residual) hasta el ajuste del punto de interrupción bajo.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p:txBody>
          <a:bodyPr/>
          <a:lstStyle/>
          <a:p>
            <a:pPr algn="l" rtl="0"/>
            <a:r>
              <a:rPr lang="en-CA" dirty="0" err="1"/>
              <a:t>Calcular</a:t>
            </a:r>
            <a:r>
              <a:rPr lang="en-CA" dirty="0"/>
              <a:t> la </a:t>
            </a:r>
            <a:r>
              <a:rPr lang="en-CA" dirty="0" err="1"/>
              <a:t>configuración</a:t>
            </a:r>
            <a:r>
              <a:rPr lang="en-CA" dirty="0"/>
              <a:t> </a:t>
            </a:r>
            <a:r>
              <a:rPr lang="en-CA" dirty="0" err="1"/>
              <a:t>diferencial</a:t>
            </a:r>
            <a:r>
              <a:rPr lang="en-CA" dirty="0"/>
              <a:t> del </a:t>
            </a:r>
            <a:r>
              <a:rPr lang="en-CA" dirty="0" err="1" smtClean="0"/>
              <a:t>barra</a:t>
            </a:r>
            <a:r>
              <a:rPr lang="en-CA" dirty="0" smtClean="0"/>
              <a:t> </a:t>
            </a:r>
            <a:r>
              <a:rPr lang="en-CA" dirty="0"/>
              <a:t>–</a:t>
            </a:r>
            <a:r>
              <a:rPr lang="en-CA" dirty="0" err="1">
                <a:solidFill>
                  <a:srgbClr val="FF0000"/>
                </a:solidFill>
              </a:rPr>
              <a:t>Pendiente</a:t>
            </a:r>
            <a:r>
              <a:rPr lang="en-CA" dirty="0">
                <a:solidFill>
                  <a:srgbClr val="FF0000"/>
                </a:solidFill>
              </a:rPr>
              <a:t> Alta</a:t>
            </a:r>
          </a:p>
        </p:txBody>
      </p:sp>
      <p:sp>
        <p:nvSpPr>
          <p:cNvPr id="563203" name="Rectangle 3"/>
          <p:cNvSpPr>
            <a:spLocks noGrp="1" noChangeArrowheads="1"/>
          </p:cNvSpPr>
          <p:nvPr>
            <p:ph type="body" idx="1"/>
          </p:nvPr>
        </p:nvSpPr>
        <p:spPr>
          <a:xfrm>
            <a:off x="381000" y="1676400"/>
            <a:ext cx="8459788" cy="4021138"/>
          </a:xfrm>
        </p:spPr>
        <p:txBody>
          <a:bodyPr/>
          <a:lstStyle/>
          <a:p>
            <a:pPr lvl="1" algn="l" rtl="0">
              <a:lnSpc>
                <a:spcPct val="90000"/>
              </a:lnSpc>
              <a:buClr>
                <a:schemeClr val="hlink"/>
              </a:buClr>
            </a:pPr>
            <a:r>
              <a:rPr lang="en-CA" b="1"/>
              <a:t>Define el porcentaje de polarización para las corrientes de restricción I.</a:t>
            </a:r>
            <a:r>
              <a:rPr lang="en-CA" b="1" baseline="-25000"/>
              <a:t>DESCANSAR</a:t>
            </a:r>
            <a:r>
              <a:rPr lang="en-CA" b="1">
                <a:sym typeface="Symbol" pitchFamily="18" charset="2"/>
              </a:rPr>
              <a:t></a:t>
            </a:r>
            <a:r>
              <a:rPr lang="en-CA" b="1"/>
              <a:t>Punto de interrupción alto</a:t>
            </a:r>
          </a:p>
          <a:p>
            <a:pPr lvl="1" algn="l" rtl="0">
              <a:lnSpc>
                <a:spcPct val="90000"/>
              </a:lnSpc>
              <a:buClr>
                <a:schemeClr val="hlink"/>
              </a:buClr>
            </a:pPr>
            <a:r>
              <a:rPr lang="en-CA" b="1"/>
              <a:t>El ajuste determina la estabilidad del elemento diferencial para fallas externas de alta corriente.</a:t>
            </a:r>
          </a:p>
          <a:p>
            <a:pPr lvl="1" algn="l" rtl="0">
              <a:lnSpc>
                <a:spcPct val="90000"/>
              </a:lnSpc>
              <a:buClr>
                <a:schemeClr val="hlink"/>
              </a:buClr>
            </a:pPr>
            <a:r>
              <a:rPr lang="en-CA" b="1"/>
              <a:t>Tradicionalmente, debe configurarse lo suficientemente alto para dar cabida a la corriente diferencial espuria resultante de la saturación de los TI durante fallas externas graves.</a:t>
            </a:r>
          </a:p>
          <a:p>
            <a:pPr lvl="1" algn="l" rtl="0">
              <a:lnSpc>
                <a:spcPct val="90000"/>
              </a:lnSpc>
              <a:buClr>
                <a:schemeClr val="hlink"/>
              </a:buClr>
            </a:pPr>
            <a:r>
              <a:rPr lang="en-CA" b="1"/>
              <a:t>La configuración se puede relajar a favor de la sensibilidad y la velocidad, ya que el relé detecta la saturación del CT y aplica el principio direccional para evitar un mal funcionamiento.</a:t>
            </a:r>
          </a:p>
          <a:p>
            <a:pPr lvl="1" algn="l" rtl="0">
              <a:lnSpc>
                <a:spcPct val="90000"/>
              </a:lnSpc>
              <a:buClr>
                <a:schemeClr val="hlink"/>
              </a:buClr>
            </a:pPr>
            <a:r>
              <a:rPr lang="en-CA" b="1"/>
              <a:t>Rango: 50% a 100% en 1%. incrementos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p:txBody>
          <a:bodyPr/>
          <a:lstStyle/>
          <a:p>
            <a:pPr algn="l" rtl="0"/>
            <a:r>
              <a:rPr lang="en-CA" dirty="0" err="1"/>
              <a:t>Cálculo</a:t>
            </a:r>
            <a:r>
              <a:rPr lang="en-CA" dirty="0"/>
              <a:t> de la </a:t>
            </a:r>
            <a:r>
              <a:rPr lang="en-CA" dirty="0" err="1"/>
              <a:t>configuración</a:t>
            </a:r>
            <a:r>
              <a:rPr lang="en-CA" dirty="0"/>
              <a:t> </a:t>
            </a:r>
            <a:r>
              <a:rPr lang="en-CA" dirty="0" err="1"/>
              <a:t>diferencial</a:t>
            </a:r>
            <a:r>
              <a:rPr lang="en-CA" dirty="0"/>
              <a:t> del </a:t>
            </a:r>
            <a:r>
              <a:rPr lang="en-CA" dirty="0" err="1" smtClean="0"/>
              <a:t>barra</a:t>
            </a:r>
            <a:r>
              <a:rPr lang="en-CA" dirty="0" smtClean="0"/>
              <a:t> </a:t>
            </a:r>
            <a:r>
              <a:rPr lang="en-CA" dirty="0"/>
              <a:t>sin </a:t>
            </a:r>
            <a:r>
              <a:rPr lang="en-CA" dirty="0" err="1"/>
              <a:t>restricciones</a:t>
            </a:r>
            <a:endParaRPr lang="en-CA" dirty="0"/>
          </a:p>
        </p:txBody>
      </p:sp>
      <p:sp>
        <p:nvSpPr>
          <p:cNvPr id="565251" name="Rectangle 3"/>
          <p:cNvSpPr>
            <a:spLocks noGrp="1" noChangeArrowheads="1"/>
          </p:cNvSpPr>
          <p:nvPr>
            <p:ph type="body" idx="1"/>
          </p:nvPr>
        </p:nvSpPr>
        <p:spPr>
          <a:xfrm>
            <a:off x="341313" y="2465388"/>
            <a:ext cx="8459787" cy="1927225"/>
          </a:xfrm>
        </p:spPr>
        <p:txBody>
          <a:bodyPr/>
          <a:lstStyle/>
          <a:p>
            <a:pPr lvl="1" algn="l" rtl="0">
              <a:lnSpc>
                <a:spcPct val="90000"/>
              </a:lnSpc>
              <a:buClr>
                <a:schemeClr val="hlink"/>
              </a:buClr>
            </a:pPr>
            <a:r>
              <a:rPr lang="en-CA" b="1"/>
              <a:t>Define la corriente diferencial mínima para un funcionamiento sin restricciones.</a:t>
            </a:r>
          </a:p>
          <a:p>
            <a:pPr lvl="1" algn="l" rtl="0">
              <a:lnSpc>
                <a:spcPct val="90000"/>
              </a:lnSpc>
              <a:buClr>
                <a:schemeClr val="hlink"/>
              </a:buClr>
            </a:pPr>
            <a:r>
              <a:rPr lang="en-CA" b="1"/>
              <a:t>Debe configurarse para que esté por encima de la corriente diferencial máxima en el peor de los casos de saturación del CT.</a:t>
            </a:r>
          </a:p>
          <a:p>
            <a:pPr lvl="1" algn="l" rtl="0">
              <a:lnSpc>
                <a:spcPct val="90000"/>
              </a:lnSpc>
              <a:buClr>
                <a:schemeClr val="hlink"/>
              </a:buClr>
            </a:pPr>
            <a:r>
              <a:rPr lang="en-CA" b="1"/>
              <a:t>Rango: 2,00 a 99,99 pu en incrementos de 0,01 pu</a:t>
            </a:r>
          </a:p>
          <a:p>
            <a:pPr lvl="1" algn="l" rtl="0">
              <a:lnSpc>
                <a:spcPct val="90000"/>
              </a:lnSpc>
              <a:buClr>
                <a:schemeClr val="hlink"/>
              </a:buClr>
            </a:pPr>
            <a:r>
              <a:rPr lang="en-CA" b="1"/>
              <a:t>Se puede desactivar de manera efectiva configurándolo en 99,99 pu</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p:txBody>
          <a:bodyPr/>
          <a:lstStyle/>
          <a:p>
            <a:pPr algn="l" rtl="0"/>
            <a:r>
              <a:rPr lang="en-CA"/>
              <a:t>Característica diferencial de porcentaje dual</a:t>
            </a:r>
          </a:p>
        </p:txBody>
      </p:sp>
      <p:pic>
        <p:nvPicPr>
          <p:cNvPr id="611331" name="Picture 3"/>
          <p:cNvPicPr>
            <a:picLocks noChangeAspect="1" noChangeArrowheads="1"/>
          </p:cNvPicPr>
          <p:nvPr/>
        </p:nvPicPr>
        <p:blipFill>
          <a:blip r:embed="rId2"/>
          <a:srcRect/>
          <a:stretch>
            <a:fillRect/>
          </a:stretch>
        </p:blipFill>
        <p:spPr bwMode="auto">
          <a:xfrm>
            <a:off x="304800" y="838200"/>
            <a:ext cx="8382000" cy="5265738"/>
          </a:xfrm>
          <a:prstGeom prst="rect">
            <a:avLst/>
          </a:prstGeom>
          <a:noFill/>
          <a:ln w="9525">
            <a:noFill/>
            <a:miter lim="800000"/>
            <a:headEnd/>
            <a:tailEnd/>
          </a:ln>
          <a:effectLst/>
        </p:spPr>
      </p:pic>
      <p:grpSp>
        <p:nvGrpSpPr>
          <p:cNvPr id="611332" name="Group 4"/>
          <p:cNvGrpSpPr>
            <a:grpSpLocks/>
          </p:cNvGrpSpPr>
          <p:nvPr/>
        </p:nvGrpSpPr>
        <p:grpSpPr bwMode="auto">
          <a:xfrm>
            <a:off x="4421188" y="4837113"/>
            <a:ext cx="2393950" cy="795337"/>
            <a:chOff x="2832" y="3116"/>
            <a:chExt cx="1536" cy="515"/>
          </a:xfrm>
        </p:grpSpPr>
        <p:sp>
          <p:nvSpPr>
            <p:cNvPr id="611333" name="Oval 5"/>
            <p:cNvSpPr>
              <a:spLocks noChangeArrowheads="1"/>
            </p:cNvSpPr>
            <p:nvPr/>
          </p:nvSpPr>
          <p:spPr bwMode="auto">
            <a:xfrm>
              <a:off x="2832" y="3439"/>
              <a:ext cx="192" cy="192"/>
            </a:xfrm>
            <a:prstGeom prst="ellipse">
              <a:avLst/>
            </a:prstGeom>
            <a:noFill/>
            <a:ln w="28575">
              <a:solidFill>
                <a:srgbClr val="FF0000"/>
              </a:solidFill>
              <a:round/>
              <a:headEnd/>
              <a:tailEnd/>
            </a:ln>
            <a:effectLst/>
          </p:spPr>
          <p:txBody>
            <a:bodyPr wrap="none" anchor="ctr"/>
            <a:lstStyle/>
            <a:p>
              <a:pPr algn="l" rtl="0"/>
              <a:endParaRPr lang="es-AR"/>
            </a:p>
          </p:txBody>
        </p:sp>
        <p:sp>
          <p:nvSpPr>
            <p:cNvPr id="611334" name="AutoShape 6"/>
            <p:cNvSpPr>
              <a:spLocks/>
            </p:cNvSpPr>
            <p:nvPr/>
          </p:nvSpPr>
          <p:spPr bwMode="auto">
            <a:xfrm>
              <a:off x="3504" y="3116"/>
              <a:ext cx="864" cy="345"/>
            </a:xfrm>
            <a:prstGeom prst="callout2">
              <a:avLst>
                <a:gd name="adj1" fmla="val 21431"/>
                <a:gd name="adj2" fmla="val -5556"/>
                <a:gd name="adj3" fmla="val 21431"/>
                <a:gd name="adj4" fmla="val -34491"/>
                <a:gd name="adj5" fmla="val 88986"/>
                <a:gd name="adj6" fmla="val -64352"/>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Punto de interrupción alto</a:t>
              </a:r>
            </a:p>
          </p:txBody>
        </p:sp>
      </p:grpSp>
      <p:grpSp>
        <p:nvGrpSpPr>
          <p:cNvPr id="611335" name="Group 7"/>
          <p:cNvGrpSpPr>
            <a:grpSpLocks/>
          </p:cNvGrpSpPr>
          <p:nvPr/>
        </p:nvGrpSpPr>
        <p:grpSpPr bwMode="auto">
          <a:xfrm>
            <a:off x="2422525" y="5335588"/>
            <a:ext cx="2222500" cy="1073150"/>
            <a:chOff x="1550" y="3439"/>
            <a:chExt cx="1426" cy="694"/>
          </a:xfrm>
        </p:grpSpPr>
        <p:sp>
          <p:nvSpPr>
            <p:cNvPr id="611336" name="Oval 8"/>
            <p:cNvSpPr>
              <a:spLocks noChangeArrowheads="1"/>
            </p:cNvSpPr>
            <p:nvPr/>
          </p:nvSpPr>
          <p:spPr bwMode="auto">
            <a:xfrm>
              <a:off x="1550" y="3439"/>
              <a:ext cx="192" cy="192"/>
            </a:xfrm>
            <a:prstGeom prst="ellipse">
              <a:avLst/>
            </a:prstGeom>
            <a:noFill/>
            <a:ln w="28575">
              <a:solidFill>
                <a:srgbClr val="FF0000"/>
              </a:solidFill>
              <a:round/>
              <a:headEnd/>
              <a:tailEnd/>
            </a:ln>
            <a:effectLst/>
          </p:spPr>
          <p:txBody>
            <a:bodyPr wrap="none" anchor="ctr"/>
            <a:lstStyle/>
            <a:p>
              <a:pPr algn="l" rtl="0"/>
              <a:endParaRPr lang="es-AR"/>
            </a:p>
          </p:txBody>
        </p:sp>
        <p:sp>
          <p:nvSpPr>
            <p:cNvPr id="611337" name="AutoShape 9"/>
            <p:cNvSpPr>
              <a:spLocks/>
            </p:cNvSpPr>
            <p:nvPr/>
          </p:nvSpPr>
          <p:spPr bwMode="auto">
            <a:xfrm>
              <a:off x="2112" y="3788"/>
              <a:ext cx="864" cy="345"/>
            </a:xfrm>
            <a:prstGeom prst="callout2">
              <a:avLst>
                <a:gd name="adj1" fmla="val 21431"/>
                <a:gd name="adj2" fmla="val -5556"/>
                <a:gd name="adj3" fmla="val 21431"/>
                <a:gd name="adj4" fmla="val -25231"/>
                <a:gd name="adj5" fmla="val -49704"/>
                <a:gd name="adj6" fmla="val -44907"/>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Punto de interrupción bajo</a:t>
              </a:r>
            </a:p>
          </p:txBody>
        </p:sp>
      </p:grpSp>
      <p:sp>
        <p:nvSpPr>
          <p:cNvPr id="611338" name="AutoShape 10"/>
          <p:cNvSpPr>
            <a:spLocks/>
          </p:cNvSpPr>
          <p:nvPr/>
        </p:nvSpPr>
        <p:spPr bwMode="auto">
          <a:xfrm>
            <a:off x="379413" y="4572000"/>
            <a:ext cx="1196975" cy="320675"/>
          </a:xfrm>
          <a:prstGeom prst="callout2">
            <a:avLst>
              <a:gd name="adj1" fmla="val 35644"/>
              <a:gd name="adj2" fmla="val 106250"/>
              <a:gd name="adj3" fmla="val 35644"/>
              <a:gd name="adj4" fmla="val 128907"/>
              <a:gd name="adj5" fmla="val 161880"/>
              <a:gd name="adj6" fmla="val 151565"/>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Pendiente Baja</a:t>
            </a:r>
          </a:p>
        </p:txBody>
      </p:sp>
      <p:sp>
        <p:nvSpPr>
          <p:cNvPr id="611339" name="AutoShape 11"/>
          <p:cNvSpPr>
            <a:spLocks/>
          </p:cNvSpPr>
          <p:nvPr/>
        </p:nvSpPr>
        <p:spPr bwMode="auto">
          <a:xfrm>
            <a:off x="6815138" y="4097338"/>
            <a:ext cx="1198562" cy="320675"/>
          </a:xfrm>
          <a:prstGeom prst="callout2">
            <a:avLst>
              <a:gd name="adj1" fmla="val 35644"/>
              <a:gd name="adj2" fmla="val -6250"/>
              <a:gd name="adj3" fmla="val 35644"/>
              <a:gd name="adj4" fmla="val -50912"/>
              <a:gd name="adj5" fmla="val -284157"/>
              <a:gd name="adj6" fmla="val -95574"/>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Pendiente Alta</a:t>
            </a:r>
          </a:p>
        </p:txBody>
      </p:sp>
      <p:sp>
        <p:nvSpPr>
          <p:cNvPr id="611340" name="AutoShape 12"/>
          <p:cNvSpPr>
            <a:spLocks/>
          </p:cNvSpPr>
          <p:nvPr/>
        </p:nvSpPr>
        <p:spPr bwMode="auto">
          <a:xfrm>
            <a:off x="2400300" y="2611438"/>
            <a:ext cx="1422400" cy="533400"/>
          </a:xfrm>
          <a:prstGeom prst="callout2">
            <a:avLst>
              <a:gd name="adj1" fmla="val 21431"/>
              <a:gd name="adj2" fmla="val -5264"/>
              <a:gd name="adj3" fmla="val 21431"/>
              <a:gd name="adj4" fmla="val -17435"/>
              <a:gd name="adj5" fmla="val -89287"/>
              <a:gd name="adj6" fmla="val -29713"/>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Conjunto alto (sin restricciones)</a:t>
            </a:r>
          </a:p>
        </p:txBody>
      </p:sp>
      <p:sp>
        <p:nvSpPr>
          <p:cNvPr id="611341" name="AutoShape 13"/>
          <p:cNvSpPr>
            <a:spLocks/>
          </p:cNvSpPr>
          <p:nvPr/>
        </p:nvSpPr>
        <p:spPr bwMode="auto">
          <a:xfrm>
            <a:off x="0" y="5791200"/>
            <a:ext cx="1196975" cy="320675"/>
          </a:xfrm>
          <a:prstGeom prst="callout2">
            <a:avLst>
              <a:gd name="adj1" fmla="val 35644"/>
              <a:gd name="adj2" fmla="val 106366"/>
              <a:gd name="adj3" fmla="val 35644"/>
              <a:gd name="adj4" fmla="val 109551"/>
              <a:gd name="adj5" fmla="val -191088"/>
              <a:gd name="adj6" fmla="val 112731"/>
            </a:avLst>
          </a:prstGeom>
          <a:solidFill>
            <a:schemeClr val="accent2"/>
          </a:solidFill>
          <a:ln w="15875">
            <a:solidFill>
              <a:srgbClr val="FF0000"/>
            </a:solidFill>
            <a:miter lim="800000"/>
            <a:headEnd/>
            <a:tailEnd type="triangle" w="med" len="med"/>
          </a:ln>
          <a:effectLst/>
        </p:spPr>
        <p:txBody>
          <a:bodyPr anchor="ctr">
            <a:spAutoFit/>
          </a:bodyPr>
          <a:lstStyle/>
          <a:p>
            <a:pPr algn="l" rtl="0"/>
            <a:r>
              <a:rPr lang="en-CA" sz="1400" b="1">
                <a:solidFill>
                  <a:srgbClr val="FF0000"/>
                </a:solidFill>
                <a:latin typeface="Arial" pitchFamily="34" charset="0"/>
              </a:rPr>
              <a:t>Recogida mínima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8611" name="Object 3"/>
          <p:cNvGraphicFramePr>
            <a:graphicFrameLocks noChangeAspect="1"/>
          </p:cNvGraphicFramePr>
          <p:nvPr/>
        </p:nvGraphicFramePr>
        <p:xfrm>
          <a:off x="365125" y="1050925"/>
          <a:ext cx="8439150" cy="4711700"/>
        </p:xfrm>
        <a:graphic>
          <a:graphicData uri="http://schemas.openxmlformats.org/drawingml/2006/compatibility">
            <com:legacyDrawing xmlns:com="http://schemas.openxmlformats.org/drawingml/2006/compatibility" spid="_x0000_s68611"/>
          </a:graphicData>
        </a:graphic>
      </p:graphicFrame>
      <p:sp>
        <p:nvSpPr>
          <p:cNvPr id="68612" name="Rectangle 4"/>
          <p:cNvSpPr>
            <a:spLocks noChangeArrowheads="1"/>
          </p:cNvSpPr>
          <p:nvPr/>
        </p:nvSpPr>
        <p:spPr bwMode="auto">
          <a:xfrm>
            <a:off x="2514600" y="5867400"/>
            <a:ext cx="5219699" cy="461665"/>
          </a:xfrm>
          <a:prstGeom prst="rect">
            <a:avLst/>
          </a:prstGeom>
          <a:noFill/>
          <a:ln w="9525">
            <a:noFill/>
            <a:miter lim="800000"/>
            <a:headEnd/>
            <a:tailEnd/>
          </a:ln>
          <a:effectLst/>
        </p:spPr>
        <p:txBody>
          <a:bodyPr wrap="none">
            <a:spAutoFit/>
          </a:bodyPr>
          <a:lstStyle/>
          <a:p>
            <a:pPr algn="l" rtl="0"/>
            <a:r>
              <a:rPr lang="en-US" sz="2400" dirty="0" err="1">
                <a:latin typeface="Arial" pitchFamily="34" charset="0"/>
              </a:rPr>
              <a:t>Protección</a:t>
            </a:r>
            <a:r>
              <a:rPr lang="en-US" sz="2400" dirty="0">
                <a:latin typeface="Arial" pitchFamily="34" charset="0"/>
              </a:rPr>
              <a:t> de </a:t>
            </a:r>
            <a:r>
              <a:rPr lang="en-US" sz="2400" dirty="0" smtClean="0">
                <a:latin typeface="Arial" pitchFamily="34" charset="0"/>
              </a:rPr>
              <a:t>barras </a:t>
            </a:r>
            <a:r>
              <a:rPr lang="en-US" sz="2400" dirty="0" err="1">
                <a:latin typeface="Arial" pitchFamily="34" charset="0"/>
              </a:rPr>
              <a:t>reconfigurables</a:t>
            </a:r>
            <a:endParaRPr lang="en-US" sz="2400" dirty="0">
              <a:latin typeface="Arial" pitchFamily="34" charset="0"/>
            </a:endParaRPr>
          </a:p>
        </p:txBody>
      </p:sp>
      <p:sp>
        <p:nvSpPr>
          <p:cNvPr id="68617" name="Rectangle 9"/>
          <p:cNvSpPr>
            <a:spLocks noGrp="1" noChangeArrowheads="1"/>
          </p:cNvSpPr>
          <p:nvPr>
            <p:ph type="title"/>
          </p:nvPr>
        </p:nvSpPr>
        <p:spPr/>
        <p:txBody>
          <a:bodyPr/>
          <a:lstStyle/>
          <a:p>
            <a:pPr algn="l" rtl="0"/>
            <a:r>
              <a:rPr lang="en-US" dirty="0" smtClean="0"/>
              <a:t>Barras </a:t>
            </a:r>
            <a:r>
              <a:rPr lang="en-US" dirty="0" err="1"/>
              <a:t>reconfigurables</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9635" name="Object 3"/>
          <p:cNvGraphicFramePr>
            <a:graphicFrameLocks noChangeAspect="1"/>
          </p:cNvGraphicFramePr>
          <p:nvPr/>
        </p:nvGraphicFramePr>
        <p:xfrm>
          <a:off x="365125" y="1050925"/>
          <a:ext cx="8524875" cy="4711700"/>
        </p:xfrm>
        <a:graphic>
          <a:graphicData uri="http://schemas.openxmlformats.org/drawingml/2006/compatibility">
            <com:legacyDrawing xmlns:com="http://schemas.openxmlformats.org/drawingml/2006/compatibility" spid="_x0000_s69635"/>
          </a:graphicData>
        </a:graphic>
      </p:graphicFrame>
      <p:graphicFrame>
        <p:nvGraphicFramePr>
          <p:cNvPr id="69636" name="Object 4"/>
          <p:cNvGraphicFramePr>
            <a:graphicFrameLocks noChangeAspect="1"/>
          </p:cNvGraphicFramePr>
          <p:nvPr/>
        </p:nvGraphicFramePr>
        <p:xfrm>
          <a:off x="207963" y="1414463"/>
          <a:ext cx="8934450" cy="2530475"/>
        </p:xfrm>
        <a:graphic>
          <a:graphicData uri="http://schemas.openxmlformats.org/drawingml/2006/compatibility">
            <com:legacyDrawing xmlns:com="http://schemas.openxmlformats.org/drawingml/2006/compatibility" spid="_x0000_s69636"/>
          </a:graphicData>
        </a:graphic>
      </p:graphicFrame>
      <p:sp>
        <p:nvSpPr>
          <p:cNvPr id="69640" name="Rectangle 8"/>
          <p:cNvSpPr>
            <a:spLocks noChangeArrowheads="1"/>
          </p:cNvSpPr>
          <p:nvPr/>
        </p:nvSpPr>
        <p:spPr bwMode="auto">
          <a:xfrm>
            <a:off x="2282825" y="5715000"/>
            <a:ext cx="5219699" cy="461665"/>
          </a:xfrm>
          <a:prstGeom prst="rect">
            <a:avLst/>
          </a:prstGeom>
          <a:noFill/>
          <a:ln w="9525">
            <a:noFill/>
            <a:miter lim="800000"/>
            <a:headEnd/>
            <a:tailEnd/>
          </a:ln>
          <a:effectLst/>
        </p:spPr>
        <p:txBody>
          <a:bodyPr wrap="none">
            <a:spAutoFit/>
          </a:bodyPr>
          <a:lstStyle/>
          <a:p>
            <a:pPr algn="l" rtl="0"/>
            <a:r>
              <a:rPr lang="en-US" sz="2400" dirty="0" err="1">
                <a:latin typeface="Arial" pitchFamily="34" charset="0"/>
              </a:rPr>
              <a:t>Protección</a:t>
            </a:r>
            <a:r>
              <a:rPr lang="en-US" sz="2400" dirty="0">
                <a:latin typeface="Arial" pitchFamily="34" charset="0"/>
              </a:rPr>
              <a:t> de </a:t>
            </a:r>
            <a:r>
              <a:rPr lang="en-US" sz="2400" dirty="0" smtClean="0">
                <a:latin typeface="Arial" pitchFamily="34" charset="0"/>
              </a:rPr>
              <a:t>barras </a:t>
            </a:r>
            <a:r>
              <a:rPr lang="en-US" sz="2400" dirty="0" err="1">
                <a:latin typeface="Arial" pitchFamily="34" charset="0"/>
              </a:rPr>
              <a:t>reconfigurables</a:t>
            </a:r>
            <a:endParaRPr lang="en-US" sz="2400" dirty="0">
              <a:latin typeface="Arial" pitchFamily="34" charset="0"/>
            </a:endParaRPr>
          </a:p>
        </p:txBody>
      </p:sp>
      <p:sp>
        <p:nvSpPr>
          <p:cNvPr id="69643" name="Rectangle 11"/>
          <p:cNvSpPr>
            <a:spLocks noGrp="1" noChangeArrowheads="1"/>
          </p:cNvSpPr>
          <p:nvPr>
            <p:ph type="title"/>
          </p:nvPr>
        </p:nvSpPr>
        <p:spPr/>
        <p:txBody>
          <a:bodyPr/>
          <a:lstStyle/>
          <a:p>
            <a:pPr algn="l" rtl="0"/>
            <a:r>
              <a:rPr lang="en-US" dirty="0" smtClean="0"/>
              <a:t>Barras </a:t>
            </a:r>
            <a:r>
              <a:rPr lang="en-US" dirty="0" err="1"/>
              <a:t>reconfigurables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dissolve">
                                      <p:cBhvr>
                                        <p:cTn id="7"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0659" name="Object 3"/>
          <p:cNvGraphicFramePr>
            <a:graphicFrameLocks noChangeAspect="1"/>
          </p:cNvGraphicFramePr>
          <p:nvPr/>
        </p:nvGraphicFramePr>
        <p:xfrm>
          <a:off x="365125" y="1050925"/>
          <a:ext cx="8524875" cy="4711700"/>
        </p:xfrm>
        <a:graphic>
          <a:graphicData uri="http://schemas.openxmlformats.org/drawingml/2006/compatibility">
            <com:legacyDrawing xmlns:com="http://schemas.openxmlformats.org/drawingml/2006/compatibility" spid="_x0000_s70659"/>
          </a:graphicData>
        </a:graphic>
      </p:graphicFrame>
      <p:sp>
        <p:nvSpPr>
          <p:cNvPr id="70664" name="Rectangle 8"/>
          <p:cNvSpPr>
            <a:spLocks noChangeArrowheads="1"/>
          </p:cNvSpPr>
          <p:nvPr/>
        </p:nvSpPr>
        <p:spPr bwMode="auto">
          <a:xfrm>
            <a:off x="2282825" y="5943600"/>
            <a:ext cx="5219699" cy="461665"/>
          </a:xfrm>
          <a:prstGeom prst="rect">
            <a:avLst/>
          </a:prstGeom>
          <a:noFill/>
          <a:ln w="9525">
            <a:noFill/>
            <a:miter lim="800000"/>
            <a:headEnd/>
            <a:tailEnd/>
          </a:ln>
          <a:effectLst/>
        </p:spPr>
        <p:txBody>
          <a:bodyPr wrap="none">
            <a:spAutoFit/>
          </a:bodyPr>
          <a:lstStyle/>
          <a:p>
            <a:pPr algn="l" rtl="0"/>
            <a:r>
              <a:rPr lang="en-US" sz="2400" dirty="0" err="1">
                <a:latin typeface="Arial" pitchFamily="34" charset="0"/>
              </a:rPr>
              <a:t>Protección</a:t>
            </a:r>
            <a:r>
              <a:rPr lang="en-US" sz="2400" dirty="0">
                <a:latin typeface="Arial" pitchFamily="34" charset="0"/>
              </a:rPr>
              <a:t> de </a:t>
            </a:r>
            <a:r>
              <a:rPr lang="en-US" sz="2400" dirty="0" smtClean="0">
                <a:latin typeface="Arial" pitchFamily="34" charset="0"/>
              </a:rPr>
              <a:t>barras </a:t>
            </a:r>
            <a:r>
              <a:rPr lang="en-US" sz="2400" dirty="0" err="1">
                <a:latin typeface="Arial" pitchFamily="34" charset="0"/>
              </a:rPr>
              <a:t>reconfigurables</a:t>
            </a:r>
            <a:endParaRPr lang="en-US" sz="2400" dirty="0">
              <a:latin typeface="Arial" pitchFamily="34" charset="0"/>
            </a:endParaRPr>
          </a:p>
        </p:txBody>
      </p:sp>
      <p:grpSp>
        <p:nvGrpSpPr>
          <p:cNvPr id="70667" name="Group 11"/>
          <p:cNvGrpSpPr>
            <a:grpSpLocks/>
          </p:cNvGrpSpPr>
          <p:nvPr/>
        </p:nvGrpSpPr>
        <p:grpSpPr bwMode="auto">
          <a:xfrm>
            <a:off x="533400" y="2895600"/>
            <a:ext cx="8153400" cy="2133600"/>
            <a:chOff x="330" y="1795"/>
            <a:chExt cx="5185" cy="1389"/>
          </a:xfrm>
        </p:grpSpPr>
        <p:sp>
          <p:nvSpPr>
            <p:cNvPr id="70668" name="Line 12"/>
            <p:cNvSpPr>
              <a:spLocks noChangeShapeType="1"/>
            </p:cNvSpPr>
            <p:nvPr/>
          </p:nvSpPr>
          <p:spPr bwMode="auto">
            <a:xfrm>
              <a:off x="4255" y="2246"/>
              <a:ext cx="179" cy="1"/>
            </a:xfrm>
            <a:prstGeom prst="line">
              <a:avLst/>
            </a:prstGeom>
            <a:noFill/>
            <a:ln w="28575">
              <a:solidFill>
                <a:srgbClr val="0000FF"/>
              </a:solidFill>
              <a:round/>
              <a:headEnd/>
              <a:tailEnd/>
            </a:ln>
          </p:spPr>
          <p:txBody>
            <a:bodyPr/>
            <a:lstStyle/>
            <a:p>
              <a:pPr algn="l" rtl="0"/>
              <a:endParaRPr lang="es-AR"/>
            </a:p>
          </p:txBody>
        </p:sp>
        <p:sp>
          <p:nvSpPr>
            <p:cNvPr id="70669" name="Line 13"/>
            <p:cNvSpPr>
              <a:spLocks noChangeShapeType="1"/>
            </p:cNvSpPr>
            <p:nvPr/>
          </p:nvSpPr>
          <p:spPr bwMode="auto">
            <a:xfrm>
              <a:off x="4183" y="2354"/>
              <a:ext cx="1" cy="540"/>
            </a:xfrm>
            <a:prstGeom prst="line">
              <a:avLst/>
            </a:prstGeom>
            <a:noFill/>
            <a:ln w="28575">
              <a:solidFill>
                <a:srgbClr val="0000FF"/>
              </a:solidFill>
              <a:round/>
              <a:headEnd/>
              <a:tailEnd/>
            </a:ln>
          </p:spPr>
          <p:txBody>
            <a:bodyPr/>
            <a:lstStyle/>
            <a:p>
              <a:pPr algn="l" rtl="0"/>
              <a:endParaRPr lang="es-AR"/>
            </a:p>
          </p:txBody>
        </p:sp>
        <p:sp>
          <p:nvSpPr>
            <p:cNvPr id="70670" name="Freeform 14"/>
            <p:cNvSpPr>
              <a:spLocks/>
            </p:cNvSpPr>
            <p:nvPr/>
          </p:nvSpPr>
          <p:spPr bwMode="auto">
            <a:xfrm>
              <a:off x="4111" y="2858"/>
              <a:ext cx="72" cy="73"/>
            </a:xfrm>
            <a:custGeom>
              <a:avLst/>
              <a:gdLst/>
              <a:ahLst/>
              <a:cxnLst>
                <a:cxn ang="0">
                  <a:pos x="0" y="144"/>
                </a:cxn>
                <a:cxn ang="0">
                  <a:pos x="29" y="146"/>
                </a:cxn>
                <a:cxn ang="0">
                  <a:pos x="58" y="138"/>
                </a:cxn>
                <a:cxn ang="0">
                  <a:pos x="85" y="127"/>
                </a:cxn>
                <a:cxn ang="0">
                  <a:pos x="108" y="107"/>
                </a:cxn>
                <a:cxn ang="0">
                  <a:pos x="125" y="84"/>
                </a:cxn>
                <a:cxn ang="0">
                  <a:pos x="139" y="59"/>
                </a:cxn>
                <a:cxn ang="0">
                  <a:pos x="144" y="29"/>
                </a:cxn>
                <a:cxn ang="0">
                  <a:pos x="144" y="0"/>
                </a:cxn>
              </a:cxnLst>
              <a:rect l="0" t="0" r="r" b="b"/>
              <a:pathLst>
                <a:path w="144" h="146">
                  <a:moveTo>
                    <a:pt x="0" y="144"/>
                  </a:moveTo>
                  <a:lnTo>
                    <a:pt x="29" y="146"/>
                  </a:lnTo>
                  <a:lnTo>
                    <a:pt x="58" y="138"/>
                  </a:lnTo>
                  <a:lnTo>
                    <a:pt x="85" y="127"/>
                  </a:lnTo>
                  <a:lnTo>
                    <a:pt x="108" y="107"/>
                  </a:lnTo>
                  <a:lnTo>
                    <a:pt x="125" y="84"/>
                  </a:lnTo>
                  <a:lnTo>
                    <a:pt x="139"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0671" name="Freeform 15"/>
            <p:cNvSpPr>
              <a:spLocks/>
            </p:cNvSpPr>
            <p:nvPr/>
          </p:nvSpPr>
          <p:spPr bwMode="auto">
            <a:xfrm>
              <a:off x="4182" y="2245"/>
              <a:ext cx="73" cy="73"/>
            </a:xfrm>
            <a:custGeom>
              <a:avLst/>
              <a:gdLst/>
              <a:ahLst/>
              <a:cxnLst>
                <a:cxn ang="0">
                  <a:pos x="146" y="2"/>
                </a:cxn>
                <a:cxn ang="0">
                  <a:pos x="116" y="0"/>
                </a:cxn>
                <a:cxn ang="0">
                  <a:pos x="87" y="5"/>
                </a:cxn>
                <a:cxn ang="0">
                  <a:pos x="60" y="19"/>
                </a:cxn>
                <a:cxn ang="0">
                  <a:pos x="37" y="36"/>
                </a:cxn>
                <a:cxn ang="0">
                  <a:pos x="20" y="59"/>
                </a:cxn>
                <a:cxn ang="0">
                  <a:pos x="6" y="86"/>
                </a:cxn>
                <a:cxn ang="0">
                  <a:pos x="0" y="115"/>
                </a:cxn>
                <a:cxn ang="0">
                  <a:pos x="2" y="146"/>
                </a:cxn>
              </a:cxnLst>
              <a:rect l="0" t="0" r="r" b="b"/>
              <a:pathLst>
                <a:path w="146" h="146">
                  <a:moveTo>
                    <a:pt x="146" y="2"/>
                  </a:moveTo>
                  <a:lnTo>
                    <a:pt x="116" y="0"/>
                  </a:lnTo>
                  <a:lnTo>
                    <a:pt x="87" y="5"/>
                  </a:lnTo>
                  <a:lnTo>
                    <a:pt x="60" y="19"/>
                  </a:lnTo>
                  <a:lnTo>
                    <a:pt x="37" y="36"/>
                  </a:lnTo>
                  <a:lnTo>
                    <a:pt x="20" y="59"/>
                  </a:lnTo>
                  <a:lnTo>
                    <a:pt x="6" y="86"/>
                  </a:lnTo>
                  <a:lnTo>
                    <a:pt x="0" y="115"/>
                  </a:lnTo>
                  <a:lnTo>
                    <a:pt x="2" y="146"/>
                  </a:lnTo>
                </a:path>
              </a:pathLst>
            </a:custGeom>
            <a:noFill/>
            <a:ln w="28575">
              <a:solidFill>
                <a:srgbClr val="0000FF"/>
              </a:solidFill>
              <a:prstDash val="solid"/>
              <a:round/>
              <a:headEnd/>
              <a:tailEnd/>
            </a:ln>
          </p:spPr>
          <p:txBody>
            <a:bodyPr/>
            <a:lstStyle/>
            <a:p>
              <a:pPr algn="l" rtl="0"/>
              <a:endParaRPr lang="es-AR"/>
            </a:p>
          </p:txBody>
        </p:sp>
        <p:sp>
          <p:nvSpPr>
            <p:cNvPr id="70672" name="Freeform 16"/>
            <p:cNvSpPr>
              <a:spLocks/>
            </p:cNvSpPr>
            <p:nvPr/>
          </p:nvSpPr>
          <p:spPr bwMode="auto">
            <a:xfrm>
              <a:off x="4416" y="2245"/>
              <a:ext cx="90" cy="73"/>
            </a:xfrm>
            <a:custGeom>
              <a:avLst/>
              <a:gdLst/>
              <a:ahLst/>
              <a:cxnLst>
                <a:cxn ang="0">
                  <a:pos x="0" y="2"/>
                </a:cxn>
                <a:cxn ang="0">
                  <a:pos x="33" y="0"/>
                </a:cxn>
                <a:cxn ang="0">
                  <a:pos x="65" y="4"/>
                </a:cxn>
                <a:cxn ang="0">
                  <a:pos x="96" y="15"/>
                </a:cxn>
                <a:cxn ang="0">
                  <a:pos x="123" y="32"/>
                </a:cxn>
                <a:cxn ang="0">
                  <a:pos x="146" y="55"/>
                </a:cxn>
                <a:cxn ang="0">
                  <a:pos x="163" y="82"/>
                </a:cxn>
                <a:cxn ang="0">
                  <a:pos x="175" y="113"/>
                </a:cxn>
                <a:cxn ang="0">
                  <a:pos x="181" y="146"/>
                </a:cxn>
              </a:cxnLst>
              <a:rect l="0" t="0" r="r" b="b"/>
              <a:pathLst>
                <a:path w="181" h="146">
                  <a:moveTo>
                    <a:pt x="0" y="2"/>
                  </a:moveTo>
                  <a:lnTo>
                    <a:pt x="33" y="0"/>
                  </a:lnTo>
                  <a:lnTo>
                    <a:pt x="65" y="4"/>
                  </a:lnTo>
                  <a:lnTo>
                    <a:pt x="96" y="15"/>
                  </a:lnTo>
                  <a:lnTo>
                    <a:pt x="123" y="32"/>
                  </a:lnTo>
                  <a:lnTo>
                    <a:pt x="146" y="55"/>
                  </a:lnTo>
                  <a:lnTo>
                    <a:pt x="163" y="82"/>
                  </a:lnTo>
                  <a:lnTo>
                    <a:pt x="175" y="113"/>
                  </a:lnTo>
                  <a:lnTo>
                    <a:pt x="181" y="146"/>
                  </a:lnTo>
                </a:path>
              </a:pathLst>
            </a:custGeom>
            <a:noFill/>
            <a:ln w="28575">
              <a:solidFill>
                <a:srgbClr val="0000FF"/>
              </a:solidFill>
              <a:prstDash val="solid"/>
              <a:round/>
              <a:headEnd/>
              <a:tailEnd/>
            </a:ln>
          </p:spPr>
          <p:txBody>
            <a:bodyPr/>
            <a:lstStyle/>
            <a:p>
              <a:pPr algn="l" rtl="0"/>
              <a:endParaRPr lang="es-AR"/>
            </a:p>
          </p:txBody>
        </p:sp>
        <p:sp>
          <p:nvSpPr>
            <p:cNvPr id="70673" name="Line 17"/>
            <p:cNvSpPr>
              <a:spLocks noChangeShapeType="1"/>
            </p:cNvSpPr>
            <p:nvPr/>
          </p:nvSpPr>
          <p:spPr bwMode="auto">
            <a:xfrm>
              <a:off x="4506" y="2318"/>
              <a:ext cx="1" cy="540"/>
            </a:xfrm>
            <a:prstGeom prst="line">
              <a:avLst/>
            </a:prstGeom>
            <a:noFill/>
            <a:ln w="28575">
              <a:solidFill>
                <a:srgbClr val="0000FF"/>
              </a:solidFill>
              <a:round/>
              <a:headEnd/>
              <a:tailEnd/>
            </a:ln>
          </p:spPr>
          <p:txBody>
            <a:bodyPr/>
            <a:lstStyle/>
            <a:p>
              <a:pPr algn="l" rtl="0"/>
              <a:endParaRPr lang="es-AR"/>
            </a:p>
          </p:txBody>
        </p:sp>
        <p:sp>
          <p:nvSpPr>
            <p:cNvPr id="70674" name="Freeform 18"/>
            <p:cNvSpPr>
              <a:spLocks/>
            </p:cNvSpPr>
            <p:nvPr/>
          </p:nvSpPr>
          <p:spPr bwMode="auto">
            <a:xfrm>
              <a:off x="4506" y="2858"/>
              <a:ext cx="72" cy="73"/>
            </a:xfrm>
            <a:custGeom>
              <a:avLst/>
              <a:gdLst/>
              <a:ahLst/>
              <a:cxnLst>
                <a:cxn ang="0">
                  <a:pos x="144" y="144"/>
                </a:cxn>
                <a:cxn ang="0">
                  <a:pos x="115" y="146"/>
                </a:cxn>
                <a:cxn ang="0">
                  <a:pos x="86" y="138"/>
                </a:cxn>
                <a:cxn ang="0">
                  <a:pos x="59" y="127"/>
                </a:cxn>
                <a:cxn ang="0">
                  <a:pos x="36" y="107"/>
                </a:cxn>
                <a:cxn ang="0">
                  <a:pos x="17" y="84"/>
                </a:cxn>
                <a:cxn ang="0">
                  <a:pos x="5" y="59"/>
                </a:cxn>
                <a:cxn ang="0">
                  <a:pos x="0" y="29"/>
                </a:cxn>
                <a:cxn ang="0">
                  <a:pos x="0" y="0"/>
                </a:cxn>
              </a:cxnLst>
              <a:rect l="0" t="0" r="r" b="b"/>
              <a:pathLst>
                <a:path w="144" h="146">
                  <a:moveTo>
                    <a:pt x="144" y="144"/>
                  </a:moveTo>
                  <a:lnTo>
                    <a:pt x="115" y="146"/>
                  </a:lnTo>
                  <a:lnTo>
                    <a:pt x="86" y="138"/>
                  </a:lnTo>
                  <a:lnTo>
                    <a:pt x="59" y="127"/>
                  </a:lnTo>
                  <a:lnTo>
                    <a:pt x="36" y="107"/>
                  </a:lnTo>
                  <a:lnTo>
                    <a:pt x="17" y="84"/>
                  </a:lnTo>
                  <a:lnTo>
                    <a:pt x="5"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0675" name="Line 19"/>
            <p:cNvSpPr>
              <a:spLocks noChangeShapeType="1"/>
            </p:cNvSpPr>
            <p:nvPr/>
          </p:nvSpPr>
          <p:spPr bwMode="auto">
            <a:xfrm>
              <a:off x="4903" y="1886"/>
              <a:ext cx="1" cy="1008"/>
            </a:xfrm>
            <a:prstGeom prst="line">
              <a:avLst/>
            </a:prstGeom>
            <a:noFill/>
            <a:ln w="28575">
              <a:solidFill>
                <a:srgbClr val="0000FF"/>
              </a:solidFill>
              <a:round/>
              <a:headEnd/>
              <a:tailEnd/>
            </a:ln>
          </p:spPr>
          <p:txBody>
            <a:bodyPr/>
            <a:lstStyle/>
            <a:p>
              <a:pPr algn="l" rtl="0"/>
              <a:endParaRPr lang="es-AR"/>
            </a:p>
          </p:txBody>
        </p:sp>
        <p:sp>
          <p:nvSpPr>
            <p:cNvPr id="70676" name="Freeform 20"/>
            <p:cNvSpPr>
              <a:spLocks/>
            </p:cNvSpPr>
            <p:nvPr/>
          </p:nvSpPr>
          <p:spPr bwMode="auto">
            <a:xfrm>
              <a:off x="4831" y="2858"/>
              <a:ext cx="72" cy="73"/>
            </a:xfrm>
            <a:custGeom>
              <a:avLst/>
              <a:gdLst/>
              <a:ahLst/>
              <a:cxnLst>
                <a:cxn ang="0">
                  <a:pos x="0" y="144"/>
                </a:cxn>
                <a:cxn ang="0">
                  <a:pos x="28" y="146"/>
                </a:cxn>
                <a:cxn ang="0">
                  <a:pos x="57" y="138"/>
                </a:cxn>
                <a:cxn ang="0">
                  <a:pos x="84" y="127"/>
                </a:cxn>
                <a:cxn ang="0">
                  <a:pos x="107" y="107"/>
                </a:cxn>
                <a:cxn ang="0">
                  <a:pos x="124" y="84"/>
                </a:cxn>
                <a:cxn ang="0">
                  <a:pos x="138" y="59"/>
                </a:cxn>
                <a:cxn ang="0">
                  <a:pos x="144" y="29"/>
                </a:cxn>
                <a:cxn ang="0">
                  <a:pos x="144" y="0"/>
                </a:cxn>
              </a:cxnLst>
              <a:rect l="0" t="0" r="r" b="b"/>
              <a:pathLst>
                <a:path w="144" h="146">
                  <a:moveTo>
                    <a:pt x="0" y="144"/>
                  </a:moveTo>
                  <a:lnTo>
                    <a:pt x="28" y="146"/>
                  </a:lnTo>
                  <a:lnTo>
                    <a:pt x="57" y="138"/>
                  </a:lnTo>
                  <a:lnTo>
                    <a:pt x="84" y="127"/>
                  </a:lnTo>
                  <a:lnTo>
                    <a:pt x="107" y="107"/>
                  </a:lnTo>
                  <a:lnTo>
                    <a:pt x="124" y="84"/>
                  </a:lnTo>
                  <a:lnTo>
                    <a:pt x="138"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0677" name="Freeform 21"/>
            <p:cNvSpPr>
              <a:spLocks/>
            </p:cNvSpPr>
            <p:nvPr/>
          </p:nvSpPr>
          <p:spPr bwMode="auto">
            <a:xfrm>
              <a:off x="4902" y="1796"/>
              <a:ext cx="73" cy="72"/>
            </a:xfrm>
            <a:custGeom>
              <a:avLst/>
              <a:gdLst/>
              <a:ahLst/>
              <a:cxnLst>
                <a:cxn ang="0">
                  <a:pos x="146" y="0"/>
                </a:cxn>
                <a:cxn ang="0">
                  <a:pos x="115" y="0"/>
                </a:cxn>
                <a:cxn ang="0">
                  <a:pos x="86" y="6"/>
                </a:cxn>
                <a:cxn ang="0">
                  <a:pos x="59" y="17"/>
                </a:cxn>
                <a:cxn ang="0">
                  <a:pos x="36" y="36"/>
                </a:cxn>
                <a:cxn ang="0">
                  <a:pos x="19" y="59"/>
                </a:cxn>
                <a:cxn ang="0">
                  <a:pos x="5" y="86"/>
                </a:cxn>
                <a:cxn ang="0">
                  <a:pos x="0" y="115"/>
                </a:cxn>
                <a:cxn ang="0">
                  <a:pos x="2" y="144"/>
                </a:cxn>
              </a:cxnLst>
              <a:rect l="0" t="0" r="r" b="b"/>
              <a:pathLst>
                <a:path w="146" h="144">
                  <a:moveTo>
                    <a:pt x="146" y="0"/>
                  </a:moveTo>
                  <a:lnTo>
                    <a:pt x="115" y="0"/>
                  </a:lnTo>
                  <a:lnTo>
                    <a:pt x="86" y="6"/>
                  </a:lnTo>
                  <a:lnTo>
                    <a:pt x="59" y="17"/>
                  </a:lnTo>
                  <a:lnTo>
                    <a:pt x="36" y="36"/>
                  </a:lnTo>
                  <a:lnTo>
                    <a:pt x="19" y="59"/>
                  </a:lnTo>
                  <a:lnTo>
                    <a:pt x="5" y="86"/>
                  </a:lnTo>
                  <a:lnTo>
                    <a:pt x="0" y="115"/>
                  </a:lnTo>
                  <a:lnTo>
                    <a:pt x="2" y="144"/>
                  </a:lnTo>
                </a:path>
              </a:pathLst>
            </a:custGeom>
            <a:noFill/>
            <a:ln w="28575">
              <a:solidFill>
                <a:srgbClr val="0000FF"/>
              </a:solidFill>
              <a:prstDash val="solid"/>
              <a:round/>
              <a:headEnd/>
              <a:tailEnd/>
            </a:ln>
          </p:spPr>
          <p:txBody>
            <a:bodyPr/>
            <a:lstStyle/>
            <a:p>
              <a:pPr algn="l" rtl="0"/>
              <a:endParaRPr lang="es-AR"/>
            </a:p>
          </p:txBody>
        </p:sp>
        <p:sp>
          <p:nvSpPr>
            <p:cNvPr id="70678" name="Line 22"/>
            <p:cNvSpPr>
              <a:spLocks noChangeShapeType="1"/>
            </p:cNvSpPr>
            <p:nvPr/>
          </p:nvSpPr>
          <p:spPr bwMode="auto">
            <a:xfrm>
              <a:off x="4975" y="1796"/>
              <a:ext cx="179" cy="1"/>
            </a:xfrm>
            <a:prstGeom prst="line">
              <a:avLst/>
            </a:prstGeom>
            <a:noFill/>
            <a:ln w="28575">
              <a:solidFill>
                <a:srgbClr val="0000FF"/>
              </a:solidFill>
              <a:round/>
              <a:headEnd/>
              <a:tailEnd/>
            </a:ln>
          </p:spPr>
          <p:txBody>
            <a:bodyPr/>
            <a:lstStyle/>
            <a:p>
              <a:pPr algn="l" rtl="0"/>
              <a:endParaRPr lang="es-AR"/>
            </a:p>
          </p:txBody>
        </p:sp>
        <p:sp>
          <p:nvSpPr>
            <p:cNvPr id="70679" name="Freeform 23"/>
            <p:cNvSpPr>
              <a:spLocks/>
            </p:cNvSpPr>
            <p:nvPr/>
          </p:nvSpPr>
          <p:spPr bwMode="auto">
            <a:xfrm>
              <a:off x="5136" y="1795"/>
              <a:ext cx="90" cy="73"/>
            </a:xfrm>
            <a:custGeom>
              <a:avLst/>
              <a:gdLst/>
              <a:ahLst/>
              <a:cxnLst>
                <a:cxn ang="0">
                  <a:pos x="0" y="2"/>
                </a:cxn>
                <a:cxn ang="0">
                  <a:pos x="33" y="0"/>
                </a:cxn>
                <a:cxn ang="0">
                  <a:pos x="66" y="6"/>
                </a:cxn>
                <a:cxn ang="0">
                  <a:pos x="96" y="17"/>
                </a:cxn>
                <a:cxn ang="0">
                  <a:pos x="123" y="35"/>
                </a:cxn>
                <a:cxn ang="0">
                  <a:pos x="146" y="58"/>
                </a:cxn>
                <a:cxn ang="0">
                  <a:pos x="164" y="84"/>
                </a:cxn>
                <a:cxn ang="0">
                  <a:pos x="175" y="113"/>
                </a:cxn>
                <a:cxn ang="0">
                  <a:pos x="181" y="146"/>
                </a:cxn>
              </a:cxnLst>
              <a:rect l="0" t="0" r="r" b="b"/>
              <a:pathLst>
                <a:path w="181" h="146">
                  <a:moveTo>
                    <a:pt x="0" y="2"/>
                  </a:moveTo>
                  <a:lnTo>
                    <a:pt x="33" y="0"/>
                  </a:lnTo>
                  <a:lnTo>
                    <a:pt x="66" y="6"/>
                  </a:lnTo>
                  <a:lnTo>
                    <a:pt x="96" y="17"/>
                  </a:lnTo>
                  <a:lnTo>
                    <a:pt x="123" y="35"/>
                  </a:lnTo>
                  <a:lnTo>
                    <a:pt x="146" y="58"/>
                  </a:lnTo>
                  <a:lnTo>
                    <a:pt x="164" y="84"/>
                  </a:lnTo>
                  <a:lnTo>
                    <a:pt x="175" y="113"/>
                  </a:lnTo>
                  <a:lnTo>
                    <a:pt x="181" y="146"/>
                  </a:lnTo>
                </a:path>
              </a:pathLst>
            </a:custGeom>
            <a:noFill/>
            <a:ln w="28575">
              <a:solidFill>
                <a:srgbClr val="0000FF"/>
              </a:solidFill>
              <a:prstDash val="solid"/>
              <a:round/>
              <a:headEnd/>
              <a:tailEnd/>
            </a:ln>
          </p:spPr>
          <p:txBody>
            <a:bodyPr/>
            <a:lstStyle/>
            <a:p>
              <a:pPr algn="l" rtl="0"/>
              <a:endParaRPr lang="es-AR"/>
            </a:p>
          </p:txBody>
        </p:sp>
        <p:sp>
          <p:nvSpPr>
            <p:cNvPr id="70680" name="Line 24"/>
            <p:cNvSpPr>
              <a:spLocks noChangeShapeType="1"/>
            </p:cNvSpPr>
            <p:nvPr/>
          </p:nvSpPr>
          <p:spPr bwMode="auto">
            <a:xfrm>
              <a:off x="5226" y="1868"/>
              <a:ext cx="1" cy="990"/>
            </a:xfrm>
            <a:prstGeom prst="line">
              <a:avLst/>
            </a:prstGeom>
            <a:noFill/>
            <a:ln w="28575">
              <a:solidFill>
                <a:srgbClr val="0000FF"/>
              </a:solidFill>
              <a:round/>
              <a:headEnd/>
              <a:tailEnd/>
            </a:ln>
          </p:spPr>
          <p:txBody>
            <a:bodyPr/>
            <a:lstStyle/>
            <a:p>
              <a:pPr algn="l" rtl="0"/>
              <a:endParaRPr lang="es-AR"/>
            </a:p>
          </p:txBody>
        </p:sp>
        <p:sp>
          <p:nvSpPr>
            <p:cNvPr id="70681" name="Line 25"/>
            <p:cNvSpPr>
              <a:spLocks noChangeShapeType="1"/>
            </p:cNvSpPr>
            <p:nvPr/>
          </p:nvSpPr>
          <p:spPr bwMode="auto">
            <a:xfrm>
              <a:off x="4578" y="2930"/>
              <a:ext cx="253" cy="1"/>
            </a:xfrm>
            <a:prstGeom prst="line">
              <a:avLst/>
            </a:prstGeom>
            <a:noFill/>
            <a:ln w="28575">
              <a:solidFill>
                <a:srgbClr val="0000FF"/>
              </a:solidFill>
              <a:round/>
              <a:headEnd/>
              <a:tailEnd/>
            </a:ln>
          </p:spPr>
          <p:txBody>
            <a:bodyPr/>
            <a:lstStyle/>
            <a:p>
              <a:pPr algn="l" rtl="0"/>
              <a:endParaRPr lang="es-AR"/>
            </a:p>
          </p:txBody>
        </p:sp>
        <p:sp>
          <p:nvSpPr>
            <p:cNvPr id="70682" name="Line 26"/>
            <p:cNvSpPr>
              <a:spLocks noChangeShapeType="1"/>
            </p:cNvSpPr>
            <p:nvPr/>
          </p:nvSpPr>
          <p:spPr bwMode="auto">
            <a:xfrm>
              <a:off x="3813" y="2930"/>
              <a:ext cx="298" cy="1"/>
            </a:xfrm>
            <a:prstGeom prst="line">
              <a:avLst/>
            </a:prstGeom>
            <a:noFill/>
            <a:ln w="28575">
              <a:solidFill>
                <a:srgbClr val="0000FF"/>
              </a:solidFill>
              <a:round/>
              <a:headEnd/>
              <a:tailEnd/>
            </a:ln>
          </p:spPr>
          <p:txBody>
            <a:bodyPr/>
            <a:lstStyle/>
            <a:p>
              <a:pPr algn="l" rtl="0"/>
              <a:endParaRPr lang="es-AR"/>
            </a:p>
          </p:txBody>
        </p:sp>
        <p:sp>
          <p:nvSpPr>
            <p:cNvPr id="70683" name="Freeform 27"/>
            <p:cNvSpPr>
              <a:spLocks/>
            </p:cNvSpPr>
            <p:nvPr/>
          </p:nvSpPr>
          <p:spPr bwMode="auto">
            <a:xfrm>
              <a:off x="3714" y="2858"/>
              <a:ext cx="72" cy="73"/>
            </a:xfrm>
            <a:custGeom>
              <a:avLst/>
              <a:gdLst/>
              <a:ahLst/>
              <a:cxnLst>
                <a:cxn ang="0">
                  <a:pos x="144" y="144"/>
                </a:cxn>
                <a:cxn ang="0">
                  <a:pos x="115" y="146"/>
                </a:cxn>
                <a:cxn ang="0">
                  <a:pos x="87" y="138"/>
                </a:cxn>
                <a:cxn ang="0">
                  <a:pos x="60" y="127"/>
                </a:cxn>
                <a:cxn ang="0">
                  <a:pos x="37" y="107"/>
                </a:cxn>
                <a:cxn ang="0">
                  <a:pos x="18" y="84"/>
                </a:cxn>
                <a:cxn ang="0">
                  <a:pos x="6" y="59"/>
                </a:cxn>
                <a:cxn ang="0">
                  <a:pos x="0" y="29"/>
                </a:cxn>
                <a:cxn ang="0">
                  <a:pos x="0" y="0"/>
                </a:cxn>
              </a:cxnLst>
              <a:rect l="0" t="0" r="r" b="b"/>
              <a:pathLst>
                <a:path w="144" h="146">
                  <a:moveTo>
                    <a:pt x="144" y="144"/>
                  </a:moveTo>
                  <a:lnTo>
                    <a:pt x="115" y="146"/>
                  </a:lnTo>
                  <a:lnTo>
                    <a:pt x="87" y="138"/>
                  </a:lnTo>
                  <a:lnTo>
                    <a:pt x="60" y="127"/>
                  </a:lnTo>
                  <a:lnTo>
                    <a:pt x="37" y="107"/>
                  </a:lnTo>
                  <a:lnTo>
                    <a:pt x="18"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0684" name="Line 28"/>
            <p:cNvSpPr>
              <a:spLocks noChangeShapeType="1"/>
            </p:cNvSpPr>
            <p:nvPr/>
          </p:nvSpPr>
          <p:spPr bwMode="auto">
            <a:xfrm>
              <a:off x="3714" y="1994"/>
              <a:ext cx="1" cy="864"/>
            </a:xfrm>
            <a:prstGeom prst="line">
              <a:avLst/>
            </a:prstGeom>
            <a:noFill/>
            <a:ln w="28575">
              <a:solidFill>
                <a:srgbClr val="0000FF"/>
              </a:solidFill>
              <a:round/>
              <a:headEnd/>
              <a:tailEnd/>
            </a:ln>
          </p:spPr>
          <p:txBody>
            <a:bodyPr/>
            <a:lstStyle/>
            <a:p>
              <a:pPr algn="l" rtl="0"/>
              <a:endParaRPr lang="es-AR"/>
            </a:p>
          </p:txBody>
        </p:sp>
        <p:sp>
          <p:nvSpPr>
            <p:cNvPr id="70685" name="Line 29"/>
            <p:cNvSpPr>
              <a:spLocks noChangeShapeType="1"/>
            </p:cNvSpPr>
            <p:nvPr/>
          </p:nvSpPr>
          <p:spPr bwMode="auto">
            <a:xfrm>
              <a:off x="2958" y="1886"/>
              <a:ext cx="675" cy="1"/>
            </a:xfrm>
            <a:prstGeom prst="line">
              <a:avLst/>
            </a:prstGeom>
            <a:noFill/>
            <a:ln w="28575">
              <a:solidFill>
                <a:srgbClr val="0000FF"/>
              </a:solidFill>
              <a:round/>
              <a:headEnd/>
              <a:tailEnd/>
            </a:ln>
          </p:spPr>
          <p:txBody>
            <a:bodyPr/>
            <a:lstStyle/>
            <a:p>
              <a:pPr algn="l" rtl="0"/>
              <a:endParaRPr lang="es-AR"/>
            </a:p>
          </p:txBody>
        </p:sp>
        <p:sp>
          <p:nvSpPr>
            <p:cNvPr id="70686" name="Freeform 30"/>
            <p:cNvSpPr>
              <a:spLocks/>
            </p:cNvSpPr>
            <p:nvPr/>
          </p:nvSpPr>
          <p:spPr bwMode="auto">
            <a:xfrm>
              <a:off x="2868" y="1885"/>
              <a:ext cx="90" cy="73"/>
            </a:xfrm>
            <a:custGeom>
              <a:avLst/>
              <a:gdLst/>
              <a:ahLst/>
              <a:cxnLst>
                <a:cxn ang="0">
                  <a:pos x="181" y="2"/>
                </a:cxn>
                <a:cxn ang="0">
                  <a:pos x="148" y="0"/>
                </a:cxn>
                <a:cxn ang="0">
                  <a:pos x="116" y="4"/>
                </a:cxn>
                <a:cxn ang="0">
                  <a:pos x="85" y="16"/>
                </a:cxn>
                <a:cxn ang="0">
                  <a:pos x="58" y="33"/>
                </a:cxn>
                <a:cxn ang="0">
                  <a:pos x="35" y="56"/>
                </a:cxn>
                <a:cxn ang="0">
                  <a:pos x="18" y="83"/>
                </a:cxn>
                <a:cxn ang="0">
                  <a:pos x="6" y="114"/>
                </a:cxn>
                <a:cxn ang="0">
                  <a:pos x="0" y="146"/>
                </a:cxn>
              </a:cxnLst>
              <a:rect l="0" t="0" r="r" b="b"/>
              <a:pathLst>
                <a:path w="181" h="146">
                  <a:moveTo>
                    <a:pt x="181" y="2"/>
                  </a:moveTo>
                  <a:lnTo>
                    <a:pt x="148" y="0"/>
                  </a:lnTo>
                  <a:lnTo>
                    <a:pt x="116" y="4"/>
                  </a:lnTo>
                  <a:lnTo>
                    <a:pt x="85" y="16"/>
                  </a:lnTo>
                  <a:lnTo>
                    <a:pt x="58" y="33"/>
                  </a:lnTo>
                  <a:lnTo>
                    <a:pt x="35" y="56"/>
                  </a:lnTo>
                  <a:lnTo>
                    <a:pt x="18" y="83"/>
                  </a:lnTo>
                  <a:lnTo>
                    <a:pt x="6" y="114"/>
                  </a:lnTo>
                  <a:lnTo>
                    <a:pt x="0" y="146"/>
                  </a:lnTo>
                </a:path>
              </a:pathLst>
            </a:custGeom>
            <a:noFill/>
            <a:ln w="28575">
              <a:solidFill>
                <a:srgbClr val="0000FF"/>
              </a:solidFill>
              <a:prstDash val="solid"/>
              <a:round/>
              <a:headEnd/>
              <a:tailEnd/>
            </a:ln>
          </p:spPr>
          <p:txBody>
            <a:bodyPr/>
            <a:lstStyle/>
            <a:p>
              <a:pPr algn="l" rtl="0"/>
              <a:endParaRPr lang="es-AR"/>
            </a:p>
          </p:txBody>
        </p:sp>
        <p:sp>
          <p:nvSpPr>
            <p:cNvPr id="70687" name="Freeform 31"/>
            <p:cNvSpPr>
              <a:spLocks/>
            </p:cNvSpPr>
            <p:nvPr/>
          </p:nvSpPr>
          <p:spPr bwMode="auto">
            <a:xfrm>
              <a:off x="3642" y="1886"/>
              <a:ext cx="73" cy="90"/>
            </a:xfrm>
            <a:custGeom>
              <a:avLst/>
              <a:gdLst/>
              <a:ahLst/>
              <a:cxnLst>
                <a:cxn ang="0">
                  <a:pos x="0" y="0"/>
                </a:cxn>
                <a:cxn ang="0">
                  <a:pos x="33" y="4"/>
                </a:cxn>
                <a:cxn ang="0">
                  <a:pos x="62" y="18"/>
                </a:cxn>
                <a:cxn ang="0">
                  <a:pos x="89" y="35"/>
                </a:cxn>
                <a:cxn ang="0">
                  <a:pos x="112" y="58"/>
                </a:cxn>
                <a:cxn ang="0">
                  <a:pos x="129" y="85"/>
                </a:cxn>
                <a:cxn ang="0">
                  <a:pos x="140" y="116"/>
                </a:cxn>
                <a:cxn ang="0">
                  <a:pos x="146" y="148"/>
                </a:cxn>
                <a:cxn ang="0">
                  <a:pos x="144" y="179"/>
                </a:cxn>
              </a:cxnLst>
              <a:rect l="0" t="0" r="r" b="b"/>
              <a:pathLst>
                <a:path w="146" h="179">
                  <a:moveTo>
                    <a:pt x="0" y="0"/>
                  </a:moveTo>
                  <a:lnTo>
                    <a:pt x="33" y="4"/>
                  </a:lnTo>
                  <a:lnTo>
                    <a:pt x="62" y="18"/>
                  </a:lnTo>
                  <a:lnTo>
                    <a:pt x="89" y="35"/>
                  </a:lnTo>
                  <a:lnTo>
                    <a:pt x="112" y="58"/>
                  </a:lnTo>
                  <a:lnTo>
                    <a:pt x="129" y="85"/>
                  </a:lnTo>
                  <a:lnTo>
                    <a:pt x="140" y="116"/>
                  </a:lnTo>
                  <a:lnTo>
                    <a:pt x="146" y="148"/>
                  </a:lnTo>
                  <a:lnTo>
                    <a:pt x="144" y="179"/>
                  </a:lnTo>
                </a:path>
              </a:pathLst>
            </a:custGeom>
            <a:noFill/>
            <a:ln w="28575">
              <a:solidFill>
                <a:srgbClr val="0000FF"/>
              </a:solidFill>
              <a:prstDash val="solid"/>
              <a:round/>
              <a:headEnd/>
              <a:tailEnd/>
            </a:ln>
          </p:spPr>
          <p:txBody>
            <a:bodyPr/>
            <a:lstStyle/>
            <a:p>
              <a:pPr algn="l" rtl="0"/>
              <a:endParaRPr lang="es-AR"/>
            </a:p>
          </p:txBody>
        </p:sp>
        <p:sp>
          <p:nvSpPr>
            <p:cNvPr id="70688" name="Line 32"/>
            <p:cNvSpPr>
              <a:spLocks noChangeShapeType="1"/>
            </p:cNvSpPr>
            <p:nvPr/>
          </p:nvSpPr>
          <p:spPr bwMode="auto">
            <a:xfrm>
              <a:off x="2868" y="1958"/>
              <a:ext cx="1" cy="180"/>
            </a:xfrm>
            <a:prstGeom prst="line">
              <a:avLst/>
            </a:prstGeom>
            <a:noFill/>
            <a:ln w="28575">
              <a:solidFill>
                <a:srgbClr val="0000FF"/>
              </a:solidFill>
              <a:round/>
              <a:headEnd/>
              <a:tailEnd/>
            </a:ln>
          </p:spPr>
          <p:txBody>
            <a:bodyPr/>
            <a:lstStyle/>
            <a:p>
              <a:pPr algn="l" rtl="0"/>
              <a:endParaRPr lang="es-AR"/>
            </a:p>
          </p:txBody>
        </p:sp>
        <p:sp>
          <p:nvSpPr>
            <p:cNvPr id="70689" name="Freeform 33"/>
            <p:cNvSpPr>
              <a:spLocks/>
            </p:cNvSpPr>
            <p:nvPr/>
          </p:nvSpPr>
          <p:spPr bwMode="auto">
            <a:xfrm>
              <a:off x="2866" y="2120"/>
              <a:ext cx="74" cy="126"/>
            </a:xfrm>
            <a:custGeom>
              <a:avLst/>
              <a:gdLst/>
              <a:ahLst/>
              <a:cxnLst>
                <a:cxn ang="0">
                  <a:pos x="147" y="254"/>
                </a:cxn>
                <a:cxn ang="0">
                  <a:pos x="113" y="236"/>
                </a:cxn>
                <a:cxn ang="0">
                  <a:pos x="80" y="213"/>
                </a:cxn>
                <a:cxn ang="0">
                  <a:pos x="53" y="184"/>
                </a:cxn>
                <a:cxn ang="0">
                  <a:pos x="30" y="152"/>
                </a:cxn>
                <a:cxn ang="0">
                  <a:pos x="15" y="117"/>
                </a:cxn>
                <a:cxn ang="0">
                  <a:pos x="3" y="79"/>
                </a:cxn>
                <a:cxn ang="0">
                  <a:pos x="0" y="40"/>
                </a:cxn>
                <a:cxn ang="0">
                  <a:pos x="3" y="0"/>
                </a:cxn>
              </a:cxnLst>
              <a:rect l="0" t="0" r="r" b="b"/>
              <a:pathLst>
                <a:path w="147" h="254">
                  <a:moveTo>
                    <a:pt x="147" y="254"/>
                  </a:moveTo>
                  <a:lnTo>
                    <a:pt x="113" y="236"/>
                  </a:lnTo>
                  <a:lnTo>
                    <a:pt x="80" y="213"/>
                  </a:lnTo>
                  <a:lnTo>
                    <a:pt x="53" y="184"/>
                  </a:lnTo>
                  <a:lnTo>
                    <a:pt x="30" y="152"/>
                  </a:lnTo>
                  <a:lnTo>
                    <a:pt x="15" y="117"/>
                  </a:lnTo>
                  <a:lnTo>
                    <a:pt x="3" y="79"/>
                  </a:lnTo>
                  <a:lnTo>
                    <a:pt x="0" y="40"/>
                  </a:lnTo>
                  <a:lnTo>
                    <a:pt x="3" y="0"/>
                  </a:lnTo>
                </a:path>
              </a:pathLst>
            </a:custGeom>
            <a:noFill/>
            <a:ln w="28575">
              <a:solidFill>
                <a:srgbClr val="0000FF"/>
              </a:solidFill>
              <a:prstDash val="solid"/>
              <a:round/>
              <a:headEnd/>
              <a:tailEnd/>
            </a:ln>
          </p:spPr>
          <p:txBody>
            <a:bodyPr/>
            <a:lstStyle/>
            <a:p>
              <a:pPr algn="l" rtl="0"/>
              <a:endParaRPr lang="es-AR"/>
            </a:p>
          </p:txBody>
        </p:sp>
        <p:sp>
          <p:nvSpPr>
            <p:cNvPr id="70690" name="Line 34"/>
            <p:cNvSpPr>
              <a:spLocks noChangeShapeType="1"/>
            </p:cNvSpPr>
            <p:nvPr/>
          </p:nvSpPr>
          <p:spPr bwMode="auto">
            <a:xfrm>
              <a:off x="2958" y="2246"/>
              <a:ext cx="433" cy="1"/>
            </a:xfrm>
            <a:prstGeom prst="line">
              <a:avLst/>
            </a:prstGeom>
            <a:noFill/>
            <a:ln w="28575">
              <a:solidFill>
                <a:srgbClr val="0000FF"/>
              </a:solidFill>
              <a:round/>
              <a:headEnd/>
              <a:tailEnd/>
            </a:ln>
          </p:spPr>
          <p:txBody>
            <a:bodyPr/>
            <a:lstStyle/>
            <a:p>
              <a:pPr algn="l" rtl="0"/>
              <a:endParaRPr lang="es-AR"/>
            </a:p>
          </p:txBody>
        </p:sp>
        <p:sp>
          <p:nvSpPr>
            <p:cNvPr id="70691" name="Line 35"/>
            <p:cNvSpPr>
              <a:spLocks noChangeShapeType="1"/>
            </p:cNvSpPr>
            <p:nvPr/>
          </p:nvSpPr>
          <p:spPr bwMode="auto">
            <a:xfrm>
              <a:off x="3463" y="2327"/>
              <a:ext cx="1" cy="531"/>
            </a:xfrm>
            <a:prstGeom prst="line">
              <a:avLst/>
            </a:prstGeom>
            <a:noFill/>
            <a:ln w="28575">
              <a:solidFill>
                <a:srgbClr val="0000FF"/>
              </a:solidFill>
              <a:round/>
              <a:headEnd/>
              <a:tailEnd/>
            </a:ln>
          </p:spPr>
          <p:txBody>
            <a:bodyPr/>
            <a:lstStyle/>
            <a:p>
              <a:pPr algn="l" rtl="0"/>
              <a:endParaRPr lang="es-AR"/>
            </a:p>
          </p:txBody>
        </p:sp>
        <p:sp>
          <p:nvSpPr>
            <p:cNvPr id="70692" name="Freeform 36"/>
            <p:cNvSpPr>
              <a:spLocks/>
            </p:cNvSpPr>
            <p:nvPr/>
          </p:nvSpPr>
          <p:spPr bwMode="auto">
            <a:xfrm>
              <a:off x="3391" y="2246"/>
              <a:ext cx="72" cy="90"/>
            </a:xfrm>
            <a:custGeom>
              <a:avLst/>
              <a:gdLst/>
              <a:ahLst/>
              <a:cxnLst>
                <a:cxn ang="0">
                  <a:pos x="0" y="0"/>
                </a:cxn>
                <a:cxn ang="0">
                  <a:pos x="31" y="3"/>
                </a:cxn>
                <a:cxn ang="0">
                  <a:pos x="62" y="17"/>
                </a:cxn>
                <a:cxn ang="0">
                  <a:pos x="88" y="34"/>
                </a:cxn>
                <a:cxn ang="0">
                  <a:pos x="112" y="57"/>
                </a:cxn>
                <a:cxn ang="0">
                  <a:pos x="129" y="84"/>
                </a:cxn>
                <a:cxn ang="0">
                  <a:pos x="140" y="115"/>
                </a:cxn>
                <a:cxn ang="0">
                  <a:pos x="144" y="147"/>
                </a:cxn>
                <a:cxn ang="0">
                  <a:pos x="144" y="178"/>
                </a:cxn>
              </a:cxnLst>
              <a:rect l="0" t="0" r="r" b="b"/>
              <a:pathLst>
                <a:path w="144" h="178">
                  <a:moveTo>
                    <a:pt x="0" y="0"/>
                  </a:moveTo>
                  <a:lnTo>
                    <a:pt x="31" y="3"/>
                  </a:lnTo>
                  <a:lnTo>
                    <a:pt x="62" y="17"/>
                  </a:lnTo>
                  <a:lnTo>
                    <a:pt x="88" y="34"/>
                  </a:lnTo>
                  <a:lnTo>
                    <a:pt x="112" y="57"/>
                  </a:lnTo>
                  <a:lnTo>
                    <a:pt x="129" y="84"/>
                  </a:lnTo>
                  <a:lnTo>
                    <a:pt x="140" y="115"/>
                  </a:lnTo>
                  <a:lnTo>
                    <a:pt x="144" y="147"/>
                  </a:lnTo>
                  <a:lnTo>
                    <a:pt x="144" y="178"/>
                  </a:lnTo>
                </a:path>
              </a:pathLst>
            </a:custGeom>
            <a:noFill/>
            <a:ln w="28575">
              <a:solidFill>
                <a:srgbClr val="0000FF"/>
              </a:solidFill>
              <a:prstDash val="solid"/>
              <a:round/>
              <a:headEnd/>
              <a:tailEnd/>
            </a:ln>
          </p:spPr>
          <p:txBody>
            <a:bodyPr/>
            <a:lstStyle/>
            <a:p>
              <a:pPr algn="l" rtl="0"/>
              <a:endParaRPr lang="es-AR"/>
            </a:p>
          </p:txBody>
        </p:sp>
        <p:sp>
          <p:nvSpPr>
            <p:cNvPr id="70693" name="Freeform 37"/>
            <p:cNvSpPr>
              <a:spLocks/>
            </p:cNvSpPr>
            <p:nvPr/>
          </p:nvSpPr>
          <p:spPr bwMode="auto">
            <a:xfrm>
              <a:off x="3391" y="2858"/>
              <a:ext cx="72" cy="73"/>
            </a:xfrm>
            <a:custGeom>
              <a:avLst/>
              <a:gdLst/>
              <a:ahLst/>
              <a:cxnLst>
                <a:cxn ang="0">
                  <a:pos x="0" y="144"/>
                </a:cxn>
                <a:cxn ang="0">
                  <a:pos x="29" y="146"/>
                </a:cxn>
                <a:cxn ang="0">
                  <a:pos x="58" y="138"/>
                </a:cxn>
                <a:cxn ang="0">
                  <a:pos x="85" y="127"/>
                </a:cxn>
                <a:cxn ang="0">
                  <a:pos x="108" y="107"/>
                </a:cxn>
                <a:cxn ang="0">
                  <a:pos x="125" y="84"/>
                </a:cxn>
                <a:cxn ang="0">
                  <a:pos x="138" y="59"/>
                </a:cxn>
                <a:cxn ang="0">
                  <a:pos x="144" y="29"/>
                </a:cxn>
                <a:cxn ang="0">
                  <a:pos x="144" y="0"/>
                </a:cxn>
              </a:cxnLst>
              <a:rect l="0" t="0" r="r" b="b"/>
              <a:pathLst>
                <a:path w="144" h="146">
                  <a:moveTo>
                    <a:pt x="0" y="144"/>
                  </a:moveTo>
                  <a:lnTo>
                    <a:pt x="29" y="146"/>
                  </a:lnTo>
                  <a:lnTo>
                    <a:pt x="58" y="138"/>
                  </a:lnTo>
                  <a:lnTo>
                    <a:pt x="85" y="127"/>
                  </a:lnTo>
                  <a:lnTo>
                    <a:pt x="108" y="107"/>
                  </a:lnTo>
                  <a:lnTo>
                    <a:pt x="125" y="84"/>
                  </a:lnTo>
                  <a:lnTo>
                    <a:pt x="138"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0694" name="Freeform 38"/>
            <p:cNvSpPr>
              <a:spLocks/>
            </p:cNvSpPr>
            <p:nvPr/>
          </p:nvSpPr>
          <p:spPr bwMode="auto">
            <a:xfrm>
              <a:off x="5226" y="2858"/>
              <a:ext cx="72" cy="73"/>
            </a:xfrm>
            <a:custGeom>
              <a:avLst/>
              <a:gdLst/>
              <a:ahLst/>
              <a:cxnLst>
                <a:cxn ang="0">
                  <a:pos x="144" y="144"/>
                </a:cxn>
                <a:cxn ang="0">
                  <a:pos x="115" y="146"/>
                </a:cxn>
                <a:cxn ang="0">
                  <a:pos x="86" y="138"/>
                </a:cxn>
                <a:cxn ang="0">
                  <a:pos x="59" y="127"/>
                </a:cxn>
                <a:cxn ang="0">
                  <a:pos x="36" y="107"/>
                </a:cxn>
                <a:cxn ang="0">
                  <a:pos x="17" y="84"/>
                </a:cxn>
                <a:cxn ang="0">
                  <a:pos x="6" y="59"/>
                </a:cxn>
                <a:cxn ang="0">
                  <a:pos x="0" y="29"/>
                </a:cxn>
                <a:cxn ang="0">
                  <a:pos x="0" y="0"/>
                </a:cxn>
              </a:cxnLst>
              <a:rect l="0" t="0" r="r" b="b"/>
              <a:pathLst>
                <a:path w="144" h="146">
                  <a:moveTo>
                    <a:pt x="144" y="144"/>
                  </a:moveTo>
                  <a:lnTo>
                    <a:pt x="115" y="146"/>
                  </a:lnTo>
                  <a:lnTo>
                    <a:pt x="86" y="138"/>
                  </a:lnTo>
                  <a:lnTo>
                    <a:pt x="59" y="127"/>
                  </a:lnTo>
                  <a:lnTo>
                    <a:pt x="36" y="107"/>
                  </a:lnTo>
                  <a:lnTo>
                    <a:pt x="17"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0695" name="Line 39"/>
            <p:cNvSpPr>
              <a:spLocks noChangeShapeType="1"/>
            </p:cNvSpPr>
            <p:nvPr/>
          </p:nvSpPr>
          <p:spPr bwMode="auto">
            <a:xfrm>
              <a:off x="2787" y="2930"/>
              <a:ext cx="604" cy="1"/>
            </a:xfrm>
            <a:prstGeom prst="line">
              <a:avLst/>
            </a:prstGeom>
            <a:noFill/>
            <a:ln w="28575">
              <a:solidFill>
                <a:srgbClr val="0000FF"/>
              </a:solidFill>
              <a:round/>
              <a:headEnd/>
              <a:tailEnd/>
            </a:ln>
          </p:spPr>
          <p:txBody>
            <a:bodyPr/>
            <a:lstStyle/>
            <a:p>
              <a:pPr algn="l" rtl="0"/>
              <a:endParaRPr lang="es-AR"/>
            </a:p>
          </p:txBody>
        </p:sp>
        <p:sp>
          <p:nvSpPr>
            <p:cNvPr id="70696" name="Freeform 40"/>
            <p:cNvSpPr>
              <a:spLocks/>
            </p:cNvSpPr>
            <p:nvPr/>
          </p:nvSpPr>
          <p:spPr bwMode="auto">
            <a:xfrm>
              <a:off x="2688" y="2858"/>
              <a:ext cx="72" cy="73"/>
            </a:xfrm>
            <a:custGeom>
              <a:avLst/>
              <a:gdLst/>
              <a:ahLst/>
              <a:cxnLst>
                <a:cxn ang="0">
                  <a:pos x="144" y="144"/>
                </a:cxn>
                <a:cxn ang="0">
                  <a:pos x="116" y="146"/>
                </a:cxn>
                <a:cxn ang="0">
                  <a:pos x="87" y="138"/>
                </a:cxn>
                <a:cxn ang="0">
                  <a:pos x="60" y="127"/>
                </a:cxn>
                <a:cxn ang="0">
                  <a:pos x="37" y="107"/>
                </a:cxn>
                <a:cxn ang="0">
                  <a:pos x="20" y="84"/>
                </a:cxn>
                <a:cxn ang="0">
                  <a:pos x="6" y="59"/>
                </a:cxn>
                <a:cxn ang="0">
                  <a:pos x="0" y="29"/>
                </a:cxn>
                <a:cxn ang="0">
                  <a:pos x="0" y="0"/>
                </a:cxn>
              </a:cxnLst>
              <a:rect l="0" t="0" r="r" b="b"/>
              <a:pathLst>
                <a:path w="144" h="146">
                  <a:moveTo>
                    <a:pt x="144" y="144"/>
                  </a:moveTo>
                  <a:lnTo>
                    <a:pt x="116" y="146"/>
                  </a:lnTo>
                  <a:lnTo>
                    <a:pt x="87" y="138"/>
                  </a:lnTo>
                  <a:lnTo>
                    <a:pt x="60" y="127"/>
                  </a:lnTo>
                  <a:lnTo>
                    <a:pt x="37" y="107"/>
                  </a:lnTo>
                  <a:lnTo>
                    <a:pt x="20"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0697" name="Line 41"/>
            <p:cNvSpPr>
              <a:spLocks noChangeShapeType="1"/>
            </p:cNvSpPr>
            <p:nvPr/>
          </p:nvSpPr>
          <p:spPr bwMode="auto">
            <a:xfrm>
              <a:off x="2688" y="1994"/>
              <a:ext cx="1" cy="864"/>
            </a:xfrm>
            <a:prstGeom prst="line">
              <a:avLst/>
            </a:prstGeom>
            <a:noFill/>
            <a:ln w="28575">
              <a:solidFill>
                <a:srgbClr val="0000FF"/>
              </a:solidFill>
              <a:round/>
              <a:headEnd/>
              <a:tailEnd/>
            </a:ln>
          </p:spPr>
          <p:txBody>
            <a:bodyPr/>
            <a:lstStyle/>
            <a:p>
              <a:pPr algn="l" rtl="0"/>
              <a:endParaRPr lang="es-AR"/>
            </a:p>
          </p:txBody>
        </p:sp>
        <p:sp>
          <p:nvSpPr>
            <p:cNvPr id="70698" name="Line 42"/>
            <p:cNvSpPr>
              <a:spLocks noChangeShapeType="1"/>
            </p:cNvSpPr>
            <p:nvPr/>
          </p:nvSpPr>
          <p:spPr bwMode="auto">
            <a:xfrm>
              <a:off x="1932" y="1886"/>
              <a:ext cx="675" cy="1"/>
            </a:xfrm>
            <a:prstGeom prst="line">
              <a:avLst/>
            </a:prstGeom>
            <a:noFill/>
            <a:ln w="28575">
              <a:solidFill>
                <a:srgbClr val="0000FF"/>
              </a:solidFill>
              <a:round/>
              <a:headEnd/>
              <a:tailEnd/>
            </a:ln>
          </p:spPr>
          <p:txBody>
            <a:bodyPr/>
            <a:lstStyle/>
            <a:p>
              <a:pPr algn="l" rtl="0"/>
              <a:endParaRPr lang="es-AR"/>
            </a:p>
          </p:txBody>
        </p:sp>
        <p:sp>
          <p:nvSpPr>
            <p:cNvPr id="70699" name="Freeform 43"/>
            <p:cNvSpPr>
              <a:spLocks/>
            </p:cNvSpPr>
            <p:nvPr/>
          </p:nvSpPr>
          <p:spPr bwMode="auto">
            <a:xfrm>
              <a:off x="1842" y="1885"/>
              <a:ext cx="90" cy="73"/>
            </a:xfrm>
            <a:custGeom>
              <a:avLst/>
              <a:gdLst/>
              <a:ahLst/>
              <a:cxnLst>
                <a:cxn ang="0">
                  <a:pos x="180" y="2"/>
                </a:cxn>
                <a:cxn ang="0">
                  <a:pos x="147" y="0"/>
                </a:cxn>
                <a:cxn ang="0">
                  <a:pos x="115" y="4"/>
                </a:cxn>
                <a:cxn ang="0">
                  <a:pos x="86" y="16"/>
                </a:cxn>
                <a:cxn ang="0">
                  <a:pos x="57" y="33"/>
                </a:cxn>
                <a:cxn ang="0">
                  <a:pos x="34" y="56"/>
                </a:cxn>
                <a:cxn ang="0">
                  <a:pos x="17" y="83"/>
                </a:cxn>
                <a:cxn ang="0">
                  <a:pos x="5" y="114"/>
                </a:cxn>
                <a:cxn ang="0">
                  <a:pos x="0" y="146"/>
                </a:cxn>
              </a:cxnLst>
              <a:rect l="0" t="0" r="r" b="b"/>
              <a:pathLst>
                <a:path w="180" h="146">
                  <a:moveTo>
                    <a:pt x="180" y="2"/>
                  </a:moveTo>
                  <a:lnTo>
                    <a:pt x="147" y="0"/>
                  </a:lnTo>
                  <a:lnTo>
                    <a:pt x="115" y="4"/>
                  </a:lnTo>
                  <a:lnTo>
                    <a:pt x="86" y="16"/>
                  </a:lnTo>
                  <a:lnTo>
                    <a:pt x="57" y="33"/>
                  </a:lnTo>
                  <a:lnTo>
                    <a:pt x="34" y="56"/>
                  </a:lnTo>
                  <a:lnTo>
                    <a:pt x="17" y="83"/>
                  </a:lnTo>
                  <a:lnTo>
                    <a:pt x="5" y="114"/>
                  </a:lnTo>
                  <a:lnTo>
                    <a:pt x="0" y="146"/>
                  </a:lnTo>
                </a:path>
              </a:pathLst>
            </a:custGeom>
            <a:noFill/>
            <a:ln w="28575">
              <a:solidFill>
                <a:srgbClr val="0000FF"/>
              </a:solidFill>
              <a:prstDash val="solid"/>
              <a:round/>
              <a:headEnd/>
              <a:tailEnd/>
            </a:ln>
          </p:spPr>
          <p:txBody>
            <a:bodyPr/>
            <a:lstStyle/>
            <a:p>
              <a:pPr algn="l" rtl="0"/>
              <a:endParaRPr lang="es-AR"/>
            </a:p>
          </p:txBody>
        </p:sp>
        <p:sp>
          <p:nvSpPr>
            <p:cNvPr id="70700" name="Freeform 44"/>
            <p:cNvSpPr>
              <a:spLocks/>
            </p:cNvSpPr>
            <p:nvPr/>
          </p:nvSpPr>
          <p:spPr bwMode="auto">
            <a:xfrm>
              <a:off x="2616" y="1886"/>
              <a:ext cx="73" cy="90"/>
            </a:xfrm>
            <a:custGeom>
              <a:avLst/>
              <a:gdLst/>
              <a:ahLst/>
              <a:cxnLst>
                <a:cxn ang="0">
                  <a:pos x="0" y="0"/>
                </a:cxn>
                <a:cxn ang="0">
                  <a:pos x="33" y="4"/>
                </a:cxn>
                <a:cxn ang="0">
                  <a:pos x="64" y="18"/>
                </a:cxn>
                <a:cxn ang="0">
                  <a:pos x="91" y="35"/>
                </a:cxn>
                <a:cxn ang="0">
                  <a:pos x="112" y="58"/>
                </a:cxn>
                <a:cxn ang="0">
                  <a:pos x="131" y="85"/>
                </a:cxn>
                <a:cxn ang="0">
                  <a:pos x="143" y="116"/>
                </a:cxn>
                <a:cxn ang="0">
                  <a:pos x="146" y="148"/>
                </a:cxn>
                <a:cxn ang="0">
                  <a:pos x="144" y="179"/>
                </a:cxn>
              </a:cxnLst>
              <a:rect l="0" t="0" r="r" b="b"/>
              <a:pathLst>
                <a:path w="146" h="179">
                  <a:moveTo>
                    <a:pt x="0" y="0"/>
                  </a:moveTo>
                  <a:lnTo>
                    <a:pt x="33" y="4"/>
                  </a:lnTo>
                  <a:lnTo>
                    <a:pt x="64" y="18"/>
                  </a:lnTo>
                  <a:lnTo>
                    <a:pt x="91" y="35"/>
                  </a:lnTo>
                  <a:lnTo>
                    <a:pt x="112" y="58"/>
                  </a:lnTo>
                  <a:lnTo>
                    <a:pt x="131" y="85"/>
                  </a:lnTo>
                  <a:lnTo>
                    <a:pt x="143" y="116"/>
                  </a:lnTo>
                  <a:lnTo>
                    <a:pt x="146" y="148"/>
                  </a:lnTo>
                  <a:lnTo>
                    <a:pt x="144" y="179"/>
                  </a:lnTo>
                </a:path>
              </a:pathLst>
            </a:custGeom>
            <a:noFill/>
            <a:ln w="28575">
              <a:solidFill>
                <a:srgbClr val="0000FF"/>
              </a:solidFill>
              <a:prstDash val="solid"/>
              <a:round/>
              <a:headEnd/>
              <a:tailEnd/>
            </a:ln>
          </p:spPr>
          <p:txBody>
            <a:bodyPr/>
            <a:lstStyle/>
            <a:p>
              <a:pPr algn="l" rtl="0"/>
              <a:endParaRPr lang="es-AR"/>
            </a:p>
          </p:txBody>
        </p:sp>
        <p:sp>
          <p:nvSpPr>
            <p:cNvPr id="70701" name="Line 45"/>
            <p:cNvSpPr>
              <a:spLocks noChangeShapeType="1"/>
            </p:cNvSpPr>
            <p:nvPr/>
          </p:nvSpPr>
          <p:spPr bwMode="auto">
            <a:xfrm>
              <a:off x="1842" y="1958"/>
              <a:ext cx="1" cy="180"/>
            </a:xfrm>
            <a:prstGeom prst="line">
              <a:avLst/>
            </a:prstGeom>
            <a:noFill/>
            <a:ln w="28575">
              <a:solidFill>
                <a:srgbClr val="0000FF"/>
              </a:solidFill>
              <a:round/>
              <a:headEnd/>
              <a:tailEnd/>
            </a:ln>
          </p:spPr>
          <p:txBody>
            <a:bodyPr/>
            <a:lstStyle/>
            <a:p>
              <a:pPr algn="l" rtl="0"/>
              <a:endParaRPr lang="es-AR"/>
            </a:p>
          </p:txBody>
        </p:sp>
        <p:sp>
          <p:nvSpPr>
            <p:cNvPr id="70702" name="Freeform 46"/>
            <p:cNvSpPr>
              <a:spLocks/>
            </p:cNvSpPr>
            <p:nvPr/>
          </p:nvSpPr>
          <p:spPr bwMode="auto">
            <a:xfrm>
              <a:off x="1841" y="2120"/>
              <a:ext cx="73" cy="126"/>
            </a:xfrm>
            <a:custGeom>
              <a:avLst/>
              <a:gdLst/>
              <a:ahLst/>
              <a:cxnLst>
                <a:cxn ang="0">
                  <a:pos x="146" y="254"/>
                </a:cxn>
                <a:cxn ang="0">
                  <a:pos x="111" y="236"/>
                </a:cxn>
                <a:cxn ang="0">
                  <a:pos x="78" y="213"/>
                </a:cxn>
                <a:cxn ang="0">
                  <a:pos x="52" y="184"/>
                </a:cxn>
                <a:cxn ang="0">
                  <a:pos x="30" y="152"/>
                </a:cxn>
                <a:cxn ang="0">
                  <a:pos x="13" y="117"/>
                </a:cxn>
                <a:cxn ang="0">
                  <a:pos x="4" y="79"/>
                </a:cxn>
                <a:cxn ang="0">
                  <a:pos x="0" y="40"/>
                </a:cxn>
                <a:cxn ang="0">
                  <a:pos x="2" y="0"/>
                </a:cxn>
              </a:cxnLst>
              <a:rect l="0" t="0" r="r" b="b"/>
              <a:pathLst>
                <a:path w="146" h="254">
                  <a:moveTo>
                    <a:pt x="146" y="254"/>
                  </a:moveTo>
                  <a:lnTo>
                    <a:pt x="111" y="236"/>
                  </a:lnTo>
                  <a:lnTo>
                    <a:pt x="78" y="213"/>
                  </a:lnTo>
                  <a:lnTo>
                    <a:pt x="52" y="184"/>
                  </a:lnTo>
                  <a:lnTo>
                    <a:pt x="30" y="152"/>
                  </a:lnTo>
                  <a:lnTo>
                    <a:pt x="13" y="117"/>
                  </a:lnTo>
                  <a:lnTo>
                    <a:pt x="4" y="79"/>
                  </a:lnTo>
                  <a:lnTo>
                    <a:pt x="0" y="40"/>
                  </a:lnTo>
                  <a:lnTo>
                    <a:pt x="2" y="0"/>
                  </a:lnTo>
                </a:path>
              </a:pathLst>
            </a:custGeom>
            <a:noFill/>
            <a:ln w="28575">
              <a:solidFill>
                <a:srgbClr val="0000FF"/>
              </a:solidFill>
              <a:prstDash val="solid"/>
              <a:round/>
              <a:headEnd/>
              <a:tailEnd/>
            </a:ln>
          </p:spPr>
          <p:txBody>
            <a:bodyPr/>
            <a:lstStyle/>
            <a:p>
              <a:pPr algn="l" rtl="0"/>
              <a:endParaRPr lang="es-AR"/>
            </a:p>
          </p:txBody>
        </p:sp>
        <p:sp>
          <p:nvSpPr>
            <p:cNvPr id="70703" name="Line 47"/>
            <p:cNvSpPr>
              <a:spLocks noChangeShapeType="1"/>
            </p:cNvSpPr>
            <p:nvPr/>
          </p:nvSpPr>
          <p:spPr bwMode="auto">
            <a:xfrm>
              <a:off x="1950" y="2246"/>
              <a:ext cx="414" cy="1"/>
            </a:xfrm>
            <a:prstGeom prst="line">
              <a:avLst/>
            </a:prstGeom>
            <a:noFill/>
            <a:ln w="28575">
              <a:solidFill>
                <a:srgbClr val="0000FF"/>
              </a:solidFill>
              <a:round/>
              <a:headEnd/>
              <a:tailEnd/>
            </a:ln>
          </p:spPr>
          <p:txBody>
            <a:bodyPr/>
            <a:lstStyle/>
            <a:p>
              <a:pPr algn="l" rtl="0"/>
              <a:endParaRPr lang="es-AR"/>
            </a:p>
          </p:txBody>
        </p:sp>
        <p:sp>
          <p:nvSpPr>
            <p:cNvPr id="70704" name="Line 48"/>
            <p:cNvSpPr>
              <a:spLocks noChangeShapeType="1"/>
            </p:cNvSpPr>
            <p:nvPr/>
          </p:nvSpPr>
          <p:spPr bwMode="auto">
            <a:xfrm>
              <a:off x="2436" y="2327"/>
              <a:ext cx="1" cy="531"/>
            </a:xfrm>
            <a:prstGeom prst="line">
              <a:avLst/>
            </a:prstGeom>
            <a:noFill/>
            <a:ln w="28575">
              <a:solidFill>
                <a:srgbClr val="0000FF"/>
              </a:solidFill>
              <a:round/>
              <a:headEnd/>
              <a:tailEnd/>
            </a:ln>
          </p:spPr>
          <p:txBody>
            <a:bodyPr/>
            <a:lstStyle/>
            <a:p>
              <a:pPr algn="l" rtl="0"/>
              <a:endParaRPr lang="es-AR"/>
            </a:p>
          </p:txBody>
        </p:sp>
        <p:sp>
          <p:nvSpPr>
            <p:cNvPr id="70705" name="Freeform 49"/>
            <p:cNvSpPr>
              <a:spLocks/>
            </p:cNvSpPr>
            <p:nvPr/>
          </p:nvSpPr>
          <p:spPr bwMode="auto">
            <a:xfrm>
              <a:off x="2364" y="2246"/>
              <a:ext cx="73" cy="90"/>
            </a:xfrm>
            <a:custGeom>
              <a:avLst/>
              <a:gdLst/>
              <a:ahLst/>
              <a:cxnLst>
                <a:cxn ang="0">
                  <a:pos x="0" y="0"/>
                </a:cxn>
                <a:cxn ang="0">
                  <a:pos x="31" y="3"/>
                </a:cxn>
                <a:cxn ang="0">
                  <a:pos x="62" y="17"/>
                </a:cxn>
                <a:cxn ang="0">
                  <a:pos x="89" y="34"/>
                </a:cxn>
                <a:cxn ang="0">
                  <a:pos x="112" y="57"/>
                </a:cxn>
                <a:cxn ang="0">
                  <a:pos x="129" y="84"/>
                </a:cxn>
                <a:cxn ang="0">
                  <a:pos x="140" y="115"/>
                </a:cxn>
                <a:cxn ang="0">
                  <a:pos x="146" y="147"/>
                </a:cxn>
                <a:cxn ang="0">
                  <a:pos x="144" y="178"/>
                </a:cxn>
              </a:cxnLst>
              <a:rect l="0" t="0" r="r" b="b"/>
              <a:pathLst>
                <a:path w="146" h="178">
                  <a:moveTo>
                    <a:pt x="0" y="0"/>
                  </a:moveTo>
                  <a:lnTo>
                    <a:pt x="31" y="3"/>
                  </a:lnTo>
                  <a:lnTo>
                    <a:pt x="62" y="17"/>
                  </a:lnTo>
                  <a:lnTo>
                    <a:pt x="89" y="34"/>
                  </a:lnTo>
                  <a:lnTo>
                    <a:pt x="112" y="57"/>
                  </a:lnTo>
                  <a:lnTo>
                    <a:pt x="129" y="84"/>
                  </a:lnTo>
                  <a:lnTo>
                    <a:pt x="140" y="115"/>
                  </a:lnTo>
                  <a:lnTo>
                    <a:pt x="146" y="147"/>
                  </a:lnTo>
                  <a:lnTo>
                    <a:pt x="144" y="178"/>
                  </a:lnTo>
                </a:path>
              </a:pathLst>
            </a:custGeom>
            <a:noFill/>
            <a:ln w="28575">
              <a:solidFill>
                <a:srgbClr val="0000FF"/>
              </a:solidFill>
              <a:prstDash val="solid"/>
              <a:round/>
              <a:headEnd/>
              <a:tailEnd/>
            </a:ln>
          </p:spPr>
          <p:txBody>
            <a:bodyPr/>
            <a:lstStyle/>
            <a:p>
              <a:pPr algn="l" rtl="0"/>
              <a:endParaRPr lang="es-AR"/>
            </a:p>
          </p:txBody>
        </p:sp>
        <p:sp>
          <p:nvSpPr>
            <p:cNvPr id="70706" name="Freeform 50"/>
            <p:cNvSpPr>
              <a:spLocks/>
            </p:cNvSpPr>
            <p:nvPr/>
          </p:nvSpPr>
          <p:spPr bwMode="auto">
            <a:xfrm>
              <a:off x="2364" y="2858"/>
              <a:ext cx="72" cy="73"/>
            </a:xfrm>
            <a:custGeom>
              <a:avLst/>
              <a:gdLst/>
              <a:ahLst/>
              <a:cxnLst>
                <a:cxn ang="0">
                  <a:pos x="0" y="144"/>
                </a:cxn>
                <a:cxn ang="0">
                  <a:pos x="29" y="146"/>
                </a:cxn>
                <a:cxn ang="0">
                  <a:pos x="58" y="138"/>
                </a:cxn>
                <a:cxn ang="0">
                  <a:pos x="85" y="127"/>
                </a:cxn>
                <a:cxn ang="0">
                  <a:pos x="108" y="107"/>
                </a:cxn>
                <a:cxn ang="0">
                  <a:pos x="127" y="84"/>
                </a:cxn>
                <a:cxn ang="0">
                  <a:pos x="139" y="59"/>
                </a:cxn>
                <a:cxn ang="0">
                  <a:pos x="144" y="29"/>
                </a:cxn>
                <a:cxn ang="0">
                  <a:pos x="144" y="0"/>
                </a:cxn>
              </a:cxnLst>
              <a:rect l="0" t="0" r="r" b="b"/>
              <a:pathLst>
                <a:path w="144" h="146">
                  <a:moveTo>
                    <a:pt x="0" y="144"/>
                  </a:moveTo>
                  <a:lnTo>
                    <a:pt x="29" y="146"/>
                  </a:lnTo>
                  <a:lnTo>
                    <a:pt x="58" y="138"/>
                  </a:lnTo>
                  <a:lnTo>
                    <a:pt x="85" y="127"/>
                  </a:lnTo>
                  <a:lnTo>
                    <a:pt x="108" y="107"/>
                  </a:lnTo>
                  <a:lnTo>
                    <a:pt x="127" y="84"/>
                  </a:lnTo>
                  <a:lnTo>
                    <a:pt x="139"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0707" name="Line 51"/>
            <p:cNvSpPr>
              <a:spLocks noChangeShapeType="1"/>
            </p:cNvSpPr>
            <p:nvPr/>
          </p:nvSpPr>
          <p:spPr bwMode="auto">
            <a:xfrm>
              <a:off x="1778" y="2930"/>
              <a:ext cx="568" cy="1"/>
            </a:xfrm>
            <a:prstGeom prst="line">
              <a:avLst/>
            </a:prstGeom>
            <a:noFill/>
            <a:ln w="28575">
              <a:solidFill>
                <a:srgbClr val="0000FF"/>
              </a:solidFill>
              <a:round/>
              <a:headEnd/>
              <a:tailEnd/>
            </a:ln>
          </p:spPr>
          <p:txBody>
            <a:bodyPr/>
            <a:lstStyle/>
            <a:p>
              <a:pPr algn="l" rtl="0"/>
              <a:endParaRPr lang="es-AR"/>
            </a:p>
          </p:txBody>
        </p:sp>
        <p:sp>
          <p:nvSpPr>
            <p:cNvPr id="70708" name="Freeform 52"/>
            <p:cNvSpPr>
              <a:spLocks/>
            </p:cNvSpPr>
            <p:nvPr/>
          </p:nvSpPr>
          <p:spPr bwMode="auto">
            <a:xfrm>
              <a:off x="1680" y="2858"/>
              <a:ext cx="72" cy="73"/>
            </a:xfrm>
            <a:custGeom>
              <a:avLst/>
              <a:gdLst/>
              <a:ahLst/>
              <a:cxnLst>
                <a:cxn ang="0">
                  <a:pos x="144" y="144"/>
                </a:cxn>
                <a:cxn ang="0">
                  <a:pos x="115" y="146"/>
                </a:cxn>
                <a:cxn ang="0">
                  <a:pos x="87" y="138"/>
                </a:cxn>
                <a:cxn ang="0">
                  <a:pos x="60" y="127"/>
                </a:cxn>
                <a:cxn ang="0">
                  <a:pos x="37" y="107"/>
                </a:cxn>
                <a:cxn ang="0">
                  <a:pos x="19" y="84"/>
                </a:cxn>
                <a:cxn ang="0">
                  <a:pos x="6" y="59"/>
                </a:cxn>
                <a:cxn ang="0">
                  <a:pos x="0" y="29"/>
                </a:cxn>
                <a:cxn ang="0">
                  <a:pos x="0" y="0"/>
                </a:cxn>
              </a:cxnLst>
              <a:rect l="0" t="0" r="r" b="b"/>
              <a:pathLst>
                <a:path w="144" h="146">
                  <a:moveTo>
                    <a:pt x="144" y="144"/>
                  </a:moveTo>
                  <a:lnTo>
                    <a:pt x="115" y="146"/>
                  </a:lnTo>
                  <a:lnTo>
                    <a:pt x="87" y="138"/>
                  </a:lnTo>
                  <a:lnTo>
                    <a:pt x="60" y="127"/>
                  </a:lnTo>
                  <a:lnTo>
                    <a:pt x="37" y="107"/>
                  </a:lnTo>
                  <a:lnTo>
                    <a:pt x="19"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0709" name="Line 53"/>
            <p:cNvSpPr>
              <a:spLocks noChangeShapeType="1"/>
            </p:cNvSpPr>
            <p:nvPr/>
          </p:nvSpPr>
          <p:spPr bwMode="auto">
            <a:xfrm>
              <a:off x="1680" y="1994"/>
              <a:ext cx="1" cy="864"/>
            </a:xfrm>
            <a:prstGeom prst="line">
              <a:avLst/>
            </a:prstGeom>
            <a:noFill/>
            <a:ln w="28575">
              <a:solidFill>
                <a:srgbClr val="0000FF"/>
              </a:solidFill>
              <a:round/>
              <a:headEnd/>
              <a:tailEnd/>
            </a:ln>
          </p:spPr>
          <p:txBody>
            <a:bodyPr/>
            <a:lstStyle/>
            <a:p>
              <a:pPr algn="l" rtl="0"/>
              <a:endParaRPr lang="es-AR"/>
            </a:p>
          </p:txBody>
        </p:sp>
        <p:sp>
          <p:nvSpPr>
            <p:cNvPr id="70710" name="Line 54"/>
            <p:cNvSpPr>
              <a:spLocks noChangeShapeType="1"/>
            </p:cNvSpPr>
            <p:nvPr/>
          </p:nvSpPr>
          <p:spPr bwMode="auto">
            <a:xfrm>
              <a:off x="924" y="1886"/>
              <a:ext cx="675" cy="1"/>
            </a:xfrm>
            <a:prstGeom prst="line">
              <a:avLst/>
            </a:prstGeom>
            <a:noFill/>
            <a:ln w="28575">
              <a:solidFill>
                <a:srgbClr val="0000FF"/>
              </a:solidFill>
              <a:round/>
              <a:headEnd/>
              <a:tailEnd/>
            </a:ln>
          </p:spPr>
          <p:txBody>
            <a:bodyPr/>
            <a:lstStyle/>
            <a:p>
              <a:pPr algn="l" rtl="0"/>
              <a:endParaRPr lang="es-AR"/>
            </a:p>
          </p:txBody>
        </p:sp>
        <p:sp>
          <p:nvSpPr>
            <p:cNvPr id="70711" name="Freeform 55"/>
            <p:cNvSpPr>
              <a:spLocks/>
            </p:cNvSpPr>
            <p:nvPr/>
          </p:nvSpPr>
          <p:spPr bwMode="auto">
            <a:xfrm>
              <a:off x="834" y="1885"/>
              <a:ext cx="90" cy="73"/>
            </a:xfrm>
            <a:custGeom>
              <a:avLst/>
              <a:gdLst/>
              <a:ahLst/>
              <a:cxnLst>
                <a:cxn ang="0">
                  <a:pos x="181" y="2"/>
                </a:cxn>
                <a:cxn ang="0">
                  <a:pos x="148" y="0"/>
                </a:cxn>
                <a:cxn ang="0">
                  <a:pos x="116" y="4"/>
                </a:cxn>
                <a:cxn ang="0">
                  <a:pos x="87" y="16"/>
                </a:cxn>
                <a:cxn ang="0">
                  <a:pos x="58" y="33"/>
                </a:cxn>
                <a:cxn ang="0">
                  <a:pos x="35" y="56"/>
                </a:cxn>
                <a:cxn ang="0">
                  <a:pos x="18" y="83"/>
                </a:cxn>
                <a:cxn ang="0">
                  <a:pos x="6" y="114"/>
                </a:cxn>
                <a:cxn ang="0">
                  <a:pos x="0" y="146"/>
                </a:cxn>
              </a:cxnLst>
              <a:rect l="0" t="0" r="r" b="b"/>
              <a:pathLst>
                <a:path w="181" h="146">
                  <a:moveTo>
                    <a:pt x="181" y="2"/>
                  </a:moveTo>
                  <a:lnTo>
                    <a:pt x="148" y="0"/>
                  </a:lnTo>
                  <a:lnTo>
                    <a:pt x="116" y="4"/>
                  </a:lnTo>
                  <a:lnTo>
                    <a:pt x="87" y="16"/>
                  </a:lnTo>
                  <a:lnTo>
                    <a:pt x="58" y="33"/>
                  </a:lnTo>
                  <a:lnTo>
                    <a:pt x="35" y="56"/>
                  </a:lnTo>
                  <a:lnTo>
                    <a:pt x="18" y="83"/>
                  </a:lnTo>
                  <a:lnTo>
                    <a:pt x="6" y="114"/>
                  </a:lnTo>
                  <a:lnTo>
                    <a:pt x="0" y="146"/>
                  </a:lnTo>
                </a:path>
              </a:pathLst>
            </a:custGeom>
            <a:noFill/>
            <a:ln w="28575">
              <a:solidFill>
                <a:srgbClr val="0000FF"/>
              </a:solidFill>
              <a:prstDash val="solid"/>
              <a:round/>
              <a:headEnd/>
              <a:tailEnd/>
            </a:ln>
          </p:spPr>
          <p:txBody>
            <a:bodyPr/>
            <a:lstStyle/>
            <a:p>
              <a:pPr algn="l" rtl="0"/>
              <a:endParaRPr lang="es-AR"/>
            </a:p>
          </p:txBody>
        </p:sp>
        <p:sp>
          <p:nvSpPr>
            <p:cNvPr id="70712" name="Freeform 56"/>
            <p:cNvSpPr>
              <a:spLocks/>
            </p:cNvSpPr>
            <p:nvPr/>
          </p:nvSpPr>
          <p:spPr bwMode="auto">
            <a:xfrm>
              <a:off x="1608" y="1886"/>
              <a:ext cx="73" cy="90"/>
            </a:xfrm>
            <a:custGeom>
              <a:avLst/>
              <a:gdLst/>
              <a:ahLst/>
              <a:cxnLst>
                <a:cxn ang="0">
                  <a:pos x="0" y="0"/>
                </a:cxn>
                <a:cxn ang="0">
                  <a:pos x="33" y="4"/>
                </a:cxn>
                <a:cxn ang="0">
                  <a:pos x="63" y="18"/>
                </a:cxn>
                <a:cxn ang="0">
                  <a:pos x="90" y="35"/>
                </a:cxn>
                <a:cxn ang="0">
                  <a:pos x="111" y="58"/>
                </a:cxn>
                <a:cxn ang="0">
                  <a:pos x="131" y="85"/>
                </a:cxn>
                <a:cxn ang="0">
                  <a:pos x="142" y="116"/>
                </a:cxn>
                <a:cxn ang="0">
                  <a:pos x="146" y="148"/>
                </a:cxn>
                <a:cxn ang="0">
                  <a:pos x="144" y="179"/>
                </a:cxn>
              </a:cxnLst>
              <a:rect l="0" t="0" r="r" b="b"/>
              <a:pathLst>
                <a:path w="146" h="179">
                  <a:moveTo>
                    <a:pt x="0" y="0"/>
                  </a:moveTo>
                  <a:lnTo>
                    <a:pt x="33" y="4"/>
                  </a:lnTo>
                  <a:lnTo>
                    <a:pt x="63" y="18"/>
                  </a:lnTo>
                  <a:lnTo>
                    <a:pt x="90" y="35"/>
                  </a:lnTo>
                  <a:lnTo>
                    <a:pt x="111" y="58"/>
                  </a:lnTo>
                  <a:lnTo>
                    <a:pt x="131" y="85"/>
                  </a:lnTo>
                  <a:lnTo>
                    <a:pt x="142" y="116"/>
                  </a:lnTo>
                  <a:lnTo>
                    <a:pt x="146" y="148"/>
                  </a:lnTo>
                  <a:lnTo>
                    <a:pt x="144" y="179"/>
                  </a:lnTo>
                </a:path>
              </a:pathLst>
            </a:custGeom>
            <a:noFill/>
            <a:ln w="28575">
              <a:solidFill>
                <a:srgbClr val="0000FF"/>
              </a:solidFill>
              <a:prstDash val="solid"/>
              <a:round/>
              <a:headEnd/>
              <a:tailEnd/>
            </a:ln>
          </p:spPr>
          <p:txBody>
            <a:bodyPr/>
            <a:lstStyle/>
            <a:p>
              <a:pPr algn="l" rtl="0"/>
              <a:endParaRPr lang="es-AR"/>
            </a:p>
          </p:txBody>
        </p:sp>
        <p:sp>
          <p:nvSpPr>
            <p:cNvPr id="70713" name="Line 57"/>
            <p:cNvSpPr>
              <a:spLocks noChangeShapeType="1"/>
            </p:cNvSpPr>
            <p:nvPr/>
          </p:nvSpPr>
          <p:spPr bwMode="auto">
            <a:xfrm>
              <a:off x="834" y="1958"/>
              <a:ext cx="1" cy="180"/>
            </a:xfrm>
            <a:prstGeom prst="line">
              <a:avLst/>
            </a:prstGeom>
            <a:noFill/>
            <a:ln w="28575">
              <a:solidFill>
                <a:srgbClr val="0000FF"/>
              </a:solidFill>
              <a:round/>
              <a:headEnd/>
              <a:tailEnd/>
            </a:ln>
          </p:spPr>
          <p:txBody>
            <a:bodyPr/>
            <a:lstStyle/>
            <a:p>
              <a:pPr algn="l" rtl="0"/>
              <a:endParaRPr lang="es-AR"/>
            </a:p>
          </p:txBody>
        </p:sp>
        <p:sp>
          <p:nvSpPr>
            <p:cNvPr id="70714" name="Freeform 58"/>
            <p:cNvSpPr>
              <a:spLocks/>
            </p:cNvSpPr>
            <p:nvPr/>
          </p:nvSpPr>
          <p:spPr bwMode="auto">
            <a:xfrm>
              <a:off x="833" y="2120"/>
              <a:ext cx="73" cy="126"/>
            </a:xfrm>
            <a:custGeom>
              <a:avLst/>
              <a:gdLst/>
              <a:ahLst/>
              <a:cxnLst>
                <a:cxn ang="0">
                  <a:pos x="146" y="254"/>
                </a:cxn>
                <a:cxn ang="0">
                  <a:pos x="112" y="236"/>
                </a:cxn>
                <a:cxn ang="0">
                  <a:pos x="79" y="213"/>
                </a:cxn>
                <a:cxn ang="0">
                  <a:pos x="52" y="184"/>
                </a:cxn>
                <a:cxn ang="0">
                  <a:pos x="31" y="152"/>
                </a:cxn>
                <a:cxn ang="0">
                  <a:pos x="14" y="117"/>
                </a:cxn>
                <a:cxn ang="0">
                  <a:pos x="4" y="79"/>
                </a:cxn>
                <a:cxn ang="0">
                  <a:pos x="0" y="40"/>
                </a:cxn>
                <a:cxn ang="0">
                  <a:pos x="2" y="0"/>
                </a:cxn>
              </a:cxnLst>
              <a:rect l="0" t="0" r="r" b="b"/>
              <a:pathLst>
                <a:path w="146" h="254">
                  <a:moveTo>
                    <a:pt x="146" y="254"/>
                  </a:moveTo>
                  <a:lnTo>
                    <a:pt x="112" y="236"/>
                  </a:lnTo>
                  <a:lnTo>
                    <a:pt x="79" y="213"/>
                  </a:lnTo>
                  <a:lnTo>
                    <a:pt x="52" y="184"/>
                  </a:lnTo>
                  <a:lnTo>
                    <a:pt x="31" y="152"/>
                  </a:lnTo>
                  <a:lnTo>
                    <a:pt x="14" y="117"/>
                  </a:lnTo>
                  <a:lnTo>
                    <a:pt x="4" y="79"/>
                  </a:lnTo>
                  <a:lnTo>
                    <a:pt x="0" y="40"/>
                  </a:lnTo>
                  <a:lnTo>
                    <a:pt x="2" y="0"/>
                  </a:lnTo>
                </a:path>
              </a:pathLst>
            </a:custGeom>
            <a:noFill/>
            <a:ln w="28575">
              <a:solidFill>
                <a:srgbClr val="0000FF"/>
              </a:solidFill>
              <a:prstDash val="solid"/>
              <a:round/>
              <a:headEnd/>
              <a:tailEnd/>
            </a:ln>
          </p:spPr>
          <p:txBody>
            <a:bodyPr/>
            <a:lstStyle/>
            <a:p>
              <a:pPr algn="l" rtl="0"/>
              <a:endParaRPr lang="es-AR"/>
            </a:p>
          </p:txBody>
        </p:sp>
        <p:sp>
          <p:nvSpPr>
            <p:cNvPr id="70715" name="Line 59"/>
            <p:cNvSpPr>
              <a:spLocks noChangeShapeType="1"/>
            </p:cNvSpPr>
            <p:nvPr/>
          </p:nvSpPr>
          <p:spPr bwMode="auto">
            <a:xfrm>
              <a:off x="924" y="2246"/>
              <a:ext cx="432" cy="1"/>
            </a:xfrm>
            <a:prstGeom prst="line">
              <a:avLst/>
            </a:prstGeom>
            <a:noFill/>
            <a:ln w="28575">
              <a:solidFill>
                <a:srgbClr val="0000FF"/>
              </a:solidFill>
              <a:round/>
              <a:headEnd/>
              <a:tailEnd/>
            </a:ln>
          </p:spPr>
          <p:txBody>
            <a:bodyPr/>
            <a:lstStyle/>
            <a:p>
              <a:pPr algn="l" rtl="0"/>
              <a:endParaRPr lang="es-AR"/>
            </a:p>
          </p:txBody>
        </p:sp>
        <p:sp>
          <p:nvSpPr>
            <p:cNvPr id="70716" name="Line 60"/>
            <p:cNvSpPr>
              <a:spLocks noChangeShapeType="1"/>
            </p:cNvSpPr>
            <p:nvPr/>
          </p:nvSpPr>
          <p:spPr bwMode="auto">
            <a:xfrm>
              <a:off x="1428" y="2327"/>
              <a:ext cx="1" cy="531"/>
            </a:xfrm>
            <a:prstGeom prst="line">
              <a:avLst/>
            </a:prstGeom>
            <a:noFill/>
            <a:ln w="28575">
              <a:solidFill>
                <a:srgbClr val="0000FF"/>
              </a:solidFill>
              <a:round/>
              <a:headEnd/>
              <a:tailEnd/>
            </a:ln>
          </p:spPr>
          <p:txBody>
            <a:bodyPr/>
            <a:lstStyle/>
            <a:p>
              <a:pPr algn="l" rtl="0"/>
              <a:endParaRPr lang="es-AR"/>
            </a:p>
          </p:txBody>
        </p:sp>
        <p:sp>
          <p:nvSpPr>
            <p:cNvPr id="70717" name="Freeform 61"/>
            <p:cNvSpPr>
              <a:spLocks/>
            </p:cNvSpPr>
            <p:nvPr/>
          </p:nvSpPr>
          <p:spPr bwMode="auto">
            <a:xfrm>
              <a:off x="1356" y="2246"/>
              <a:ext cx="73" cy="90"/>
            </a:xfrm>
            <a:custGeom>
              <a:avLst/>
              <a:gdLst/>
              <a:ahLst/>
              <a:cxnLst>
                <a:cxn ang="0">
                  <a:pos x="0" y="0"/>
                </a:cxn>
                <a:cxn ang="0">
                  <a:pos x="31" y="3"/>
                </a:cxn>
                <a:cxn ang="0">
                  <a:pos x="61" y="17"/>
                </a:cxn>
                <a:cxn ang="0">
                  <a:pos x="88" y="34"/>
                </a:cxn>
                <a:cxn ang="0">
                  <a:pos x="111" y="57"/>
                </a:cxn>
                <a:cxn ang="0">
                  <a:pos x="129" y="84"/>
                </a:cxn>
                <a:cxn ang="0">
                  <a:pos x="140" y="115"/>
                </a:cxn>
                <a:cxn ang="0">
                  <a:pos x="146" y="147"/>
                </a:cxn>
                <a:cxn ang="0">
                  <a:pos x="144" y="178"/>
                </a:cxn>
              </a:cxnLst>
              <a:rect l="0" t="0" r="r" b="b"/>
              <a:pathLst>
                <a:path w="146" h="178">
                  <a:moveTo>
                    <a:pt x="0" y="0"/>
                  </a:moveTo>
                  <a:lnTo>
                    <a:pt x="31" y="3"/>
                  </a:lnTo>
                  <a:lnTo>
                    <a:pt x="61" y="17"/>
                  </a:lnTo>
                  <a:lnTo>
                    <a:pt x="88" y="34"/>
                  </a:lnTo>
                  <a:lnTo>
                    <a:pt x="111" y="57"/>
                  </a:lnTo>
                  <a:lnTo>
                    <a:pt x="129" y="84"/>
                  </a:lnTo>
                  <a:lnTo>
                    <a:pt x="140" y="115"/>
                  </a:lnTo>
                  <a:lnTo>
                    <a:pt x="146" y="147"/>
                  </a:lnTo>
                  <a:lnTo>
                    <a:pt x="144" y="178"/>
                  </a:lnTo>
                </a:path>
              </a:pathLst>
            </a:custGeom>
            <a:noFill/>
            <a:ln w="28575">
              <a:solidFill>
                <a:srgbClr val="0000FF"/>
              </a:solidFill>
              <a:prstDash val="solid"/>
              <a:round/>
              <a:headEnd/>
              <a:tailEnd/>
            </a:ln>
          </p:spPr>
          <p:txBody>
            <a:bodyPr/>
            <a:lstStyle/>
            <a:p>
              <a:pPr algn="l" rtl="0"/>
              <a:endParaRPr lang="es-AR"/>
            </a:p>
          </p:txBody>
        </p:sp>
        <p:sp>
          <p:nvSpPr>
            <p:cNvPr id="70718" name="Freeform 62"/>
            <p:cNvSpPr>
              <a:spLocks/>
            </p:cNvSpPr>
            <p:nvPr/>
          </p:nvSpPr>
          <p:spPr bwMode="auto">
            <a:xfrm>
              <a:off x="1356" y="2858"/>
              <a:ext cx="72" cy="73"/>
            </a:xfrm>
            <a:custGeom>
              <a:avLst/>
              <a:gdLst/>
              <a:ahLst/>
              <a:cxnLst>
                <a:cxn ang="0">
                  <a:pos x="0" y="144"/>
                </a:cxn>
                <a:cxn ang="0">
                  <a:pos x="29" y="146"/>
                </a:cxn>
                <a:cxn ang="0">
                  <a:pos x="58" y="138"/>
                </a:cxn>
                <a:cxn ang="0">
                  <a:pos x="84" y="127"/>
                </a:cxn>
                <a:cxn ang="0">
                  <a:pos x="107" y="107"/>
                </a:cxn>
                <a:cxn ang="0">
                  <a:pos x="127" y="84"/>
                </a:cxn>
                <a:cxn ang="0">
                  <a:pos x="138" y="59"/>
                </a:cxn>
                <a:cxn ang="0">
                  <a:pos x="144" y="29"/>
                </a:cxn>
                <a:cxn ang="0">
                  <a:pos x="144" y="0"/>
                </a:cxn>
              </a:cxnLst>
              <a:rect l="0" t="0" r="r" b="b"/>
              <a:pathLst>
                <a:path w="144" h="146">
                  <a:moveTo>
                    <a:pt x="0" y="144"/>
                  </a:moveTo>
                  <a:lnTo>
                    <a:pt x="29" y="146"/>
                  </a:lnTo>
                  <a:lnTo>
                    <a:pt x="58" y="138"/>
                  </a:lnTo>
                  <a:lnTo>
                    <a:pt x="84" y="127"/>
                  </a:lnTo>
                  <a:lnTo>
                    <a:pt x="107" y="107"/>
                  </a:lnTo>
                  <a:lnTo>
                    <a:pt x="127" y="84"/>
                  </a:lnTo>
                  <a:lnTo>
                    <a:pt x="138"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0719" name="Line 63"/>
            <p:cNvSpPr>
              <a:spLocks noChangeShapeType="1"/>
            </p:cNvSpPr>
            <p:nvPr/>
          </p:nvSpPr>
          <p:spPr bwMode="auto">
            <a:xfrm>
              <a:off x="402" y="2930"/>
              <a:ext cx="927" cy="1"/>
            </a:xfrm>
            <a:prstGeom prst="line">
              <a:avLst/>
            </a:prstGeom>
            <a:noFill/>
            <a:ln w="28575">
              <a:solidFill>
                <a:srgbClr val="0000FF"/>
              </a:solidFill>
              <a:round/>
              <a:headEnd/>
              <a:tailEnd/>
            </a:ln>
          </p:spPr>
          <p:txBody>
            <a:bodyPr/>
            <a:lstStyle/>
            <a:p>
              <a:pPr algn="l" rtl="0"/>
              <a:endParaRPr lang="es-AR"/>
            </a:p>
          </p:txBody>
        </p:sp>
        <p:sp>
          <p:nvSpPr>
            <p:cNvPr id="70720" name="Freeform 64"/>
            <p:cNvSpPr>
              <a:spLocks/>
            </p:cNvSpPr>
            <p:nvPr/>
          </p:nvSpPr>
          <p:spPr bwMode="auto">
            <a:xfrm>
              <a:off x="330" y="2930"/>
              <a:ext cx="72" cy="144"/>
            </a:xfrm>
            <a:custGeom>
              <a:avLst/>
              <a:gdLst/>
              <a:ahLst/>
              <a:cxnLst>
                <a:cxn ang="0">
                  <a:pos x="144" y="288"/>
                </a:cxn>
                <a:cxn ang="0">
                  <a:pos x="111" y="284"/>
                </a:cxn>
                <a:cxn ang="0">
                  <a:pos x="83" y="275"/>
                </a:cxn>
                <a:cxn ang="0">
                  <a:pos x="54" y="257"/>
                </a:cxn>
                <a:cxn ang="0">
                  <a:pos x="31" y="234"/>
                </a:cxn>
                <a:cxn ang="0">
                  <a:pos x="14" y="207"/>
                </a:cxn>
                <a:cxn ang="0">
                  <a:pos x="4" y="177"/>
                </a:cxn>
                <a:cxn ang="0">
                  <a:pos x="0" y="144"/>
                </a:cxn>
                <a:cxn ang="0">
                  <a:pos x="4" y="111"/>
                </a:cxn>
                <a:cxn ang="0">
                  <a:pos x="14" y="83"/>
                </a:cxn>
                <a:cxn ang="0">
                  <a:pos x="31" y="54"/>
                </a:cxn>
                <a:cxn ang="0">
                  <a:pos x="54" y="33"/>
                </a:cxn>
                <a:cxn ang="0">
                  <a:pos x="83" y="15"/>
                </a:cxn>
                <a:cxn ang="0">
                  <a:pos x="111" y="4"/>
                </a:cxn>
                <a:cxn ang="0">
                  <a:pos x="144" y="0"/>
                </a:cxn>
              </a:cxnLst>
              <a:rect l="0" t="0" r="r" b="b"/>
              <a:pathLst>
                <a:path w="144" h="288">
                  <a:moveTo>
                    <a:pt x="144" y="288"/>
                  </a:moveTo>
                  <a:lnTo>
                    <a:pt x="111" y="284"/>
                  </a:lnTo>
                  <a:lnTo>
                    <a:pt x="83" y="275"/>
                  </a:lnTo>
                  <a:lnTo>
                    <a:pt x="54" y="257"/>
                  </a:lnTo>
                  <a:lnTo>
                    <a:pt x="31" y="234"/>
                  </a:lnTo>
                  <a:lnTo>
                    <a:pt x="14" y="207"/>
                  </a:lnTo>
                  <a:lnTo>
                    <a:pt x="4" y="177"/>
                  </a:lnTo>
                  <a:lnTo>
                    <a:pt x="0" y="144"/>
                  </a:lnTo>
                  <a:lnTo>
                    <a:pt x="4" y="111"/>
                  </a:lnTo>
                  <a:lnTo>
                    <a:pt x="14" y="83"/>
                  </a:lnTo>
                  <a:lnTo>
                    <a:pt x="31" y="54"/>
                  </a:lnTo>
                  <a:lnTo>
                    <a:pt x="54" y="33"/>
                  </a:lnTo>
                  <a:lnTo>
                    <a:pt x="83" y="15"/>
                  </a:lnTo>
                  <a:lnTo>
                    <a:pt x="111" y="4"/>
                  </a:lnTo>
                  <a:lnTo>
                    <a:pt x="144" y="0"/>
                  </a:lnTo>
                </a:path>
              </a:pathLst>
            </a:custGeom>
            <a:noFill/>
            <a:ln w="28575">
              <a:solidFill>
                <a:srgbClr val="0000FF"/>
              </a:solidFill>
              <a:prstDash val="solid"/>
              <a:round/>
              <a:headEnd/>
              <a:tailEnd/>
            </a:ln>
          </p:spPr>
          <p:txBody>
            <a:bodyPr/>
            <a:lstStyle/>
            <a:p>
              <a:pPr algn="l" rtl="0"/>
              <a:endParaRPr lang="es-AR"/>
            </a:p>
          </p:txBody>
        </p:sp>
        <p:sp>
          <p:nvSpPr>
            <p:cNvPr id="70721" name="Line 65"/>
            <p:cNvSpPr>
              <a:spLocks noChangeShapeType="1"/>
            </p:cNvSpPr>
            <p:nvPr/>
          </p:nvSpPr>
          <p:spPr bwMode="auto">
            <a:xfrm>
              <a:off x="393" y="3074"/>
              <a:ext cx="4383" cy="1"/>
            </a:xfrm>
            <a:prstGeom prst="line">
              <a:avLst/>
            </a:prstGeom>
            <a:noFill/>
            <a:ln w="28575">
              <a:solidFill>
                <a:srgbClr val="0000FF"/>
              </a:solidFill>
              <a:round/>
              <a:headEnd/>
              <a:tailEnd/>
            </a:ln>
          </p:spPr>
          <p:txBody>
            <a:bodyPr/>
            <a:lstStyle/>
            <a:p>
              <a:pPr algn="l" rtl="0"/>
              <a:endParaRPr lang="es-AR"/>
            </a:p>
          </p:txBody>
        </p:sp>
        <p:sp>
          <p:nvSpPr>
            <p:cNvPr id="70722" name="Freeform 66"/>
            <p:cNvSpPr>
              <a:spLocks/>
            </p:cNvSpPr>
            <p:nvPr/>
          </p:nvSpPr>
          <p:spPr bwMode="auto">
            <a:xfrm>
              <a:off x="4786" y="3092"/>
              <a:ext cx="80" cy="91"/>
            </a:xfrm>
            <a:custGeom>
              <a:avLst/>
              <a:gdLst/>
              <a:ahLst/>
              <a:cxnLst>
                <a:cxn ang="0">
                  <a:pos x="162" y="180"/>
                </a:cxn>
                <a:cxn ang="0">
                  <a:pos x="129" y="174"/>
                </a:cxn>
                <a:cxn ang="0">
                  <a:pos x="96" y="163"/>
                </a:cxn>
                <a:cxn ang="0">
                  <a:pos x="68" y="146"/>
                </a:cxn>
                <a:cxn ang="0">
                  <a:pos x="43" y="124"/>
                </a:cxn>
                <a:cxn ang="0">
                  <a:pos x="23" y="96"/>
                </a:cxn>
                <a:cxn ang="0">
                  <a:pos x="8" y="65"/>
                </a:cxn>
                <a:cxn ang="0">
                  <a:pos x="0" y="32"/>
                </a:cxn>
                <a:cxn ang="0">
                  <a:pos x="0" y="0"/>
                </a:cxn>
              </a:cxnLst>
              <a:rect l="0" t="0" r="r" b="b"/>
              <a:pathLst>
                <a:path w="162" h="180">
                  <a:moveTo>
                    <a:pt x="162" y="180"/>
                  </a:moveTo>
                  <a:lnTo>
                    <a:pt x="129" y="174"/>
                  </a:lnTo>
                  <a:lnTo>
                    <a:pt x="96" y="163"/>
                  </a:lnTo>
                  <a:lnTo>
                    <a:pt x="68" y="146"/>
                  </a:lnTo>
                  <a:lnTo>
                    <a:pt x="43" y="124"/>
                  </a:lnTo>
                  <a:lnTo>
                    <a:pt x="23" y="96"/>
                  </a:lnTo>
                  <a:lnTo>
                    <a:pt x="8" y="65"/>
                  </a:lnTo>
                  <a:lnTo>
                    <a:pt x="0" y="32"/>
                  </a:lnTo>
                  <a:lnTo>
                    <a:pt x="0" y="0"/>
                  </a:lnTo>
                </a:path>
              </a:pathLst>
            </a:custGeom>
            <a:noFill/>
            <a:ln w="28575">
              <a:solidFill>
                <a:srgbClr val="0000FF"/>
              </a:solidFill>
              <a:prstDash val="solid"/>
              <a:round/>
              <a:headEnd/>
              <a:tailEnd/>
            </a:ln>
          </p:spPr>
          <p:txBody>
            <a:bodyPr/>
            <a:lstStyle/>
            <a:p>
              <a:pPr algn="l" rtl="0"/>
              <a:endParaRPr lang="es-AR"/>
            </a:p>
          </p:txBody>
        </p:sp>
        <p:sp>
          <p:nvSpPr>
            <p:cNvPr id="70723" name="Line 67"/>
            <p:cNvSpPr>
              <a:spLocks noChangeShapeType="1"/>
            </p:cNvSpPr>
            <p:nvPr/>
          </p:nvSpPr>
          <p:spPr bwMode="auto">
            <a:xfrm>
              <a:off x="4885" y="3183"/>
              <a:ext cx="522" cy="1"/>
            </a:xfrm>
            <a:prstGeom prst="line">
              <a:avLst/>
            </a:prstGeom>
            <a:noFill/>
            <a:ln w="28575">
              <a:solidFill>
                <a:srgbClr val="0000FF"/>
              </a:solidFill>
              <a:round/>
              <a:headEnd/>
              <a:tailEnd/>
            </a:ln>
          </p:spPr>
          <p:txBody>
            <a:bodyPr/>
            <a:lstStyle/>
            <a:p>
              <a:pPr algn="l" rtl="0"/>
              <a:endParaRPr lang="es-AR"/>
            </a:p>
          </p:txBody>
        </p:sp>
        <p:sp>
          <p:nvSpPr>
            <p:cNvPr id="70724" name="Line 68"/>
            <p:cNvSpPr>
              <a:spLocks noChangeShapeType="1"/>
            </p:cNvSpPr>
            <p:nvPr/>
          </p:nvSpPr>
          <p:spPr bwMode="auto">
            <a:xfrm>
              <a:off x="5298" y="2930"/>
              <a:ext cx="109" cy="1"/>
            </a:xfrm>
            <a:prstGeom prst="line">
              <a:avLst/>
            </a:prstGeom>
            <a:noFill/>
            <a:ln w="28575">
              <a:solidFill>
                <a:srgbClr val="0000FF"/>
              </a:solidFill>
              <a:round/>
              <a:headEnd/>
              <a:tailEnd/>
            </a:ln>
          </p:spPr>
          <p:txBody>
            <a:bodyPr/>
            <a:lstStyle/>
            <a:p>
              <a:pPr algn="l" rtl="0"/>
              <a:endParaRPr lang="es-AR"/>
            </a:p>
          </p:txBody>
        </p:sp>
        <p:sp>
          <p:nvSpPr>
            <p:cNvPr id="70725" name="Freeform 69"/>
            <p:cNvSpPr>
              <a:spLocks/>
            </p:cNvSpPr>
            <p:nvPr/>
          </p:nvSpPr>
          <p:spPr bwMode="auto">
            <a:xfrm>
              <a:off x="5407" y="2930"/>
              <a:ext cx="108" cy="253"/>
            </a:xfrm>
            <a:custGeom>
              <a:avLst/>
              <a:gdLst/>
              <a:ahLst/>
              <a:cxnLst>
                <a:cxn ang="0">
                  <a:pos x="0" y="505"/>
                </a:cxn>
                <a:cxn ang="0">
                  <a:pos x="40" y="495"/>
                </a:cxn>
                <a:cxn ang="0">
                  <a:pos x="80" y="478"/>
                </a:cxn>
                <a:cxn ang="0">
                  <a:pos x="117" y="455"/>
                </a:cxn>
                <a:cxn ang="0">
                  <a:pos x="148" y="426"/>
                </a:cxn>
                <a:cxn ang="0">
                  <a:pos x="175" y="394"/>
                </a:cxn>
                <a:cxn ang="0">
                  <a:pos x="196" y="357"/>
                </a:cxn>
                <a:cxn ang="0">
                  <a:pos x="209" y="315"/>
                </a:cxn>
                <a:cxn ang="0">
                  <a:pos x="217" y="275"/>
                </a:cxn>
                <a:cxn ang="0">
                  <a:pos x="217" y="230"/>
                </a:cxn>
                <a:cxn ang="0">
                  <a:pos x="209" y="188"/>
                </a:cxn>
                <a:cxn ang="0">
                  <a:pos x="196" y="148"/>
                </a:cxn>
                <a:cxn ang="0">
                  <a:pos x="175" y="111"/>
                </a:cxn>
                <a:cxn ang="0">
                  <a:pos x="148" y="77"/>
                </a:cxn>
                <a:cxn ang="0">
                  <a:pos x="117" y="50"/>
                </a:cxn>
                <a:cxn ang="0">
                  <a:pos x="80" y="27"/>
                </a:cxn>
                <a:cxn ang="0">
                  <a:pos x="40" y="10"/>
                </a:cxn>
                <a:cxn ang="0">
                  <a:pos x="0" y="0"/>
                </a:cxn>
              </a:cxnLst>
              <a:rect l="0" t="0" r="r" b="b"/>
              <a:pathLst>
                <a:path w="217" h="505">
                  <a:moveTo>
                    <a:pt x="0" y="505"/>
                  </a:moveTo>
                  <a:lnTo>
                    <a:pt x="40" y="495"/>
                  </a:lnTo>
                  <a:lnTo>
                    <a:pt x="80" y="478"/>
                  </a:lnTo>
                  <a:lnTo>
                    <a:pt x="117" y="455"/>
                  </a:lnTo>
                  <a:lnTo>
                    <a:pt x="148" y="426"/>
                  </a:lnTo>
                  <a:lnTo>
                    <a:pt x="175" y="394"/>
                  </a:lnTo>
                  <a:lnTo>
                    <a:pt x="196" y="357"/>
                  </a:lnTo>
                  <a:lnTo>
                    <a:pt x="209" y="315"/>
                  </a:lnTo>
                  <a:lnTo>
                    <a:pt x="217" y="275"/>
                  </a:lnTo>
                  <a:lnTo>
                    <a:pt x="217" y="230"/>
                  </a:lnTo>
                  <a:lnTo>
                    <a:pt x="209" y="188"/>
                  </a:lnTo>
                  <a:lnTo>
                    <a:pt x="196" y="148"/>
                  </a:lnTo>
                  <a:lnTo>
                    <a:pt x="175" y="111"/>
                  </a:lnTo>
                  <a:lnTo>
                    <a:pt x="148" y="77"/>
                  </a:lnTo>
                  <a:lnTo>
                    <a:pt x="117" y="50"/>
                  </a:lnTo>
                  <a:lnTo>
                    <a:pt x="80" y="27"/>
                  </a:lnTo>
                  <a:lnTo>
                    <a:pt x="40" y="10"/>
                  </a:lnTo>
                  <a:lnTo>
                    <a:pt x="0" y="0"/>
                  </a:lnTo>
                </a:path>
              </a:pathLst>
            </a:custGeom>
            <a:noFill/>
            <a:ln w="28575">
              <a:solidFill>
                <a:srgbClr val="0000FF"/>
              </a:solidFill>
              <a:prstDash val="solid"/>
              <a:round/>
              <a:headEnd/>
              <a:tailEnd/>
            </a:ln>
          </p:spPr>
          <p:txBody>
            <a:bodyPr/>
            <a:lstStyle/>
            <a:p>
              <a:pPr algn="l" rtl="0"/>
              <a:endParaRPr lang="es-AR"/>
            </a:p>
          </p:txBody>
        </p:sp>
      </p:grpSp>
      <p:sp>
        <p:nvSpPr>
          <p:cNvPr id="70726" name="Rectangle 70"/>
          <p:cNvSpPr>
            <a:spLocks noGrp="1" noChangeArrowheads="1"/>
          </p:cNvSpPr>
          <p:nvPr>
            <p:ph type="title"/>
          </p:nvPr>
        </p:nvSpPr>
        <p:spPr>
          <a:noFill/>
          <a:ln/>
        </p:spPr>
        <p:txBody>
          <a:bodyPr/>
          <a:lstStyle/>
          <a:p>
            <a:pPr algn="l" rtl="0"/>
            <a:r>
              <a:rPr lang="en-US" dirty="0" smtClean="0"/>
              <a:t>Barras </a:t>
            </a:r>
            <a:r>
              <a:rPr lang="en-US" dirty="0" err="1"/>
              <a:t>reconfigurables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0667"/>
                                        </p:tgtEl>
                                        <p:attrNameLst>
                                          <p:attrName>style.visibility</p:attrName>
                                        </p:attrNameLst>
                                      </p:cBhvr>
                                      <p:to>
                                        <p:strVal val="visible"/>
                                      </p:to>
                                    </p:set>
                                    <p:animEffect transition="in" filter="dissolve">
                                      <p:cBhvr>
                                        <p:cTn id="7" dur="500"/>
                                        <p:tgtEl>
                                          <p:spTgt spid="70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1683" name="Object 3"/>
          <p:cNvGraphicFramePr>
            <a:graphicFrameLocks noChangeAspect="1"/>
          </p:cNvGraphicFramePr>
          <p:nvPr/>
        </p:nvGraphicFramePr>
        <p:xfrm>
          <a:off x="363538" y="1050925"/>
          <a:ext cx="8439150" cy="4711700"/>
        </p:xfrm>
        <a:graphic>
          <a:graphicData uri="http://schemas.openxmlformats.org/drawingml/2006/compatibility">
            <com:legacyDrawing xmlns:com="http://schemas.openxmlformats.org/drawingml/2006/compatibility" spid="_x0000_s71683"/>
          </a:graphicData>
        </a:graphic>
      </p:graphicFrame>
      <p:graphicFrame>
        <p:nvGraphicFramePr>
          <p:cNvPr id="71685" name="Object 5"/>
          <p:cNvGraphicFramePr>
            <a:graphicFrameLocks noChangeAspect="1"/>
          </p:cNvGraphicFramePr>
          <p:nvPr/>
        </p:nvGraphicFramePr>
        <p:xfrm>
          <a:off x="207963" y="1414463"/>
          <a:ext cx="8934450" cy="2530475"/>
        </p:xfrm>
        <a:graphic>
          <a:graphicData uri="http://schemas.openxmlformats.org/drawingml/2006/compatibility">
            <com:legacyDrawing xmlns:com="http://schemas.openxmlformats.org/drawingml/2006/compatibility" spid="_x0000_s71685"/>
          </a:graphicData>
        </a:graphic>
      </p:graphicFrame>
      <p:graphicFrame>
        <p:nvGraphicFramePr>
          <p:cNvPr id="71686" name="Object 6"/>
          <p:cNvGraphicFramePr>
            <a:graphicFrameLocks noChangeAspect="1"/>
          </p:cNvGraphicFramePr>
          <p:nvPr/>
        </p:nvGraphicFramePr>
        <p:xfrm>
          <a:off x="944563" y="3054350"/>
          <a:ext cx="1536700" cy="1052513"/>
        </p:xfrm>
        <a:graphic>
          <a:graphicData uri="http://schemas.openxmlformats.org/drawingml/2006/compatibility">
            <com:legacyDrawing xmlns:com="http://schemas.openxmlformats.org/drawingml/2006/compatibility" spid="_x0000_s71686"/>
          </a:graphicData>
        </a:graphic>
      </p:graphicFrame>
      <p:graphicFrame>
        <p:nvGraphicFramePr>
          <p:cNvPr id="71687" name="Object 7"/>
          <p:cNvGraphicFramePr>
            <a:graphicFrameLocks noChangeAspect="1"/>
          </p:cNvGraphicFramePr>
          <p:nvPr/>
        </p:nvGraphicFramePr>
        <p:xfrm>
          <a:off x="603250" y="1822450"/>
          <a:ext cx="646113" cy="1335088"/>
        </p:xfrm>
        <a:graphic>
          <a:graphicData uri="http://schemas.openxmlformats.org/drawingml/2006/compatibility">
            <com:legacyDrawing xmlns:com="http://schemas.openxmlformats.org/drawingml/2006/compatibility" spid="_x0000_s71687"/>
          </a:graphicData>
        </a:graphic>
      </p:graphicFrame>
      <p:sp>
        <p:nvSpPr>
          <p:cNvPr id="71691" name="Rectangle 11"/>
          <p:cNvSpPr>
            <a:spLocks noChangeArrowheads="1"/>
          </p:cNvSpPr>
          <p:nvPr/>
        </p:nvSpPr>
        <p:spPr bwMode="auto">
          <a:xfrm>
            <a:off x="1981200" y="5867400"/>
            <a:ext cx="5219699" cy="461665"/>
          </a:xfrm>
          <a:prstGeom prst="rect">
            <a:avLst/>
          </a:prstGeom>
          <a:noFill/>
          <a:ln w="9525">
            <a:noFill/>
            <a:miter lim="800000"/>
            <a:headEnd/>
            <a:tailEnd/>
          </a:ln>
          <a:effectLst/>
        </p:spPr>
        <p:txBody>
          <a:bodyPr wrap="none">
            <a:spAutoFit/>
          </a:bodyPr>
          <a:lstStyle/>
          <a:p>
            <a:pPr algn="l" rtl="0"/>
            <a:r>
              <a:rPr lang="en-US" sz="2400" dirty="0" err="1">
                <a:latin typeface="Arial" pitchFamily="34" charset="0"/>
              </a:rPr>
              <a:t>Protección</a:t>
            </a:r>
            <a:r>
              <a:rPr lang="en-US" sz="2400" dirty="0">
                <a:latin typeface="Arial" pitchFamily="34" charset="0"/>
              </a:rPr>
              <a:t> de </a:t>
            </a:r>
            <a:r>
              <a:rPr lang="en-US" sz="2400" dirty="0" smtClean="0">
                <a:latin typeface="Arial" pitchFamily="34" charset="0"/>
              </a:rPr>
              <a:t>barras </a:t>
            </a:r>
            <a:r>
              <a:rPr lang="en-US" sz="2400" dirty="0" err="1">
                <a:latin typeface="Arial" pitchFamily="34" charset="0"/>
              </a:rPr>
              <a:t>reconfigurables</a:t>
            </a:r>
            <a:endParaRPr lang="en-US" sz="2400" dirty="0">
              <a:latin typeface="Arial" pitchFamily="34" charset="0"/>
            </a:endParaRPr>
          </a:p>
        </p:txBody>
      </p:sp>
      <p:grpSp>
        <p:nvGrpSpPr>
          <p:cNvPr id="71694" name="Group 14"/>
          <p:cNvGrpSpPr>
            <a:grpSpLocks/>
          </p:cNvGrpSpPr>
          <p:nvPr/>
        </p:nvGrpSpPr>
        <p:grpSpPr bwMode="auto">
          <a:xfrm>
            <a:off x="533400" y="2895600"/>
            <a:ext cx="8153400" cy="2133600"/>
            <a:chOff x="330" y="1795"/>
            <a:chExt cx="5185" cy="1389"/>
          </a:xfrm>
        </p:grpSpPr>
        <p:sp>
          <p:nvSpPr>
            <p:cNvPr id="71695" name="Line 15"/>
            <p:cNvSpPr>
              <a:spLocks noChangeShapeType="1"/>
            </p:cNvSpPr>
            <p:nvPr/>
          </p:nvSpPr>
          <p:spPr bwMode="auto">
            <a:xfrm>
              <a:off x="4255" y="2246"/>
              <a:ext cx="179" cy="1"/>
            </a:xfrm>
            <a:prstGeom prst="line">
              <a:avLst/>
            </a:prstGeom>
            <a:noFill/>
            <a:ln w="28575">
              <a:solidFill>
                <a:srgbClr val="0000FF"/>
              </a:solidFill>
              <a:round/>
              <a:headEnd/>
              <a:tailEnd/>
            </a:ln>
          </p:spPr>
          <p:txBody>
            <a:bodyPr/>
            <a:lstStyle/>
            <a:p>
              <a:pPr algn="l" rtl="0"/>
              <a:endParaRPr lang="es-AR"/>
            </a:p>
          </p:txBody>
        </p:sp>
        <p:sp>
          <p:nvSpPr>
            <p:cNvPr id="71696" name="Line 16"/>
            <p:cNvSpPr>
              <a:spLocks noChangeShapeType="1"/>
            </p:cNvSpPr>
            <p:nvPr/>
          </p:nvSpPr>
          <p:spPr bwMode="auto">
            <a:xfrm>
              <a:off x="4183" y="2354"/>
              <a:ext cx="1" cy="540"/>
            </a:xfrm>
            <a:prstGeom prst="line">
              <a:avLst/>
            </a:prstGeom>
            <a:noFill/>
            <a:ln w="28575">
              <a:solidFill>
                <a:srgbClr val="0000FF"/>
              </a:solidFill>
              <a:round/>
              <a:headEnd/>
              <a:tailEnd/>
            </a:ln>
          </p:spPr>
          <p:txBody>
            <a:bodyPr/>
            <a:lstStyle/>
            <a:p>
              <a:pPr algn="l" rtl="0"/>
              <a:endParaRPr lang="es-AR"/>
            </a:p>
          </p:txBody>
        </p:sp>
        <p:sp>
          <p:nvSpPr>
            <p:cNvPr id="71697" name="Freeform 17"/>
            <p:cNvSpPr>
              <a:spLocks/>
            </p:cNvSpPr>
            <p:nvPr/>
          </p:nvSpPr>
          <p:spPr bwMode="auto">
            <a:xfrm>
              <a:off x="4111" y="2858"/>
              <a:ext cx="72" cy="73"/>
            </a:xfrm>
            <a:custGeom>
              <a:avLst/>
              <a:gdLst/>
              <a:ahLst/>
              <a:cxnLst>
                <a:cxn ang="0">
                  <a:pos x="0" y="144"/>
                </a:cxn>
                <a:cxn ang="0">
                  <a:pos x="29" y="146"/>
                </a:cxn>
                <a:cxn ang="0">
                  <a:pos x="58" y="138"/>
                </a:cxn>
                <a:cxn ang="0">
                  <a:pos x="85" y="127"/>
                </a:cxn>
                <a:cxn ang="0">
                  <a:pos x="108" y="107"/>
                </a:cxn>
                <a:cxn ang="0">
                  <a:pos x="125" y="84"/>
                </a:cxn>
                <a:cxn ang="0">
                  <a:pos x="139" y="59"/>
                </a:cxn>
                <a:cxn ang="0">
                  <a:pos x="144" y="29"/>
                </a:cxn>
                <a:cxn ang="0">
                  <a:pos x="144" y="0"/>
                </a:cxn>
              </a:cxnLst>
              <a:rect l="0" t="0" r="r" b="b"/>
              <a:pathLst>
                <a:path w="144" h="146">
                  <a:moveTo>
                    <a:pt x="0" y="144"/>
                  </a:moveTo>
                  <a:lnTo>
                    <a:pt x="29" y="146"/>
                  </a:lnTo>
                  <a:lnTo>
                    <a:pt x="58" y="138"/>
                  </a:lnTo>
                  <a:lnTo>
                    <a:pt x="85" y="127"/>
                  </a:lnTo>
                  <a:lnTo>
                    <a:pt x="108" y="107"/>
                  </a:lnTo>
                  <a:lnTo>
                    <a:pt x="125" y="84"/>
                  </a:lnTo>
                  <a:lnTo>
                    <a:pt x="139"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1698" name="Freeform 18"/>
            <p:cNvSpPr>
              <a:spLocks/>
            </p:cNvSpPr>
            <p:nvPr/>
          </p:nvSpPr>
          <p:spPr bwMode="auto">
            <a:xfrm>
              <a:off x="4182" y="2245"/>
              <a:ext cx="73" cy="73"/>
            </a:xfrm>
            <a:custGeom>
              <a:avLst/>
              <a:gdLst/>
              <a:ahLst/>
              <a:cxnLst>
                <a:cxn ang="0">
                  <a:pos x="146" y="2"/>
                </a:cxn>
                <a:cxn ang="0">
                  <a:pos x="116" y="0"/>
                </a:cxn>
                <a:cxn ang="0">
                  <a:pos x="87" y="5"/>
                </a:cxn>
                <a:cxn ang="0">
                  <a:pos x="60" y="19"/>
                </a:cxn>
                <a:cxn ang="0">
                  <a:pos x="37" y="36"/>
                </a:cxn>
                <a:cxn ang="0">
                  <a:pos x="20" y="59"/>
                </a:cxn>
                <a:cxn ang="0">
                  <a:pos x="6" y="86"/>
                </a:cxn>
                <a:cxn ang="0">
                  <a:pos x="0" y="115"/>
                </a:cxn>
                <a:cxn ang="0">
                  <a:pos x="2" y="146"/>
                </a:cxn>
              </a:cxnLst>
              <a:rect l="0" t="0" r="r" b="b"/>
              <a:pathLst>
                <a:path w="146" h="146">
                  <a:moveTo>
                    <a:pt x="146" y="2"/>
                  </a:moveTo>
                  <a:lnTo>
                    <a:pt x="116" y="0"/>
                  </a:lnTo>
                  <a:lnTo>
                    <a:pt x="87" y="5"/>
                  </a:lnTo>
                  <a:lnTo>
                    <a:pt x="60" y="19"/>
                  </a:lnTo>
                  <a:lnTo>
                    <a:pt x="37" y="36"/>
                  </a:lnTo>
                  <a:lnTo>
                    <a:pt x="20" y="59"/>
                  </a:lnTo>
                  <a:lnTo>
                    <a:pt x="6" y="86"/>
                  </a:lnTo>
                  <a:lnTo>
                    <a:pt x="0" y="115"/>
                  </a:lnTo>
                  <a:lnTo>
                    <a:pt x="2" y="146"/>
                  </a:lnTo>
                </a:path>
              </a:pathLst>
            </a:custGeom>
            <a:noFill/>
            <a:ln w="28575">
              <a:solidFill>
                <a:srgbClr val="0000FF"/>
              </a:solidFill>
              <a:prstDash val="solid"/>
              <a:round/>
              <a:headEnd/>
              <a:tailEnd/>
            </a:ln>
          </p:spPr>
          <p:txBody>
            <a:bodyPr/>
            <a:lstStyle/>
            <a:p>
              <a:pPr algn="l" rtl="0"/>
              <a:endParaRPr lang="es-AR"/>
            </a:p>
          </p:txBody>
        </p:sp>
        <p:sp>
          <p:nvSpPr>
            <p:cNvPr id="71699" name="Freeform 19"/>
            <p:cNvSpPr>
              <a:spLocks/>
            </p:cNvSpPr>
            <p:nvPr/>
          </p:nvSpPr>
          <p:spPr bwMode="auto">
            <a:xfrm>
              <a:off x="4416" y="2245"/>
              <a:ext cx="90" cy="73"/>
            </a:xfrm>
            <a:custGeom>
              <a:avLst/>
              <a:gdLst/>
              <a:ahLst/>
              <a:cxnLst>
                <a:cxn ang="0">
                  <a:pos x="0" y="2"/>
                </a:cxn>
                <a:cxn ang="0">
                  <a:pos x="33" y="0"/>
                </a:cxn>
                <a:cxn ang="0">
                  <a:pos x="65" y="4"/>
                </a:cxn>
                <a:cxn ang="0">
                  <a:pos x="96" y="15"/>
                </a:cxn>
                <a:cxn ang="0">
                  <a:pos x="123" y="32"/>
                </a:cxn>
                <a:cxn ang="0">
                  <a:pos x="146" y="55"/>
                </a:cxn>
                <a:cxn ang="0">
                  <a:pos x="163" y="82"/>
                </a:cxn>
                <a:cxn ang="0">
                  <a:pos x="175" y="113"/>
                </a:cxn>
                <a:cxn ang="0">
                  <a:pos x="181" y="146"/>
                </a:cxn>
              </a:cxnLst>
              <a:rect l="0" t="0" r="r" b="b"/>
              <a:pathLst>
                <a:path w="181" h="146">
                  <a:moveTo>
                    <a:pt x="0" y="2"/>
                  </a:moveTo>
                  <a:lnTo>
                    <a:pt x="33" y="0"/>
                  </a:lnTo>
                  <a:lnTo>
                    <a:pt x="65" y="4"/>
                  </a:lnTo>
                  <a:lnTo>
                    <a:pt x="96" y="15"/>
                  </a:lnTo>
                  <a:lnTo>
                    <a:pt x="123" y="32"/>
                  </a:lnTo>
                  <a:lnTo>
                    <a:pt x="146" y="55"/>
                  </a:lnTo>
                  <a:lnTo>
                    <a:pt x="163" y="82"/>
                  </a:lnTo>
                  <a:lnTo>
                    <a:pt x="175" y="113"/>
                  </a:lnTo>
                  <a:lnTo>
                    <a:pt x="181" y="146"/>
                  </a:lnTo>
                </a:path>
              </a:pathLst>
            </a:custGeom>
            <a:noFill/>
            <a:ln w="28575">
              <a:solidFill>
                <a:srgbClr val="0000FF"/>
              </a:solidFill>
              <a:prstDash val="solid"/>
              <a:round/>
              <a:headEnd/>
              <a:tailEnd/>
            </a:ln>
          </p:spPr>
          <p:txBody>
            <a:bodyPr/>
            <a:lstStyle/>
            <a:p>
              <a:pPr algn="l" rtl="0"/>
              <a:endParaRPr lang="es-AR"/>
            </a:p>
          </p:txBody>
        </p:sp>
        <p:sp>
          <p:nvSpPr>
            <p:cNvPr id="71700" name="Line 20"/>
            <p:cNvSpPr>
              <a:spLocks noChangeShapeType="1"/>
            </p:cNvSpPr>
            <p:nvPr/>
          </p:nvSpPr>
          <p:spPr bwMode="auto">
            <a:xfrm>
              <a:off x="4506" y="2318"/>
              <a:ext cx="1" cy="540"/>
            </a:xfrm>
            <a:prstGeom prst="line">
              <a:avLst/>
            </a:prstGeom>
            <a:noFill/>
            <a:ln w="28575">
              <a:solidFill>
                <a:srgbClr val="0000FF"/>
              </a:solidFill>
              <a:round/>
              <a:headEnd/>
              <a:tailEnd/>
            </a:ln>
          </p:spPr>
          <p:txBody>
            <a:bodyPr/>
            <a:lstStyle/>
            <a:p>
              <a:pPr algn="l" rtl="0"/>
              <a:endParaRPr lang="es-AR"/>
            </a:p>
          </p:txBody>
        </p:sp>
        <p:sp>
          <p:nvSpPr>
            <p:cNvPr id="71701" name="Freeform 21"/>
            <p:cNvSpPr>
              <a:spLocks/>
            </p:cNvSpPr>
            <p:nvPr/>
          </p:nvSpPr>
          <p:spPr bwMode="auto">
            <a:xfrm>
              <a:off x="4506" y="2858"/>
              <a:ext cx="72" cy="73"/>
            </a:xfrm>
            <a:custGeom>
              <a:avLst/>
              <a:gdLst/>
              <a:ahLst/>
              <a:cxnLst>
                <a:cxn ang="0">
                  <a:pos x="144" y="144"/>
                </a:cxn>
                <a:cxn ang="0">
                  <a:pos x="115" y="146"/>
                </a:cxn>
                <a:cxn ang="0">
                  <a:pos x="86" y="138"/>
                </a:cxn>
                <a:cxn ang="0">
                  <a:pos x="59" y="127"/>
                </a:cxn>
                <a:cxn ang="0">
                  <a:pos x="36" y="107"/>
                </a:cxn>
                <a:cxn ang="0">
                  <a:pos x="17" y="84"/>
                </a:cxn>
                <a:cxn ang="0">
                  <a:pos x="5" y="59"/>
                </a:cxn>
                <a:cxn ang="0">
                  <a:pos x="0" y="29"/>
                </a:cxn>
                <a:cxn ang="0">
                  <a:pos x="0" y="0"/>
                </a:cxn>
              </a:cxnLst>
              <a:rect l="0" t="0" r="r" b="b"/>
              <a:pathLst>
                <a:path w="144" h="146">
                  <a:moveTo>
                    <a:pt x="144" y="144"/>
                  </a:moveTo>
                  <a:lnTo>
                    <a:pt x="115" y="146"/>
                  </a:lnTo>
                  <a:lnTo>
                    <a:pt x="86" y="138"/>
                  </a:lnTo>
                  <a:lnTo>
                    <a:pt x="59" y="127"/>
                  </a:lnTo>
                  <a:lnTo>
                    <a:pt x="36" y="107"/>
                  </a:lnTo>
                  <a:lnTo>
                    <a:pt x="17" y="84"/>
                  </a:lnTo>
                  <a:lnTo>
                    <a:pt x="5"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1702" name="Line 22"/>
            <p:cNvSpPr>
              <a:spLocks noChangeShapeType="1"/>
            </p:cNvSpPr>
            <p:nvPr/>
          </p:nvSpPr>
          <p:spPr bwMode="auto">
            <a:xfrm>
              <a:off x="4903" y="1886"/>
              <a:ext cx="1" cy="1008"/>
            </a:xfrm>
            <a:prstGeom prst="line">
              <a:avLst/>
            </a:prstGeom>
            <a:noFill/>
            <a:ln w="28575">
              <a:solidFill>
                <a:srgbClr val="0000FF"/>
              </a:solidFill>
              <a:round/>
              <a:headEnd/>
              <a:tailEnd/>
            </a:ln>
          </p:spPr>
          <p:txBody>
            <a:bodyPr/>
            <a:lstStyle/>
            <a:p>
              <a:pPr algn="l" rtl="0"/>
              <a:endParaRPr lang="es-AR"/>
            </a:p>
          </p:txBody>
        </p:sp>
        <p:sp>
          <p:nvSpPr>
            <p:cNvPr id="71703" name="Freeform 23"/>
            <p:cNvSpPr>
              <a:spLocks/>
            </p:cNvSpPr>
            <p:nvPr/>
          </p:nvSpPr>
          <p:spPr bwMode="auto">
            <a:xfrm>
              <a:off x="4831" y="2858"/>
              <a:ext cx="72" cy="73"/>
            </a:xfrm>
            <a:custGeom>
              <a:avLst/>
              <a:gdLst/>
              <a:ahLst/>
              <a:cxnLst>
                <a:cxn ang="0">
                  <a:pos x="0" y="144"/>
                </a:cxn>
                <a:cxn ang="0">
                  <a:pos x="28" y="146"/>
                </a:cxn>
                <a:cxn ang="0">
                  <a:pos x="57" y="138"/>
                </a:cxn>
                <a:cxn ang="0">
                  <a:pos x="84" y="127"/>
                </a:cxn>
                <a:cxn ang="0">
                  <a:pos x="107" y="107"/>
                </a:cxn>
                <a:cxn ang="0">
                  <a:pos x="124" y="84"/>
                </a:cxn>
                <a:cxn ang="0">
                  <a:pos x="138" y="59"/>
                </a:cxn>
                <a:cxn ang="0">
                  <a:pos x="144" y="29"/>
                </a:cxn>
                <a:cxn ang="0">
                  <a:pos x="144" y="0"/>
                </a:cxn>
              </a:cxnLst>
              <a:rect l="0" t="0" r="r" b="b"/>
              <a:pathLst>
                <a:path w="144" h="146">
                  <a:moveTo>
                    <a:pt x="0" y="144"/>
                  </a:moveTo>
                  <a:lnTo>
                    <a:pt x="28" y="146"/>
                  </a:lnTo>
                  <a:lnTo>
                    <a:pt x="57" y="138"/>
                  </a:lnTo>
                  <a:lnTo>
                    <a:pt x="84" y="127"/>
                  </a:lnTo>
                  <a:lnTo>
                    <a:pt x="107" y="107"/>
                  </a:lnTo>
                  <a:lnTo>
                    <a:pt x="124" y="84"/>
                  </a:lnTo>
                  <a:lnTo>
                    <a:pt x="138"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1704" name="Freeform 24"/>
            <p:cNvSpPr>
              <a:spLocks/>
            </p:cNvSpPr>
            <p:nvPr/>
          </p:nvSpPr>
          <p:spPr bwMode="auto">
            <a:xfrm>
              <a:off x="4902" y="1796"/>
              <a:ext cx="73" cy="72"/>
            </a:xfrm>
            <a:custGeom>
              <a:avLst/>
              <a:gdLst/>
              <a:ahLst/>
              <a:cxnLst>
                <a:cxn ang="0">
                  <a:pos x="146" y="0"/>
                </a:cxn>
                <a:cxn ang="0">
                  <a:pos x="115" y="0"/>
                </a:cxn>
                <a:cxn ang="0">
                  <a:pos x="86" y="6"/>
                </a:cxn>
                <a:cxn ang="0">
                  <a:pos x="59" y="17"/>
                </a:cxn>
                <a:cxn ang="0">
                  <a:pos x="36" y="36"/>
                </a:cxn>
                <a:cxn ang="0">
                  <a:pos x="19" y="59"/>
                </a:cxn>
                <a:cxn ang="0">
                  <a:pos x="5" y="86"/>
                </a:cxn>
                <a:cxn ang="0">
                  <a:pos x="0" y="115"/>
                </a:cxn>
                <a:cxn ang="0">
                  <a:pos x="2" y="144"/>
                </a:cxn>
              </a:cxnLst>
              <a:rect l="0" t="0" r="r" b="b"/>
              <a:pathLst>
                <a:path w="146" h="144">
                  <a:moveTo>
                    <a:pt x="146" y="0"/>
                  </a:moveTo>
                  <a:lnTo>
                    <a:pt x="115" y="0"/>
                  </a:lnTo>
                  <a:lnTo>
                    <a:pt x="86" y="6"/>
                  </a:lnTo>
                  <a:lnTo>
                    <a:pt x="59" y="17"/>
                  </a:lnTo>
                  <a:lnTo>
                    <a:pt x="36" y="36"/>
                  </a:lnTo>
                  <a:lnTo>
                    <a:pt x="19" y="59"/>
                  </a:lnTo>
                  <a:lnTo>
                    <a:pt x="5" y="86"/>
                  </a:lnTo>
                  <a:lnTo>
                    <a:pt x="0" y="115"/>
                  </a:lnTo>
                  <a:lnTo>
                    <a:pt x="2" y="144"/>
                  </a:lnTo>
                </a:path>
              </a:pathLst>
            </a:custGeom>
            <a:noFill/>
            <a:ln w="28575">
              <a:solidFill>
                <a:srgbClr val="0000FF"/>
              </a:solidFill>
              <a:prstDash val="solid"/>
              <a:round/>
              <a:headEnd/>
              <a:tailEnd/>
            </a:ln>
          </p:spPr>
          <p:txBody>
            <a:bodyPr/>
            <a:lstStyle/>
            <a:p>
              <a:pPr algn="l" rtl="0"/>
              <a:endParaRPr lang="es-AR"/>
            </a:p>
          </p:txBody>
        </p:sp>
        <p:sp>
          <p:nvSpPr>
            <p:cNvPr id="71705" name="Line 25"/>
            <p:cNvSpPr>
              <a:spLocks noChangeShapeType="1"/>
            </p:cNvSpPr>
            <p:nvPr/>
          </p:nvSpPr>
          <p:spPr bwMode="auto">
            <a:xfrm>
              <a:off x="4975" y="1796"/>
              <a:ext cx="179" cy="1"/>
            </a:xfrm>
            <a:prstGeom prst="line">
              <a:avLst/>
            </a:prstGeom>
            <a:noFill/>
            <a:ln w="28575">
              <a:solidFill>
                <a:srgbClr val="0000FF"/>
              </a:solidFill>
              <a:round/>
              <a:headEnd/>
              <a:tailEnd/>
            </a:ln>
          </p:spPr>
          <p:txBody>
            <a:bodyPr/>
            <a:lstStyle/>
            <a:p>
              <a:pPr algn="l" rtl="0"/>
              <a:endParaRPr lang="es-AR"/>
            </a:p>
          </p:txBody>
        </p:sp>
        <p:sp>
          <p:nvSpPr>
            <p:cNvPr id="71706" name="Freeform 26"/>
            <p:cNvSpPr>
              <a:spLocks/>
            </p:cNvSpPr>
            <p:nvPr/>
          </p:nvSpPr>
          <p:spPr bwMode="auto">
            <a:xfrm>
              <a:off x="5136" y="1795"/>
              <a:ext cx="90" cy="73"/>
            </a:xfrm>
            <a:custGeom>
              <a:avLst/>
              <a:gdLst/>
              <a:ahLst/>
              <a:cxnLst>
                <a:cxn ang="0">
                  <a:pos x="0" y="2"/>
                </a:cxn>
                <a:cxn ang="0">
                  <a:pos x="33" y="0"/>
                </a:cxn>
                <a:cxn ang="0">
                  <a:pos x="66" y="6"/>
                </a:cxn>
                <a:cxn ang="0">
                  <a:pos x="96" y="17"/>
                </a:cxn>
                <a:cxn ang="0">
                  <a:pos x="123" y="35"/>
                </a:cxn>
                <a:cxn ang="0">
                  <a:pos x="146" y="58"/>
                </a:cxn>
                <a:cxn ang="0">
                  <a:pos x="164" y="84"/>
                </a:cxn>
                <a:cxn ang="0">
                  <a:pos x="175" y="113"/>
                </a:cxn>
                <a:cxn ang="0">
                  <a:pos x="181" y="146"/>
                </a:cxn>
              </a:cxnLst>
              <a:rect l="0" t="0" r="r" b="b"/>
              <a:pathLst>
                <a:path w="181" h="146">
                  <a:moveTo>
                    <a:pt x="0" y="2"/>
                  </a:moveTo>
                  <a:lnTo>
                    <a:pt x="33" y="0"/>
                  </a:lnTo>
                  <a:lnTo>
                    <a:pt x="66" y="6"/>
                  </a:lnTo>
                  <a:lnTo>
                    <a:pt x="96" y="17"/>
                  </a:lnTo>
                  <a:lnTo>
                    <a:pt x="123" y="35"/>
                  </a:lnTo>
                  <a:lnTo>
                    <a:pt x="146" y="58"/>
                  </a:lnTo>
                  <a:lnTo>
                    <a:pt x="164" y="84"/>
                  </a:lnTo>
                  <a:lnTo>
                    <a:pt x="175" y="113"/>
                  </a:lnTo>
                  <a:lnTo>
                    <a:pt x="181" y="146"/>
                  </a:lnTo>
                </a:path>
              </a:pathLst>
            </a:custGeom>
            <a:noFill/>
            <a:ln w="28575">
              <a:solidFill>
                <a:srgbClr val="0000FF"/>
              </a:solidFill>
              <a:prstDash val="solid"/>
              <a:round/>
              <a:headEnd/>
              <a:tailEnd/>
            </a:ln>
          </p:spPr>
          <p:txBody>
            <a:bodyPr/>
            <a:lstStyle/>
            <a:p>
              <a:pPr algn="l" rtl="0"/>
              <a:endParaRPr lang="es-AR"/>
            </a:p>
          </p:txBody>
        </p:sp>
        <p:sp>
          <p:nvSpPr>
            <p:cNvPr id="71707" name="Line 27"/>
            <p:cNvSpPr>
              <a:spLocks noChangeShapeType="1"/>
            </p:cNvSpPr>
            <p:nvPr/>
          </p:nvSpPr>
          <p:spPr bwMode="auto">
            <a:xfrm>
              <a:off x="5226" y="1868"/>
              <a:ext cx="1" cy="990"/>
            </a:xfrm>
            <a:prstGeom prst="line">
              <a:avLst/>
            </a:prstGeom>
            <a:noFill/>
            <a:ln w="28575">
              <a:solidFill>
                <a:srgbClr val="0000FF"/>
              </a:solidFill>
              <a:round/>
              <a:headEnd/>
              <a:tailEnd/>
            </a:ln>
          </p:spPr>
          <p:txBody>
            <a:bodyPr/>
            <a:lstStyle/>
            <a:p>
              <a:pPr algn="l" rtl="0"/>
              <a:endParaRPr lang="es-AR"/>
            </a:p>
          </p:txBody>
        </p:sp>
        <p:sp>
          <p:nvSpPr>
            <p:cNvPr id="71708" name="Line 28"/>
            <p:cNvSpPr>
              <a:spLocks noChangeShapeType="1"/>
            </p:cNvSpPr>
            <p:nvPr/>
          </p:nvSpPr>
          <p:spPr bwMode="auto">
            <a:xfrm>
              <a:off x="4578" y="2930"/>
              <a:ext cx="253" cy="1"/>
            </a:xfrm>
            <a:prstGeom prst="line">
              <a:avLst/>
            </a:prstGeom>
            <a:noFill/>
            <a:ln w="28575">
              <a:solidFill>
                <a:srgbClr val="0000FF"/>
              </a:solidFill>
              <a:round/>
              <a:headEnd/>
              <a:tailEnd/>
            </a:ln>
          </p:spPr>
          <p:txBody>
            <a:bodyPr/>
            <a:lstStyle/>
            <a:p>
              <a:pPr algn="l" rtl="0"/>
              <a:endParaRPr lang="es-AR"/>
            </a:p>
          </p:txBody>
        </p:sp>
        <p:sp>
          <p:nvSpPr>
            <p:cNvPr id="71709" name="Line 29"/>
            <p:cNvSpPr>
              <a:spLocks noChangeShapeType="1"/>
            </p:cNvSpPr>
            <p:nvPr/>
          </p:nvSpPr>
          <p:spPr bwMode="auto">
            <a:xfrm>
              <a:off x="3813" y="2930"/>
              <a:ext cx="298" cy="1"/>
            </a:xfrm>
            <a:prstGeom prst="line">
              <a:avLst/>
            </a:prstGeom>
            <a:noFill/>
            <a:ln w="28575">
              <a:solidFill>
                <a:srgbClr val="0000FF"/>
              </a:solidFill>
              <a:round/>
              <a:headEnd/>
              <a:tailEnd/>
            </a:ln>
          </p:spPr>
          <p:txBody>
            <a:bodyPr/>
            <a:lstStyle/>
            <a:p>
              <a:pPr algn="l" rtl="0"/>
              <a:endParaRPr lang="es-AR"/>
            </a:p>
          </p:txBody>
        </p:sp>
        <p:sp>
          <p:nvSpPr>
            <p:cNvPr id="71710" name="Freeform 30"/>
            <p:cNvSpPr>
              <a:spLocks/>
            </p:cNvSpPr>
            <p:nvPr/>
          </p:nvSpPr>
          <p:spPr bwMode="auto">
            <a:xfrm>
              <a:off x="3714" y="2858"/>
              <a:ext cx="72" cy="73"/>
            </a:xfrm>
            <a:custGeom>
              <a:avLst/>
              <a:gdLst/>
              <a:ahLst/>
              <a:cxnLst>
                <a:cxn ang="0">
                  <a:pos x="144" y="144"/>
                </a:cxn>
                <a:cxn ang="0">
                  <a:pos x="115" y="146"/>
                </a:cxn>
                <a:cxn ang="0">
                  <a:pos x="87" y="138"/>
                </a:cxn>
                <a:cxn ang="0">
                  <a:pos x="60" y="127"/>
                </a:cxn>
                <a:cxn ang="0">
                  <a:pos x="37" y="107"/>
                </a:cxn>
                <a:cxn ang="0">
                  <a:pos x="18" y="84"/>
                </a:cxn>
                <a:cxn ang="0">
                  <a:pos x="6" y="59"/>
                </a:cxn>
                <a:cxn ang="0">
                  <a:pos x="0" y="29"/>
                </a:cxn>
                <a:cxn ang="0">
                  <a:pos x="0" y="0"/>
                </a:cxn>
              </a:cxnLst>
              <a:rect l="0" t="0" r="r" b="b"/>
              <a:pathLst>
                <a:path w="144" h="146">
                  <a:moveTo>
                    <a:pt x="144" y="144"/>
                  </a:moveTo>
                  <a:lnTo>
                    <a:pt x="115" y="146"/>
                  </a:lnTo>
                  <a:lnTo>
                    <a:pt x="87" y="138"/>
                  </a:lnTo>
                  <a:lnTo>
                    <a:pt x="60" y="127"/>
                  </a:lnTo>
                  <a:lnTo>
                    <a:pt x="37" y="107"/>
                  </a:lnTo>
                  <a:lnTo>
                    <a:pt x="18"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1711" name="Line 31"/>
            <p:cNvSpPr>
              <a:spLocks noChangeShapeType="1"/>
            </p:cNvSpPr>
            <p:nvPr/>
          </p:nvSpPr>
          <p:spPr bwMode="auto">
            <a:xfrm>
              <a:off x="3714" y="1994"/>
              <a:ext cx="1" cy="864"/>
            </a:xfrm>
            <a:prstGeom prst="line">
              <a:avLst/>
            </a:prstGeom>
            <a:noFill/>
            <a:ln w="28575">
              <a:solidFill>
                <a:srgbClr val="0000FF"/>
              </a:solidFill>
              <a:round/>
              <a:headEnd/>
              <a:tailEnd/>
            </a:ln>
          </p:spPr>
          <p:txBody>
            <a:bodyPr/>
            <a:lstStyle/>
            <a:p>
              <a:pPr algn="l" rtl="0"/>
              <a:endParaRPr lang="es-AR"/>
            </a:p>
          </p:txBody>
        </p:sp>
        <p:sp>
          <p:nvSpPr>
            <p:cNvPr id="71712" name="Line 32"/>
            <p:cNvSpPr>
              <a:spLocks noChangeShapeType="1"/>
            </p:cNvSpPr>
            <p:nvPr/>
          </p:nvSpPr>
          <p:spPr bwMode="auto">
            <a:xfrm>
              <a:off x="2958" y="1886"/>
              <a:ext cx="675" cy="1"/>
            </a:xfrm>
            <a:prstGeom prst="line">
              <a:avLst/>
            </a:prstGeom>
            <a:noFill/>
            <a:ln w="28575">
              <a:solidFill>
                <a:srgbClr val="0000FF"/>
              </a:solidFill>
              <a:round/>
              <a:headEnd/>
              <a:tailEnd/>
            </a:ln>
          </p:spPr>
          <p:txBody>
            <a:bodyPr/>
            <a:lstStyle/>
            <a:p>
              <a:pPr algn="l" rtl="0"/>
              <a:endParaRPr lang="es-AR"/>
            </a:p>
          </p:txBody>
        </p:sp>
        <p:sp>
          <p:nvSpPr>
            <p:cNvPr id="71713" name="Freeform 33"/>
            <p:cNvSpPr>
              <a:spLocks/>
            </p:cNvSpPr>
            <p:nvPr/>
          </p:nvSpPr>
          <p:spPr bwMode="auto">
            <a:xfrm>
              <a:off x="2868" y="1885"/>
              <a:ext cx="90" cy="73"/>
            </a:xfrm>
            <a:custGeom>
              <a:avLst/>
              <a:gdLst/>
              <a:ahLst/>
              <a:cxnLst>
                <a:cxn ang="0">
                  <a:pos x="181" y="2"/>
                </a:cxn>
                <a:cxn ang="0">
                  <a:pos x="148" y="0"/>
                </a:cxn>
                <a:cxn ang="0">
                  <a:pos x="116" y="4"/>
                </a:cxn>
                <a:cxn ang="0">
                  <a:pos x="85" y="16"/>
                </a:cxn>
                <a:cxn ang="0">
                  <a:pos x="58" y="33"/>
                </a:cxn>
                <a:cxn ang="0">
                  <a:pos x="35" y="56"/>
                </a:cxn>
                <a:cxn ang="0">
                  <a:pos x="18" y="83"/>
                </a:cxn>
                <a:cxn ang="0">
                  <a:pos x="6" y="114"/>
                </a:cxn>
                <a:cxn ang="0">
                  <a:pos x="0" y="146"/>
                </a:cxn>
              </a:cxnLst>
              <a:rect l="0" t="0" r="r" b="b"/>
              <a:pathLst>
                <a:path w="181" h="146">
                  <a:moveTo>
                    <a:pt x="181" y="2"/>
                  </a:moveTo>
                  <a:lnTo>
                    <a:pt x="148" y="0"/>
                  </a:lnTo>
                  <a:lnTo>
                    <a:pt x="116" y="4"/>
                  </a:lnTo>
                  <a:lnTo>
                    <a:pt x="85" y="16"/>
                  </a:lnTo>
                  <a:lnTo>
                    <a:pt x="58" y="33"/>
                  </a:lnTo>
                  <a:lnTo>
                    <a:pt x="35" y="56"/>
                  </a:lnTo>
                  <a:lnTo>
                    <a:pt x="18" y="83"/>
                  </a:lnTo>
                  <a:lnTo>
                    <a:pt x="6" y="114"/>
                  </a:lnTo>
                  <a:lnTo>
                    <a:pt x="0" y="146"/>
                  </a:lnTo>
                </a:path>
              </a:pathLst>
            </a:custGeom>
            <a:noFill/>
            <a:ln w="28575">
              <a:solidFill>
                <a:srgbClr val="0000FF"/>
              </a:solidFill>
              <a:prstDash val="solid"/>
              <a:round/>
              <a:headEnd/>
              <a:tailEnd/>
            </a:ln>
          </p:spPr>
          <p:txBody>
            <a:bodyPr/>
            <a:lstStyle/>
            <a:p>
              <a:pPr algn="l" rtl="0"/>
              <a:endParaRPr lang="es-AR"/>
            </a:p>
          </p:txBody>
        </p:sp>
        <p:sp>
          <p:nvSpPr>
            <p:cNvPr id="71714" name="Freeform 34"/>
            <p:cNvSpPr>
              <a:spLocks/>
            </p:cNvSpPr>
            <p:nvPr/>
          </p:nvSpPr>
          <p:spPr bwMode="auto">
            <a:xfrm>
              <a:off x="3642" y="1886"/>
              <a:ext cx="73" cy="90"/>
            </a:xfrm>
            <a:custGeom>
              <a:avLst/>
              <a:gdLst/>
              <a:ahLst/>
              <a:cxnLst>
                <a:cxn ang="0">
                  <a:pos x="0" y="0"/>
                </a:cxn>
                <a:cxn ang="0">
                  <a:pos x="33" y="4"/>
                </a:cxn>
                <a:cxn ang="0">
                  <a:pos x="62" y="18"/>
                </a:cxn>
                <a:cxn ang="0">
                  <a:pos x="89" y="35"/>
                </a:cxn>
                <a:cxn ang="0">
                  <a:pos x="112" y="58"/>
                </a:cxn>
                <a:cxn ang="0">
                  <a:pos x="129" y="85"/>
                </a:cxn>
                <a:cxn ang="0">
                  <a:pos x="140" y="116"/>
                </a:cxn>
                <a:cxn ang="0">
                  <a:pos x="146" y="148"/>
                </a:cxn>
                <a:cxn ang="0">
                  <a:pos x="144" y="179"/>
                </a:cxn>
              </a:cxnLst>
              <a:rect l="0" t="0" r="r" b="b"/>
              <a:pathLst>
                <a:path w="146" h="179">
                  <a:moveTo>
                    <a:pt x="0" y="0"/>
                  </a:moveTo>
                  <a:lnTo>
                    <a:pt x="33" y="4"/>
                  </a:lnTo>
                  <a:lnTo>
                    <a:pt x="62" y="18"/>
                  </a:lnTo>
                  <a:lnTo>
                    <a:pt x="89" y="35"/>
                  </a:lnTo>
                  <a:lnTo>
                    <a:pt x="112" y="58"/>
                  </a:lnTo>
                  <a:lnTo>
                    <a:pt x="129" y="85"/>
                  </a:lnTo>
                  <a:lnTo>
                    <a:pt x="140" y="116"/>
                  </a:lnTo>
                  <a:lnTo>
                    <a:pt x="146" y="148"/>
                  </a:lnTo>
                  <a:lnTo>
                    <a:pt x="144" y="179"/>
                  </a:lnTo>
                </a:path>
              </a:pathLst>
            </a:custGeom>
            <a:noFill/>
            <a:ln w="28575">
              <a:solidFill>
                <a:srgbClr val="0000FF"/>
              </a:solidFill>
              <a:prstDash val="solid"/>
              <a:round/>
              <a:headEnd/>
              <a:tailEnd/>
            </a:ln>
          </p:spPr>
          <p:txBody>
            <a:bodyPr/>
            <a:lstStyle/>
            <a:p>
              <a:pPr algn="l" rtl="0"/>
              <a:endParaRPr lang="es-AR"/>
            </a:p>
          </p:txBody>
        </p:sp>
        <p:sp>
          <p:nvSpPr>
            <p:cNvPr id="71715" name="Line 35"/>
            <p:cNvSpPr>
              <a:spLocks noChangeShapeType="1"/>
            </p:cNvSpPr>
            <p:nvPr/>
          </p:nvSpPr>
          <p:spPr bwMode="auto">
            <a:xfrm>
              <a:off x="2868" y="1958"/>
              <a:ext cx="1" cy="180"/>
            </a:xfrm>
            <a:prstGeom prst="line">
              <a:avLst/>
            </a:prstGeom>
            <a:noFill/>
            <a:ln w="28575">
              <a:solidFill>
                <a:srgbClr val="0000FF"/>
              </a:solidFill>
              <a:round/>
              <a:headEnd/>
              <a:tailEnd/>
            </a:ln>
          </p:spPr>
          <p:txBody>
            <a:bodyPr/>
            <a:lstStyle/>
            <a:p>
              <a:pPr algn="l" rtl="0"/>
              <a:endParaRPr lang="es-AR"/>
            </a:p>
          </p:txBody>
        </p:sp>
        <p:sp>
          <p:nvSpPr>
            <p:cNvPr id="71716" name="Freeform 36"/>
            <p:cNvSpPr>
              <a:spLocks/>
            </p:cNvSpPr>
            <p:nvPr/>
          </p:nvSpPr>
          <p:spPr bwMode="auto">
            <a:xfrm>
              <a:off x="2866" y="2120"/>
              <a:ext cx="74" cy="126"/>
            </a:xfrm>
            <a:custGeom>
              <a:avLst/>
              <a:gdLst/>
              <a:ahLst/>
              <a:cxnLst>
                <a:cxn ang="0">
                  <a:pos x="147" y="254"/>
                </a:cxn>
                <a:cxn ang="0">
                  <a:pos x="113" y="236"/>
                </a:cxn>
                <a:cxn ang="0">
                  <a:pos x="80" y="213"/>
                </a:cxn>
                <a:cxn ang="0">
                  <a:pos x="53" y="184"/>
                </a:cxn>
                <a:cxn ang="0">
                  <a:pos x="30" y="152"/>
                </a:cxn>
                <a:cxn ang="0">
                  <a:pos x="15" y="117"/>
                </a:cxn>
                <a:cxn ang="0">
                  <a:pos x="3" y="79"/>
                </a:cxn>
                <a:cxn ang="0">
                  <a:pos x="0" y="40"/>
                </a:cxn>
                <a:cxn ang="0">
                  <a:pos x="3" y="0"/>
                </a:cxn>
              </a:cxnLst>
              <a:rect l="0" t="0" r="r" b="b"/>
              <a:pathLst>
                <a:path w="147" h="254">
                  <a:moveTo>
                    <a:pt x="147" y="254"/>
                  </a:moveTo>
                  <a:lnTo>
                    <a:pt x="113" y="236"/>
                  </a:lnTo>
                  <a:lnTo>
                    <a:pt x="80" y="213"/>
                  </a:lnTo>
                  <a:lnTo>
                    <a:pt x="53" y="184"/>
                  </a:lnTo>
                  <a:lnTo>
                    <a:pt x="30" y="152"/>
                  </a:lnTo>
                  <a:lnTo>
                    <a:pt x="15" y="117"/>
                  </a:lnTo>
                  <a:lnTo>
                    <a:pt x="3" y="79"/>
                  </a:lnTo>
                  <a:lnTo>
                    <a:pt x="0" y="40"/>
                  </a:lnTo>
                  <a:lnTo>
                    <a:pt x="3" y="0"/>
                  </a:lnTo>
                </a:path>
              </a:pathLst>
            </a:custGeom>
            <a:noFill/>
            <a:ln w="28575">
              <a:solidFill>
                <a:srgbClr val="0000FF"/>
              </a:solidFill>
              <a:prstDash val="solid"/>
              <a:round/>
              <a:headEnd/>
              <a:tailEnd/>
            </a:ln>
          </p:spPr>
          <p:txBody>
            <a:bodyPr/>
            <a:lstStyle/>
            <a:p>
              <a:pPr algn="l" rtl="0"/>
              <a:endParaRPr lang="es-AR"/>
            </a:p>
          </p:txBody>
        </p:sp>
        <p:sp>
          <p:nvSpPr>
            <p:cNvPr id="71717" name="Line 37"/>
            <p:cNvSpPr>
              <a:spLocks noChangeShapeType="1"/>
            </p:cNvSpPr>
            <p:nvPr/>
          </p:nvSpPr>
          <p:spPr bwMode="auto">
            <a:xfrm>
              <a:off x="2958" y="2246"/>
              <a:ext cx="433" cy="1"/>
            </a:xfrm>
            <a:prstGeom prst="line">
              <a:avLst/>
            </a:prstGeom>
            <a:noFill/>
            <a:ln w="28575">
              <a:solidFill>
                <a:srgbClr val="0000FF"/>
              </a:solidFill>
              <a:round/>
              <a:headEnd/>
              <a:tailEnd/>
            </a:ln>
          </p:spPr>
          <p:txBody>
            <a:bodyPr/>
            <a:lstStyle/>
            <a:p>
              <a:pPr algn="l" rtl="0"/>
              <a:endParaRPr lang="es-AR"/>
            </a:p>
          </p:txBody>
        </p:sp>
        <p:sp>
          <p:nvSpPr>
            <p:cNvPr id="71718" name="Line 38"/>
            <p:cNvSpPr>
              <a:spLocks noChangeShapeType="1"/>
            </p:cNvSpPr>
            <p:nvPr/>
          </p:nvSpPr>
          <p:spPr bwMode="auto">
            <a:xfrm>
              <a:off x="3463" y="2327"/>
              <a:ext cx="1" cy="531"/>
            </a:xfrm>
            <a:prstGeom prst="line">
              <a:avLst/>
            </a:prstGeom>
            <a:noFill/>
            <a:ln w="28575">
              <a:solidFill>
                <a:srgbClr val="0000FF"/>
              </a:solidFill>
              <a:round/>
              <a:headEnd/>
              <a:tailEnd/>
            </a:ln>
          </p:spPr>
          <p:txBody>
            <a:bodyPr/>
            <a:lstStyle/>
            <a:p>
              <a:pPr algn="l" rtl="0"/>
              <a:endParaRPr lang="es-AR"/>
            </a:p>
          </p:txBody>
        </p:sp>
        <p:sp>
          <p:nvSpPr>
            <p:cNvPr id="71719" name="Freeform 39"/>
            <p:cNvSpPr>
              <a:spLocks/>
            </p:cNvSpPr>
            <p:nvPr/>
          </p:nvSpPr>
          <p:spPr bwMode="auto">
            <a:xfrm>
              <a:off x="3391" y="2246"/>
              <a:ext cx="72" cy="90"/>
            </a:xfrm>
            <a:custGeom>
              <a:avLst/>
              <a:gdLst/>
              <a:ahLst/>
              <a:cxnLst>
                <a:cxn ang="0">
                  <a:pos x="0" y="0"/>
                </a:cxn>
                <a:cxn ang="0">
                  <a:pos x="31" y="3"/>
                </a:cxn>
                <a:cxn ang="0">
                  <a:pos x="62" y="17"/>
                </a:cxn>
                <a:cxn ang="0">
                  <a:pos x="88" y="34"/>
                </a:cxn>
                <a:cxn ang="0">
                  <a:pos x="112" y="57"/>
                </a:cxn>
                <a:cxn ang="0">
                  <a:pos x="129" y="84"/>
                </a:cxn>
                <a:cxn ang="0">
                  <a:pos x="140" y="115"/>
                </a:cxn>
                <a:cxn ang="0">
                  <a:pos x="144" y="147"/>
                </a:cxn>
                <a:cxn ang="0">
                  <a:pos x="144" y="178"/>
                </a:cxn>
              </a:cxnLst>
              <a:rect l="0" t="0" r="r" b="b"/>
              <a:pathLst>
                <a:path w="144" h="178">
                  <a:moveTo>
                    <a:pt x="0" y="0"/>
                  </a:moveTo>
                  <a:lnTo>
                    <a:pt x="31" y="3"/>
                  </a:lnTo>
                  <a:lnTo>
                    <a:pt x="62" y="17"/>
                  </a:lnTo>
                  <a:lnTo>
                    <a:pt x="88" y="34"/>
                  </a:lnTo>
                  <a:lnTo>
                    <a:pt x="112" y="57"/>
                  </a:lnTo>
                  <a:lnTo>
                    <a:pt x="129" y="84"/>
                  </a:lnTo>
                  <a:lnTo>
                    <a:pt x="140" y="115"/>
                  </a:lnTo>
                  <a:lnTo>
                    <a:pt x="144" y="147"/>
                  </a:lnTo>
                  <a:lnTo>
                    <a:pt x="144" y="178"/>
                  </a:lnTo>
                </a:path>
              </a:pathLst>
            </a:custGeom>
            <a:noFill/>
            <a:ln w="28575">
              <a:solidFill>
                <a:srgbClr val="0000FF"/>
              </a:solidFill>
              <a:prstDash val="solid"/>
              <a:round/>
              <a:headEnd/>
              <a:tailEnd/>
            </a:ln>
          </p:spPr>
          <p:txBody>
            <a:bodyPr/>
            <a:lstStyle/>
            <a:p>
              <a:pPr algn="l" rtl="0"/>
              <a:endParaRPr lang="es-AR"/>
            </a:p>
          </p:txBody>
        </p:sp>
        <p:sp>
          <p:nvSpPr>
            <p:cNvPr id="71720" name="Freeform 40"/>
            <p:cNvSpPr>
              <a:spLocks/>
            </p:cNvSpPr>
            <p:nvPr/>
          </p:nvSpPr>
          <p:spPr bwMode="auto">
            <a:xfrm>
              <a:off x="3391" y="2858"/>
              <a:ext cx="72" cy="73"/>
            </a:xfrm>
            <a:custGeom>
              <a:avLst/>
              <a:gdLst/>
              <a:ahLst/>
              <a:cxnLst>
                <a:cxn ang="0">
                  <a:pos x="0" y="144"/>
                </a:cxn>
                <a:cxn ang="0">
                  <a:pos x="29" y="146"/>
                </a:cxn>
                <a:cxn ang="0">
                  <a:pos x="58" y="138"/>
                </a:cxn>
                <a:cxn ang="0">
                  <a:pos x="85" y="127"/>
                </a:cxn>
                <a:cxn ang="0">
                  <a:pos x="108" y="107"/>
                </a:cxn>
                <a:cxn ang="0">
                  <a:pos x="125" y="84"/>
                </a:cxn>
                <a:cxn ang="0">
                  <a:pos x="138" y="59"/>
                </a:cxn>
                <a:cxn ang="0">
                  <a:pos x="144" y="29"/>
                </a:cxn>
                <a:cxn ang="0">
                  <a:pos x="144" y="0"/>
                </a:cxn>
              </a:cxnLst>
              <a:rect l="0" t="0" r="r" b="b"/>
              <a:pathLst>
                <a:path w="144" h="146">
                  <a:moveTo>
                    <a:pt x="0" y="144"/>
                  </a:moveTo>
                  <a:lnTo>
                    <a:pt x="29" y="146"/>
                  </a:lnTo>
                  <a:lnTo>
                    <a:pt x="58" y="138"/>
                  </a:lnTo>
                  <a:lnTo>
                    <a:pt x="85" y="127"/>
                  </a:lnTo>
                  <a:lnTo>
                    <a:pt x="108" y="107"/>
                  </a:lnTo>
                  <a:lnTo>
                    <a:pt x="125" y="84"/>
                  </a:lnTo>
                  <a:lnTo>
                    <a:pt x="138"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1721" name="Freeform 41"/>
            <p:cNvSpPr>
              <a:spLocks/>
            </p:cNvSpPr>
            <p:nvPr/>
          </p:nvSpPr>
          <p:spPr bwMode="auto">
            <a:xfrm>
              <a:off x="5226" y="2858"/>
              <a:ext cx="72" cy="73"/>
            </a:xfrm>
            <a:custGeom>
              <a:avLst/>
              <a:gdLst/>
              <a:ahLst/>
              <a:cxnLst>
                <a:cxn ang="0">
                  <a:pos x="144" y="144"/>
                </a:cxn>
                <a:cxn ang="0">
                  <a:pos x="115" y="146"/>
                </a:cxn>
                <a:cxn ang="0">
                  <a:pos x="86" y="138"/>
                </a:cxn>
                <a:cxn ang="0">
                  <a:pos x="59" y="127"/>
                </a:cxn>
                <a:cxn ang="0">
                  <a:pos x="36" y="107"/>
                </a:cxn>
                <a:cxn ang="0">
                  <a:pos x="17" y="84"/>
                </a:cxn>
                <a:cxn ang="0">
                  <a:pos x="6" y="59"/>
                </a:cxn>
                <a:cxn ang="0">
                  <a:pos x="0" y="29"/>
                </a:cxn>
                <a:cxn ang="0">
                  <a:pos x="0" y="0"/>
                </a:cxn>
              </a:cxnLst>
              <a:rect l="0" t="0" r="r" b="b"/>
              <a:pathLst>
                <a:path w="144" h="146">
                  <a:moveTo>
                    <a:pt x="144" y="144"/>
                  </a:moveTo>
                  <a:lnTo>
                    <a:pt x="115" y="146"/>
                  </a:lnTo>
                  <a:lnTo>
                    <a:pt x="86" y="138"/>
                  </a:lnTo>
                  <a:lnTo>
                    <a:pt x="59" y="127"/>
                  </a:lnTo>
                  <a:lnTo>
                    <a:pt x="36" y="107"/>
                  </a:lnTo>
                  <a:lnTo>
                    <a:pt x="17"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1722" name="Line 42"/>
            <p:cNvSpPr>
              <a:spLocks noChangeShapeType="1"/>
            </p:cNvSpPr>
            <p:nvPr/>
          </p:nvSpPr>
          <p:spPr bwMode="auto">
            <a:xfrm>
              <a:off x="2787" y="2930"/>
              <a:ext cx="604" cy="1"/>
            </a:xfrm>
            <a:prstGeom prst="line">
              <a:avLst/>
            </a:prstGeom>
            <a:noFill/>
            <a:ln w="28575">
              <a:solidFill>
                <a:srgbClr val="0000FF"/>
              </a:solidFill>
              <a:round/>
              <a:headEnd/>
              <a:tailEnd/>
            </a:ln>
          </p:spPr>
          <p:txBody>
            <a:bodyPr/>
            <a:lstStyle/>
            <a:p>
              <a:pPr algn="l" rtl="0"/>
              <a:endParaRPr lang="es-AR"/>
            </a:p>
          </p:txBody>
        </p:sp>
        <p:sp>
          <p:nvSpPr>
            <p:cNvPr id="71723" name="Freeform 43"/>
            <p:cNvSpPr>
              <a:spLocks/>
            </p:cNvSpPr>
            <p:nvPr/>
          </p:nvSpPr>
          <p:spPr bwMode="auto">
            <a:xfrm>
              <a:off x="2688" y="2858"/>
              <a:ext cx="72" cy="73"/>
            </a:xfrm>
            <a:custGeom>
              <a:avLst/>
              <a:gdLst/>
              <a:ahLst/>
              <a:cxnLst>
                <a:cxn ang="0">
                  <a:pos x="144" y="144"/>
                </a:cxn>
                <a:cxn ang="0">
                  <a:pos x="116" y="146"/>
                </a:cxn>
                <a:cxn ang="0">
                  <a:pos x="87" y="138"/>
                </a:cxn>
                <a:cxn ang="0">
                  <a:pos x="60" y="127"/>
                </a:cxn>
                <a:cxn ang="0">
                  <a:pos x="37" y="107"/>
                </a:cxn>
                <a:cxn ang="0">
                  <a:pos x="20" y="84"/>
                </a:cxn>
                <a:cxn ang="0">
                  <a:pos x="6" y="59"/>
                </a:cxn>
                <a:cxn ang="0">
                  <a:pos x="0" y="29"/>
                </a:cxn>
                <a:cxn ang="0">
                  <a:pos x="0" y="0"/>
                </a:cxn>
              </a:cxnLst>
              <a:rect l="0" t="0" r="r" b="b"/>
              <a:pathLst>
                <a:path w="144" h="146">
                  <a:moveTo>
                    <a:pt x="144" y="144"/>
                  </a:moveTo>
                  <a:lnTo>
                    <a:pt x="116" y="146"/>
                  </a:lnTo>
                  <a:lnTo>
                    <a:pt x="87" y="138"/>
                  </a:lnTo>
                  <a:lnTo>
                    <a:pt x="60" y="127"/>
                  </a:lnTo>
                  <a:lnTo>
                    <a:pt x="37" y="107"/>
                  </a:lnTo>
                  <a:lnTo>
                    <a:pt x="20"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1724" name="Line 44"/>
            <p:cNvSpPr>
              <a:spLocks noChangeShapeType="1"/>
            </p:cNvSpPr>
            <p:nvPr/>
          </p:nvSpPr>
          <p:spPr bwMode="auto">
            <a:xfrm>
              <a:off x="2688" y="1994"/>
              <a:ext cx="1" cy="864"/>
            </a:xfrm>
            <a:prstGeom prst="line">
              <a:avLst/>
            </a:prstGeom>
            <a:noFill/>
            <a:ln w="28575">
              <a:solidFill>
                <a:srgbClr val="0000FF"/>
              </a:solidFill>
              <a:round/>
              <a:headEnd/>
              <a:tailEnd/>
            </a:ln>
          </p:spPr>
          <p:txBody>
            <a:bodyPr/>
            <a:lstStyle/>
            <a:p>
              <a:pPr algn="l" rtl="0"/>
              <a:endParaRPr lang="es-AR"/>
            </a:p>
          </p:txBody>
        </p:sp>
        <p:sp>
          <p:nvSpPr>
            <p:cNvPr id="71725" name="Line 45"/>
            <p:cNvSpPr>
              <a:spLocks noChangeShapeType="1"/>
            </p:cNvSpPr>
            <p:nvPr/>
          </p:nvSpPr>
          <p:spPr bwMode="auto">
            <a:xfrm>
              <a:off x="1932" y="1886"/>
              <a:ext cx="675" cy="1"/>
            </a:xfrm>
            <a:prstGeom prst="line">
              <a:avLst/>
            </a:prstGeom>
            <a:noFill/>
            <a:ln w="28575">
              <a:solidFill>
                <a:srgbClr val="0000FF"/>
              </a:solidFill>
              <a:round/>
              <a:headEnd/>
              <a:tailEnd/>
            </a:ln>
          </p:spPr>
          <p:txBody>
            <a:bodyPr/>
            <a:lstStyle/>
            <a:p>
              <a:pPr algn="l" rtl="0"/>
              <a:endParaRPr lang="es-AR"/>
            </a:p>
          </p:txBody>
        </p:sp>
        <p:sp>
          <p:nvSpPr>
            <p:cNvPr id="71726" name="Freeform 46"/>
            <p:cNvSpPr>
              <a:spLocks/>
            </p:cNvSpPr>
            <p:nvPr/>
          </p:nvSpPr>
          <p:spPr bwMode="auto">
            <a:xfrm>
              <a:off x="1842" y="1885"/>
              <a:ext cx="90" cy="73"/>
            </a:xfrm>
            <a:custGeom>
              <a:avLst/>
              <a:gdLst/>
              <a:ahLst/>
              <a:cxnLst>
                <a:cxn ang="0">
                  <a:pos x="180" y="2"/>
                </a:cxn>
                <a:cxn ang="0">
                  <a:pos x="147" y="0"/>
                </a:cxn>
                <a:cxn ang="0">
                  <a:pos x="115" y="4"/>
                </a:cxn>
                <a:cxn ang="0">
                  <a:pos x="86" y="16"/>
                </a:cxn>
                <a:cxn ang="0">
                  <a:pos x="57" y="33"/>
                </a:cxn>
                <a:cxn ang="0">
                  <a:pos x="34" y="56"/>
                </a:cxn>
                <a:cxn ang="0">
                  <a:pos x="17" y="83"/>
                </a:cxn>
                <a:cxn ang="0">
                  <a:pos x="5" y="114"/>
                </a:cxn>
                <a:cxn ang="0">
                  <a:pos x="0" y="146"/>
                </a:cxn>
              </a:cxnLst>
              <a:rect l="0" t="0" r="r" b="b"/>
              <a:pathLst>
                <a:path w="180" h="146">
                  <a:moveTo>
                    <a:pt x="180" y="2"/>
                  </a:moveTo>
                  <a:lnTo>
                    <a:pt x="147" y="0"/>
                  </a:lnTo>
                  <a:lnTo>
                    <a:pt x="115" y="4"/>
                  </a:lnTo>
                  <a:lnTo>
                    <a:pt x="86" y="16"/>
                  </a:lnTo>
                  <a:lnTo>
                    <a:pt x="57" y="33"/>
                  </a:lnTo>
                  <a:lnTo>
                    <a:pt x="34" y="56"/>
                  </a:lnTo>
                  <a:lnTo>
                    <a:pt x="17" y="83"/>
                  </a:lnTo>
                  <a:lnTo>
                    <a:pt x="5" y="114"/>
                  </a:lnTo>
                  <a:lnTo>
                    <a:pt x="0" y="146"/>
                  </a:lnTo>
                </a:path>
              </a:pathLst>
            </a:custGeom>
            <a:noFill/>
            <a:ln w="28575">
              <a:solidFill>
                <a:srgbClr val="0000FF"/>
              </a:solidFill>
              <a:prstDash val="solid"/>
              <a:round/>
              <a:headEnd/>
              <a:tailEnd/>
            </a:ln>
          </p:spPr>
          <p:txBody>
            <a:bodyPr/>
            <a:lstStyle/>
            <a:p>
              <a:pPr algn="l" rtl="0"/>
              <a:endParaRPr lang="es-AR"/>
            </a:p>
          </p:txBody>
        </p:sp>
        <p:sp>
          <p:nvSpPr>
            <p:cNvPr id="71727" name="Freeform 47"/>
            <p:cNvSpPr>
              <a:spLocks/>
            </p:cNvSpPr>
            <p:nvPr/>
          </p:nvSpPr>
          <p:spPr bwMode="auto">
            <a:xfrm>
              <a:off x="2616" y="1886"/>
              <a:ext cx="73" cy="90"/>
            </a:xfrm>
            <a:custGeom>
              <a:avLst/>
              <a:gdLst/>
              <a:ahLst/>
              <a:cxnLst>
                <a:cxn ang="0">
                  <a:pos x="0" y="0"/>
                </a:cxn>
                <a:cxn ang="0">
                  <a:pos x="33" y="4"/>
                </a:cxn>
                <a:cxn ang="0">
                  <a:pos x="64" y="18"/>
                </a:cxn>
                <a:cxn ang="0">
                  <a:pos x="91" y="35"/>
                </a:cxn>
                <a:cxn ang="0">
                  <a:pos x="112" y="58"/>
                </a:cxn>
                <a:cxn ang="0">
                  <a:pos x="131" y="85"/>
                </a:cxn>
                <a:cxn ang="0">
                  <a:pos x="143" y="116"/>
                </a:cxn>
                <a:cxn ang="0">
                  <a:pos x="146" y="148"/>
                </a:cxn>
                <a:cxn ang="0">
                  <a:pos x="144" y="179"/>
                </a:cxn>
              </a:cxnLst>
              <a:rect l="0" t="0" r="r" b="b"/>
              <a:pathLst>
                <a:path w="146" h="179">
                  <a:moveTo>
                    <a:pt x="0" y="0"/>
                  </a:moveTo>
                  <a:lnTo>
                    <a:pt x="33" y="4"/>
                  </a:lnTo>
                  <a:lnTo>
                    <a:pt x="64" y="18"/>
                  </a:lnTo>
                  <a:lnTo>
                    <a:pt x="91" y="35"/>
                  </a:lnTo>
                  <a:lnTo>
                    <a:pt x="112" y="58"/>
                  </a:lnTo>
                  <a:lnTo>
                    <a:pt x="131" y="85"/>
                  </a:lnTo>
                  <a:lnTo>
                    <a:pt x="143" y="116"/>
                  </a:lnTo>
                  <a:lnTo>
                    <a:pt x="146" y="148"/>
                  </a:lnTo>
                  <a:lnTo>
                    <a:pt x="144" y="179"/>
                  </a:lnTo>
                </a:path>
              </a:pathLst>
            </a:custGeom>
            <a:noFill/>
            <a:ln w="28575">
              <a:solidFill>
                <a:srgbClr val="0000FF"/>
              </a:solidFill>
              <a:prstDash val="solid"/>
              <a:round/>
              <a:headEnd/>
              <a:tailEnd/>
            </a:ln>
          </p:spPr>
          <p:txBody>
            <a:bodyPr/>
            <a:lstStyle/>
            <a:p>
              <a:pPr algn="l" rtl="0"/>
              <a:endParaRPr lang="es-AR"/>
            </a:p>
          </p:txBody>
        </p:sp>
        <p:sp>
          <p:nvSpPr>
            <p:cNvPr id="71728" name="Line 48"/>
            <p:cNvSpPr>
              <a:spLocks noChangeShapeType="1"/>
            </p:cNvSpPr>
            <p:nvPr/>
          </p:nvSpPr>
          <p:spPr bwMode="auto">
            <a:xfrm>
              <a:off x="1842" y="1958"/>
              <a:ext cx="1" cy="180"/>
            </a:xfrm>
            <a:prstGeom prst="line">
              <a:avLst/>
            </a:prstGeom>
            <a:noFill/>
            <a:ln w="28575">
              <a:solidFill>
                <a:srgbClr val="0000FF"/>
              </a:solidFill>
              <a:round/>
              <a:headEnd/>
              <a:tailEnd/>
            </a:ln>
          </p:spPr>
          <p:txBody>
            <a:bodyPr/>
            <a:lstStyle/>
            <a:p>
              <a:pPr algn="l" rtl="0"/>
              <a:endParaRPr lang="es-AR"/>
            </a:p>
          </p:txBody>
        </p:sp>
        <p:sp>
          <p:nvSpPr>
            <p:cNvPr id="71729" name="Freeform 49"/>
            <p:cNvSpPr>
              <a:spLocks/>
            </p:cNvSpPr>
            <p:nvPr/>
          </p:nvSpPr>
          <p:spPr bwMode="auto">
            <a:xfrm>
              <a:off x="1841" y="2120"/>
              <a:ext cx="73" cy="126"/>
            </a:xfrm>
            <a:custGeom>
              <a:avLst/>
              <a:gdLst/>
              <a:ahLst/>
              <a:cxnLst>
                <a:cxn ang="0">
                  <a:pos x="146" y="254"/>
                </a:cxn>
                <a:cxn ang="0">
                  <a:pos x="111" y="236"/>
                </a:cxn>
                <a:cxn ang="0">
                  <a:pos x="78" y="213"/>
                </a:cxn>
                <a:cxn ang="0">
                  <a:pos x="52" y="184"/>
                </a:cxn>
                <a:cxn ang="0">
                  <a:pos x="30" y="152"/>
                </a:cxn>
                <a:cxn ang="0">
                  <a:pos x="13" y="117"/>
                </a:cxn>
                <a:cxn ang="0">
                  <a:pos x="4" y="79"/>
                </a:cxn>
                <a:cxn ang="0">
                  <a:pos x="0" y="40"/>
                </a:cxn>
                <a:cxn ang="0">
                  <a:pos x="2" y="0"/>
                </a:cxn>
              </a:cxnLst>
              <a:rect l="0" t="0" r="r" b="b"/>
              <a:pathLst>
                <a:path w="146" h="254">
                  <a:moveTo>
                    <a:pt x="146" y="254"/>
                  </a:moveTo>
                  <a:lnTo>
                    <a:pt x="111" y="236"/>
                  </a:lnTo>
                  <a:lnTo>
                    <a:pt x="78" y="213"/>
                  </a:lnTo>
                  <a:lnTo>
                    <a:pt x="52" y="184"/>
                  </a:lnTo>
                  <a:lnTo>
                    <a:pt x="30" y="152"/>
                  </a:lnTo>
                  <a:lnTo>
                    <a:pt x="13" y="117"/>
                  </a:lnTo>
                  <a:lnTo>
                    <a:pt x="4" y="79"/>
                  </a:lnTo>
                  <a:lnTo>
                    <a:pt x="0" y="40"/>
                  </a:lnTo>
                  <a:lnTo>
                    <a:pt x="2" y="0"/>
                  </a:lnTo>
                </a:path>
              </a:pathLst>
            </a:custGeom>
            <a:noFill/>
            <a:ln w="28575">
              <a:solidFill>
                <a:srgbClr val="0000FF"/>
              </a:solidFill>
              <a:prstDash val="solid"/>
              <a:round/>
              <a:headEnd/>
              <a:tailEnd/>
            </a:ln>
          </p:spPr>
          <p:txBody>
            <a:bodyPr/>
            <a:lstStyle/>
            <a:p>
              <a:pPr algn="l" rtl="0"/>
              <a:endParaRPr lang="es-AR"/>
            </a:p>
          </p:txBody>
        </p:sp>
        <p:sp>
          <p:nvSpPr>
            <p:cNvPr id="71730" name="Line 50"/>
            <p:cNvSpPr>
              <a:spLocks noChangeShapeType="1"/>
            </p:cNvSpPr>
            <p:nvPr/>
          </p:nvSpPr>
          <p:spPr bwMode="auto">
            <a:xfrm>
              <a:off x="1950" y="2246"/>
              <a:ext cx="414" cy="1"/>
            </a:xfrm>
            <a:prstGeom prst="line">
              <a:avLst/>
            </a:prstGeom>
            <a:noFill/>
            <a:ln w="28575">
              <a:solidFill>
                <a:srgbClr val="0000FF"/>
              </a:solidFill>
              <a:round/>
              <a:headEnd/>
              <a:tailEnd/>
            </a:ln>
          </p:spPr>
          <p:txBody>
            <a:bodyPr/>
            <a:lstStyle/>
            <a:p>
              <a:pPr algn="l" rtl="0"/>
              <a:endParaRPr lang="es-AR"/>
            </a:p>
          </p:txBody>
        </p:sp>
        <p:sp>
          <p:nvSpPr>
            <p:cNvPr id="71731" name="Line 51"/>
            <p:cNvSpPr>
              <a:spLocks noChangeShapeType="1"/>
            </p:cNvSpPr>
            <p:nvPr/>
          </p:nvSpPr>
          <p:spPr bwMode="auto">
            <a:xfrm>
              <a:off x="2436" y="2327"/>
              <a:ext cx="1" cy="531"/>
            </a:xfrm>
            <a:prstGeom prst="line">
              <a:avLst/>
            </a:prstGeom>
            <a:noFill/>
            <a:ln w="28575">
              <a:solidFill>
                <a:srgbClr val="0000FF"/>
              </a:solidFill>
              <a:round/>
              <a:headEnd/>
              <a:tailEnd/>
            </a:ln>
          </p:spPr>
          <p:txBody>
            <a:bodyPr/>
            <a:lstStyle/>
            <a:p>
              <a:pPr algn="l" rtl="0"/>
              <a:endParaRPr lang="es-AR"/>
            </a:p>
          </p:txBody>
        </p:sp>
        <p:sp>
          <p:nvSpPr>
            <p:cNvPr id="71732" name="Freeform 52"/>
            <p:cNvSpPr>
              <a:spLocks/>
            </p:cNvSpPr>
            <p:nvPr/>
          </p:nvSpPr>
          <p:spPr bwMode="auto">
            <a:xfrm>
              <a:off x="2364" y="2246"/>
              <a:ext cx="73" cy="90"/>
            </a:xfrm>
            <a:custGeom>
              <a:avLst/>
              <a:gdLst/>
              <a:ahLst/>
              <a:cxnLst>
                <a:cxn ang="0">
                  <a:pos x="0" y="0"/>
                </a:cxn>
                <a:cxn ang="0">
                  <a:pos x="31" y="3"/>
                </a:cxn>
                <a:cxn ang="0">
                  <a:pos x="62" y="17"/>
                </a:cxn>
                <a:cxn ang="0">
                  <a:pos x="89" y="34"/>
                </a:cxn>
                <a:cxn ang="0">
                  <a:pos x="112" y="57"/>
                </a:cxn>
                <a:cxn ang="0">
                  <a:pos x="129" y="84"/>
                </a:cxn>
                <a:cxn ang="0">
                  <a:pos x="140" y="115"/>
                </a:cxn>
                <a:cxn ang="0">
                  <a:pos x="146" y="147"/>
                </a:cxn>
                <a:cxn ang="0">
                  <a:pos x="144" y="178"/>
                </a:cxn>
              </a:cxnLst>
              <a:rect l="0" t="0" r="r" b="b"/>
              <a:pathLst>
                <a:path w="146" h="178">
                  <a:moveTo>
                    <a:pt x="0" y="0"/>
                  </a:moveTo>
                  <a:lnTo>
                    <a:pt x="31" y="3"/>
                  </a:lnTo>
                  <a:lnTo>
                    <a:pt x="62" y="17"/>
                  </a:lnTo>
                  <a:lnTo>
                    <a:pt x="89" y="34"/>
                  </a:lnTo>
                  <a:lnTo>
                    <a:pt x="112" y="57"/>
                  </a:lnTo>
                  <a:lnTo>
                    <a:pt x="129" y="84"/>
                  </a:lnTo>
                  <a:lnTo>
                    <a:pt x="140" y="115"/>
                  </a:lnTo>
                  <a:lnTo>
                    <a:pt x="146" y="147"/>
                  </a:lnTo>
                  <a:lnTo>
                    <a:pt x="144" y="178"/>
                  </a:lnTo>
                </a:path>
              </a:pathLst>
            </a:custGeom>
            <a:noFill/>
            <a:ln w="28575">
              <a:solidFill>
                <a:srgbClr val="0000FF"/>
              </a:solidFill>
              <a:prstDash val="solid"/>
              <a:round/>
              <a:headEnd/>
              <a:tailEnd/>
            </a:ln>
          </p:spPr>
          <p:txBody>
            <a:bodyPr/>
            <a:lstStyle/>
            <a:p>
              <a:pPr algn="l" rtl="0"/>
              <a:endParaRPr lang="es-AR"/>
            </a:p>
          </p:txBody>
        </p:sp>
        <p:sp>
          <p:nvSpPr>
            <p:cNvPr id="71733" name="Freeform 53"/>
            <p:cNvSpPr>
              <a:spLocks/>
            </p:cNvSpPr>
            <p:nvPr/>
          </p:nvSpPr>
          <p:spPr bwMode="auto">
            <a:xfrm>
              <a:off x="2364" y="2858"/>
              <a:ext cx="72" cy="73"/>
            </a:xfrm>
            <a:custGeom>
              <a:avLst/>
              <a:gdLst/>
              <a:ahLst/>
              <a:cxnLst>
                <a:cxn ang="0">
                  <a:pos x="0" y="144"/>
                </a:cxn>
                <a:cxn ang="0">
                  <a:pos x="29" y="146"/>
                </a:cxn>
                <a:cxn ang="0">
                  <a:pos x="58" y="138"/>
                </a:cxn>
                <a:cxn ang="0">
                  <a:pos x="85" y="127"/>
                </a:cxn>
                <a:cxn ang="0">
                  <a:pos x="108" y="107"/>
                </a:cxn>
                <a:cxn ang="0">
                  <a:pos x="127" y="84"/>
                </a:cxn>
                <a:cxn ang="0">
                  <a:pos x="139" y="59"/>
                </a:cxn>
                <a:cxn ang="0">
                  <a:pos x="144" y="29"/>
                </a:cxn>
                <a:cxn ang="0">
                  <a:pos x="144" y="0"/>
                </a:cxn>
              </a:cxnLst>
              <a:rect l="0" t="0" r="r" b="b"/>
              <a:pathLst>
                <a:path w="144" h="146">
                  <a:moveTo>
                    <a:pt x="0" y="144"/>
                  </a:moveTo>
                  <a:lnTo>
                    <a:pt x="29" y="146"/>
                  </a:lnTo>
                  <a:lnTo>
                    <a:pt x="58" y="138"/>
                  </a:lnTo>
                  <a:lnTo>
                    <a:pt x="85" y="127"/>
                  </a:lnTo>
                  <a:lnTo>
                    <a:pt x="108" y="107"/>
                  </a:lnTo>
                  <a:lnTo>
                    <a:pt x="127" y="84"/>
                  </a:lnTo>
                  <a:lnTo>
                    <a:pt x="139"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1734" name="Line 54"/>
            <p:cNvSpPr>
              <a:spLocks noChangeShapeType="1"/>
            </p:cNvSpPr>
            <p:nvPr/>
          </p:nvSpPr>
          <p:spPr bwMode="auto">
            <a:xfrm>
              <a:off x="1778" y="2930"/>
              <a:ext cx="568" cy="1"/>
            </a:xfrm>
            <a:prstGeom prst="line">
              <a:avLst/>
            </a:prstGeom>
            <a:noFill/>
            <a:ln w="28575">
              <a:solidFill>
                <a:srgbClr val="0000FF"/>
              </a:solidFill>
              <a:round/>
              <a:headEnd/>
              <a:tailEnd/>
            </a:ln>
          </p:spPr>
          <p:txBody>
            <a:bodyPr/>
            <a:lstStyle/>
            <a:p>
              <a:pPr algn="l" rtl="0"/>
              <a:endParaRPr lang="es-AR"/>
            </a:p>
          </p:txBody>
        </p:sp>
        <p:sp>
          <p:nvSpPr>
            <p:cNvPr id="71735" name="Freeform 55"/>
            <p:cNvSpPr>
              <a:spLocks/>
            </p:cNvSpPr>
            <p:nvPr/>
          </p:nvSpPr>
          <p:spPr bwMode="auto">
            <a:xfrm>
              <a:off x="1680" y="2858"/>
              <a:ext cx="72" cy="73"/>
            </a:xfrm>
            <a:custGeom>
              <a:avLst/>
              <a:gdLst/>
              <a:ahLst/>
              <a:cxnLst>
                <a:cxn ang="0">
                  <a:pos x="144" y="144"/>
                </a:cxn>
                <a:cxn ang="0">
                  <a:pos x="115" y="146"/>
                </a:cxn>
                <a:cxn ang="0">
                  <a:pos x="87" y="138"/>
                </a:cxn>
                <a:cxn ang="0">
                  <a:pos x="60" y="127"/>
                </a:cxn>
                <a:cxn ang="0">
                  <a:pos x="37" y="107"/>
                </a:cxn>
                <a:cxn ang="0">
                  <a:pos x="19" y="84"/>
                </a:cxn>
                <a:cxn ang="0">
                  <a:pos x="6" y="59"/>
                </a:cxn>
                <a:cxn ang="0">
                  <a:pos x="0" y="29"/>
                </a:cxn>
                <a:cxn ang="0">
                  <a:pos x="0" y="0"/>
                </a:cxn>
              </a:cxnLst>
              <a:rect l="0" t="0" r="r" b="b"/>
              <a:pathLst>
                <a:path w="144" h="146">
                  <a:moveTo>
                    <a:pt x="144" y="144"/>
                  </a:moveTo>
                  <a:lnTo>
                    <a:pt x="115" y="146"/>
                  </a:lnTo>
                  <a:lnTo>
                    <a:pt x="87" y="138"/>
                  </a:lnTo>
                  <a:lnTo>
                    <a:pt x="60" y="127"/>
                  </a:lnTo>
                  <a:lnTo>
                    <a:pt x="37" y="107"/>
                  </a:lnTo>
                  <a:lnTo>
                    <a:pt x="19" y="84"/>
                  </a:lnTo>
                  <a:lnTo>
                    <a:pt x="6" y="59"/>
                  </a:lnTo>
                  <a:lnTo>
                    <a:pt x="0" y="29"/>
                  </a:lnTo>
                  <a:lnTo>
                    <a:pt x="0" y="0"/>
                  </a:lnTo>
                </a:path>
              </a:pathLst>
            </a:custGeom>
            <a:noFill/>
            <a:ln w="28575">
              <a:solidFill>
                <a:srgbClr val="0000FF"/>
              </a:solidFill>
              <a:prstDash val="solid"/>
              <a:round/>
              <a:headEnd/>
              <a:tailEnd/>
            </a:ln>
          </p:spPr>
          <p:txBody>
            <a:bodyPr/>
            <a:lstStyle/>
            <a:p>
              <a:pPr algn="l" rtl="0"/>
              <a:endParaRPr lang="es-AR"/>
            </a:p>
          </p:txBody>
        </p:sp>
        <p:sp>
          <p:nvSpPr>
            <p:cNvPr id="71736" name="Line 56"/>
            <p:cNvSpPr>
              <a:spLocks noChangeShapeType="1"/>
            </p:cNvSpPr>
            <p:nvPr/>
          </p:nvSpPr>
          <p:spPr bwMode="auto">
            <a:xfrm>
              <a:off x="1680" y="1994"/>
              <a:ext cx="1" cy="864"/>
            </a:xfrm>
            <a:prstGeom prst="line">
              <a:avLst/>
            </a:prstGeom>
            <a:noFill/>
            <a:ln w="28575">
              <a:solidFill>
                <a:srgbClr val="0000FF"/>
              </a:solidFill>
              <a:round/>
              <a:headEnd/>
              <a:tailEnd/>
            </a:ln>
          </p:spPr>
          <p:txBody>
            <a:bodyPr/>
            <a:lstStyle/>
            <a:p>
              <a:pPr algn="l" rtl="0"/>
              <a:endParaRPr lang="es-AR"/>
            </a:p>
          </p:txBody>
        </p:sp>
        <p:sp>
          <p:nvSpPr>
            <p:cNvPr id="71737" name="Line 57"/>
            <p:cNvSpPr>
              <a:spLocks noChangeShapeType="1"/>
            </p:cNvSpPr>
            <p:nvPr/>
          </p:nvSpPr>
          <p:spPr bwMode="auto">
            <a:xfrm>
              <a:off x="924" y="1886"/>
              <a:ext cx="675" cy="1"/>
            </a:xfrm>
            <a:prstGeom prst="line">
              <a:avLst/>
            </a:prstGeom>
            <a:noFill/>
            <a:ln w="28575">
              <a:solidFill>
                <a:srgbClr val="0000FF"/>
              </a:solidFill>
              <a:round/>
              <a:headEnd/>
              <a:tailEnd/>
            </a:ln>
          </p:spPr>
          <p:txBody>
            <a:bodyPr/>
            <a:lstStyle/>
            <a:p>
              <a:pPr algn="l" rtl="0"/>
              <a:endParaRPr lang="es-AR"/>
            </a:p>
          </p:txBody>
        </p:sp>
        <p:sp>
          <p:nvSpPr>
            <p:cNvPr id="71738" name="Freeform 58"/>
            <p:cNvSpPr>
              <a:spLocks/>
            </p:cNvSpPr>
            <p:nvPr/>
          </p:nvSpPr>
          <p:spPr bwMode="auto">
            <a:xfrm>
              <a:off x="834" y="1885"/>
              <a:ext cx="90" cy="73"/>
            </a:xfrm>
            <a:custGeom>
              <a:avLst/>
              <a:gdLst/>
              <a:ahLst/>
              <a:cxnLst>
                <a:cxn ang="0">
                  <a:pos x="181" y="2"/>
                </a:cxn>
                <a:cxn ang="0">
                  <a:pos x="148" y="0"/>
                </a:cxn>
                <a:cxn ang="0">
                  <a:pos x="116" y="4"/>
                </a:cxn>
                <a:cxn ang="0">
                  <a:pos x="87" y="16"/>
                </a:cxn>
                <a:cxn ang="0">
                  <a:pos x="58" y="33"/>
                </a:cxn>
                <a:cxn ang="0">
                  <a:pos x="35" y="56"/>
                </a:cxn>
                <a:cxn ang="0">
                  <a:pos x="18" y="83"/>
                </a:cxn>
                <a:cxn ang="0">
                  <a:pos x="6" y="114"/>
                </a:cxn>
                <a:cxn ang="0">
                  <a:pos x="0" y="146"/>
                </a:cxn>
              </a:cxnLst>
              <a:rect l="0" t="0" r="r" b="b"/>
              <a:pathLst>
                <a:path w="181" h="146">
                  <a:moveTo>
                    <a:pt x="181" y="2"/>
                  </a:moveTo>
                  <a:lnTo>
                    <a:pt x="148" y="0"/>
                  </a:lnTo>
                  <a:lnTo>
                    <a:pt x="116" y="4"/>
                  </a:lnTo>
                  <a:lnTo>
                    <a:pt x="87" y="16"/>
                  </a:lnTo>
                  <a:lnTo>
                    <a:pt x="58" y="33"/>
                  </a:lnTo>
                  <a:lnTo>
                    <a:pt x="35" y="56"/>
                  </a:lnTo>
                  <a:lnTo>
                    <a:pt x="18" y="83"/>
                  </a:lnTo>
                  <a:lnTo>
                    <a:pt x="6" y="114"/>
                  </a:lnTo>
                  <a:lnTo>
                    <a:pt x="0" y="146"/>
                  </a:lnTo>
                </a:path>
              </a:pathLst>
            </a:custGeom>
            <a:noFill/>
            <a:ln w="28575">
              <a:solidFill>
                <a:srgbClr val="0000FF"/>
              </a:solidFill>
              <a:prstDash val="solid"/>
              <a:round/>
              <a:headEnd/>
              <a:tailEnd/>
            </a:ln>
          </p:spPr>
          <p:txBody>
            <a:bodyPr/>
            <a:lstStyle/>
            <a:p>
              <a:pPr algn="l" rtl="0"/>
              <a:endParaRPr lang="es-AR"/>
            </a:p>
          </p:txBody>
        </p:sp>
        <p:sp>
          <p:nvSpPr>
            <p:cNvPr id="71739" name="Freeform 59"/>
            <p:cNvSpPr>
              <a:spLocks/>
            </p:cNvSpPr>
            <p:nvPr/>
          </p:nvSpPr>
          <p:spPr bwMode="auto">
            <a:xfrm>
              <a:off x="1608" y="1886"/>
              <a:ext cx="73" cy="90"/>
            </a:xfrm>
            <a:custGeom>
              <a:avLst/>
              <a:gdLst/>
              <a:ahLst/>
              <a:cxnLst>
                <a:cxn ang="0">
                  <a:pos x="0" y="0"/>
                </a:cxn>
                <a:cxn ang="0">
                  <a:pos x="33" y="4"/>
                </a:cxn>
                <a:cxn ang="0">
                  <a:pos x="63" y="18"/>
                </a:cxn>
                <a:cxn ang="0">
                  <a:pos x="90" y="35"/>
                </a:cxn>
                <a:cxn ang="0">
                  <a:pos x="111" y="58"/>
                </a:cxn>
                <a:cxn ang="0">
                  <a:pos x="131" y="85"/>
                </a:cxn>
                <a:cxn ang="0">
                  <a:pos x="142" y="116"/>
                </a:cxn>
                <a:cxn ang="0">
                  <a:pos x="146" y="148"/>
                </a:cxn>
                <a:cxn ang="0">
                  <a:pos x="144" y="179"/>
                </a:cxn>
              </a:cxnLst>
              <a:rect l="0" t="0" r="r" b="b"/>
              <a:pathLst>
                <a:path w="146" h="179">
                  <a:moveTo>
                    <a:pt x="0" y="0"/>
                  </a:moveTo>
                  <a:lnTo>
                    <a:pt x="33" y="4"/>
                  </a:lnTo>
                  <a:lnTo>
                    <a:pt x="63" y="18"/>
                  </a:lnTo>
                  <a:lnTo>
                    <a:pt x="90" y="35"/>
                  </a:lnTo>
                  <a:lnTo>
                    <a:pt x="111" y="58"/>
                  </a:lnTo>
                  <a:lnTo>
                    <a:pt x="131" y="85"/>
                  </a:lnTo>
                  <a:lnTo>
                    <a:pt x="142" y="116"/>
                  </a:lnTo>
                  <a:lnTo>
                    <a:pt x="146" y="148"/>
                  </a:lnTo>
                  <a:lnTo>
                    <a:pt x="144" y="179"/>
                  </a:lnTo>
                </a:path>
              </a:pathLst>
            </a:custGeom>
            <a:noFill/>
            <a:ln w="28575">
              <a:solidFill>
                <a:srgbClr val="0000FF"/>
              </a:solidFill>
              <a:prstDash val="solid"/>
              <a:round/>
              <a:headEnd/>
              <a:tailEnd/>
            </a:ln>
          </p:spPr>
          <p:txBody>
            <a:bodyPr/>
            <a:lstStyle/>
            <a:p>
              <a:pPr algn="l" rtl="0"/>
              <a:endParaRPr lang="es-AR"/>
            </a:p>
          </p:txBody>
        </p:sp>
        <p:sp>
          <p:nvSpPr>
            <p:cNvPr id="71740" name="Line 60"/>
            <p:cNvSpPr>
              <a:spLocks noChangeShapeType="1"/>
            </p:cNvSpPr>
            <p:nvPr/>
          </p:nvSpPr>
          <p:spPr bwMode="auto">
            <a:xfrm>
              <a:off x="834" y="1958"/>
              <a:ext cx="1" cy="180"/>
            </a:xfrm>
            <a:prstGeom prst="line">
              <a:avLst/>
            </a:prstGeom>
            <a:noFill/>
            <a:ln w="28575">
              <a:solidFill>
                <a:srgbClr val="0000FF"/>
              </a:solidFill>
              <a:round/>
              <a:headEnd/>
              <a:tailEnd/>
            </a:ln>
          </p:spPr>
          <p:txBody>
            <a:bodyPr/>
            <a:lstStyle/>
            <a:p>
              <a:pPr algn="l" rtl="0"/>
              <a:endParaRPr lang="es-AR"/>
            </a:p>
          </p:txBody>
        </p:sp>
        <p:sp>
          <p:nvSpPr>
            <p:cNvPr id="71741" name="Freeform 61"/>
            <p:cNvSpPr>
              <a:spLocks/>
            </p:cNvSpPr>
            <p:nvPr/>
          </p:nvSpPr>
          <p:spPr bwMode="auto">
            <a:xfrm>
              <a:off x="833" y="2120"/>
              <a:ext cx="73" cy="126"/>
            </a:xfrm>
            <a:custGeom>
              <a:avLst/>
              <a:gdLst/>
              <a:ahLst/>
              <a:cxnLst>
                <a:cxn ang="0">
                  <a:pos x="146" y="254"/>
                </a:cxn>
                <a:cxn ang="0">
                  <a:pos x="112" y="236"/>
                </a:cxn>
                <a:cxn ang="0">
                  <a:pos x="79" y="213"/>
                </a:cxn>
                <a:cxn ang="0">
                  <a:pos x="52" y="184"/>
                </a:cxn>
                <a:cxn ang="0">
                  <a:pos x="31" y="152"/>
                </a:cxn>
                <a:cxn ang="0">
                  <a:pos x="14" y="117"/>
                </a:cxn>
                <a:cxn ang="0">
                  <a:pos x="4" y="79"/>
                </a:cxn>
                <a:cxn ang="0">
                  <a:pos x="0" y="40"/>
                </a:cxn>
                <a:cxn ang="0">
                  <a:pos x="2" y="0"/>
                </a:cxn>
              </a:cxnLst>
              <a:rect l="0" t="0" r="r" b="b"/>
              <a:pathLst>
                <a:path w="146" h="254">
                  <a:moveTo>
                    <a:pt x="146" y="254"/>
                  </a:moveTo>
                  <a:lnTo>
                    <a:pt x="112" y="236"/>
                  </a:lnTo>
                  <a:lnTo>
                    <a:pt x="79" y="213"/>
                  </a:lnTo>
                  <a:lnTo>
                    <a:pt x="52" y="184"/>
                  </a:lnTo>
                  <a:lnTo>
                    <a:pt x="31" y="152"/>
                  </a:lnTo>
                  <a:lnTo>
                    <a:pt x="14" y="117"/>
                  </a:lnTo>
                  <a:lnTo>
                    <a:pt x="4" y="79"/>
                  </a:lnTo>
                  <a:lnTo>
                    <a:pt x="0" y="40"/>
                  </a:lnTo>
                  <a:lnTo>
                    <a:pt x="2" y="0"/>
                  </a:lnTo>
                </a:path>
              </a:pathLst>
            </a:custGeom>
            <a:noFill/>
            <a:ln w="28575">
              <a:solidFill>
                <a:srgbClr val="0000FF"/>
              </a:solidFill>
              <a:prstDash val="solid"/>
              <a:round/>
              <a:headEnd/>
              <a:tailEnd/>
            </a:ln>
          </p:spPr>
          <p:txBody>
            <a:bodyPr/>
            <a:lstStyle/>
            <a:p>
              <a:pPr algn="l" rtl="0"/>
              <a:endParaRPr lang="es-AR"/>
            </a:p>
          </p:txBody>
        </p:sp>
        <p:sp>
          <p:nvSpPr>
            <p:cNvPr id="71742" name="Line 62"/>
            <p:cNvSpPr>
              <a:spLocks noChangeShapeType="1"/>
            </p:cNvSpPr>
            <p:nvPr/>
          </p:nvSpPr>
          <p:spPr bwMode="auto">
            <a:xfrm>
              <a:off x="924" y="2246"/>
              <a:ext cx="432" cy="1"/>
            </a:xfrm>
            <a:prstGeom prst="line">
              <a:avLst/>
            </a:prstGeom>
            <a:noFill/>
            <a:ln w="28575">
              <a:solidFill>
                <a:srgbClr val="0000FF"/>
              </a:solidFill>
              <a:round/>
              <a:headEnd/>
              <a:tailEnd/>
            </a:ln>
          </p:spPr>
          <p:txBody>
            <a:bodyPr/>
            <a:lstStyle/>
            <a:p>
              <a:pPr algn="l" rtl="0"/>
              <a:endParaRPr lang="es-AR"/>
            </a:p>
          </p:txBody>
        </p:sp>
        <p:sp>
          <p:nvSpPr>
            <p:cNvPr id="71743" name="Line 63"/>
            <p:cNvSpPr>
              <a:spLocks noChangeShapeType="1"/>
            </p:cNvSpPr>
            <p:nvPr/>
          </p:nvSpPr>
          <p:spPr bwMode="auto">
            <a:xfrm>
              <a:off x="1428" y="2327"/>
              <a:ext cx="1" cy="531"/>
            </a:xfrm>
            <a:prstGeom prst="line">
              <a:avLst/>
            </a:prstGeom>
            <a:noFill/>
            <a:ln w="28575">
              <a:solidFill>
                <a:srgbClr val="0000FF"/>
              </a:solidFill>
              <a:round/>
              <a:headEnd/>
              <a:tailEnd/>
            </a:ln>
          </p:spPr>
          <p:txBody>
            <a:bodyPr/>
            <a:lstStyle/>
            <a:p>
              <a:pPr algn="l" rtl="0"/>
              <a:endParaRPr lang="es-AR"/>
            </a:p>
          </p:txBody>
        </p:sp>
        <p:sp>
          <p:nvSpPr>
            <p:cNvPr id="71744" name="Freeform 64"/>
            <p:cNvSpPr>
              <a:spLocks/>
            </p:cNvSpPr>
            <p:nvPr/>
          </p:nvSpPr>
          <p:spPr bwMode="auto">
            <a:xfrm>
              <a:off x="1356" y="2246"/>
              <a:ext cx="73" cy="90"/>
            </a:xfrm>
            <a:custGeom>
              <a:avLst/>
              <a:gdLst/>
              <a:ahLst/>
              <a:cxnLst>
                <a:cxn ang="0">
                  <a:pos x="0" y="0"/>
                </a:cxn>
                <a:cxn ang="0">
                  <a:pos x="31" y="3"/>
                </a:cxn>
                <a:cxn ang="0">
                  <a:pos x="61" y="17"/>
                </a:cxn>
                <a:cxn ang="0">
                  <a:pos x="88" y="34"/>
                </a:cxn>
                <a:cxn ang="0">
                  <a:pos x="111" y="57"/>
                </a:cxn>
                <a:cxn ang="0">
                  <a:pos x="129" y="84"/>
                </a:cxn>
                <a:cxn ang="0">
                  <a:pos x="140" y="115"/>
                </a:cxn>
                <a:cxn ang="0">
                  <a:pos x="146" y="147"/>
                </a:cxn>
                <a:cxn ang="0">
                  <a:pos x="144" y="178"/>
                </a:cxn>
              </a:cxnLst>
              <a:rect l="0" t="0" r="r" b="b"/>
              <a:pathLst>
                <a:path w="146" h="178">
                  <a:moveTo>
                    <a:pt x="0" y="0"/>
                  </a:moveTo>
                  <a:lnTo>
                    <a:pt x="31" y="3"/>
                  </a:lnTo>
                  <a:lnTo>
                    <a:pt x="61" y="17"/>
                  </a:lnTo>
                  <a:lnTo>
                    <a:pt x="88" y="34"/>
                  </a:lnTo>
                  <a:lnTo>
                    <a:pt x="111" y="57"/>
                  </a:lnTo>
                  <a:lnTo>
                    <a:pt x="129" y="84"/>
                  </a:lnTo>
                  <a:lnTo>
                    <a:pt x="140" y="115"/>
                  </a:lnTo>
                  <a:lnTo>
                    <a:pt x="146" y="147"/>
                  </a:lnTo>
                  <a:lnTo>
                    <a:pt x="144" y="178"/>
                  </a:lnTo>
                </a:path>
              </a:pathLst>
            </a:custGeom>
            <a:noFill/>
            <a:ln w="28575">
              <a:solidFill>
                <a:srgbClr val="0000FF"/>
              </a:solidFill>
              <a:prstDash val="solid"/>
              <a:round/>
              <a:headEnd/>
              <a:tailEnd/>
            </a:ln>
          </p:spPr>
          <p:txBody>
            <a:bodyPr/>
            <a:lstStyle/>
            <a:p>
              <a:pPr algn="l" rtl="0"/>
              <a:endParaRPr lang="es-AR"/>
            </a:p>
          </p:txBody>
        </p:sp>
        <p:sp>
          <p:nvSpPr>
            <p:cNvPr id="71745" name="Freeform 65"/>
            <p:cNvSpPr>
              <a:spLocks/>
            </p:cNvSpPr>
            <p:nvPr/>
          </p:nvSpPr>
          <p:spPr bwMode="auto">
            <a:xfrm>
              <a:off x="1356" y="2858"/>
              <a:ext cx="72" cy="73"/>
            </a:xfrm>
            <a:custGeom>
              <a:avLst/>
              <a:gdLst/>
              <a:ahLst/>
              <a:cxnLst>
                <a:cxn ang="0">
                  <a:pos x="0" y="144"/>
                </a:cxn>
                <a:cxn ang="0">
                  <a:pos x="29" y="146"/>
                </a:cxn>
                <a:cxn ang="0">
                  <a:pos x="58" y="138"/>
                </a:cxn>
                <a:cxn ang="0">
                  <a:pos x="84" y="127"/>
                </a:cxn>
                <a:cxn ang="0">
                  <a:pos x="107" y="107"/>
                </a:cxn>
                <a:cxn ang="0">
                  <a:pos x="127" y="84"/>
                </a:cxn>
                <a:cxn ang="0">
                  <a:pos x="138" y="59"/>
                </a:cxn>
                <a:cxn ang="0">
                  <a:pos x="144" y="29"/>
                </a:cxn>
                <a:cxn ang="0">
                  <a:pos x="144" y="0"/>
                </a:cxn>
              </a:cxnLst>
              <a:rect l="0" t="0" r="r" b="b"/>
              <a:pathLst>
                <a:path w="144" h="146">
                  <a:moveTo>
                    <a:pt x="0" y="144"/>
                  </a:moveTo>
                  <a:lnTo>
                    <a:pt x="29" y="146"/>
                  </a:lnTo>
                  <a:lnTo>
                    <a:pt x="58" y="138"/>
                  </a:lnTo>
                  <a:lnTo>
                    <a:pt x="84" y="127"/>
                  </a:lnTo>
                  <a:lnTo>
                    <a:pt x="107" y="107"/>
                  </a:lnTo>
                  <a:lnTo>
                    <a:pt x="127" y="84"/>
                  </a:lnTo>
                  <a:lnTo>
                    <a:pt x="138" y="59"/>
                  </a:lnTo>
                  <a:lnTo>
                    <a:pt x="144" y="29"/>
                  </a:lnTo>
                  <a:lnTo>
                    <a:pt x="144" y="0"/>
                  </a:lnTo>
                </a:path>
              </a:pathLst>
            </a:custGeom>
            <a:noFill/>
            <a:ln w="28575">
              <a:solidFill>
                <a:srgbClr val="0000FF"/>
              </a:solidFill>
              <a:prstDash val="solid"/>
              <a:round/>
              <a:headEnd/>
              <a:tailEnd/>
            </a:ln>
          </p:spPr>
          <p:txBody>
            <a:bodyPr/>
            <a:lstStyle/>
            <a:p>
              <a:pPr algn="l" rtl="0"/>
              <a:endParaRPr lang="es-AR"/>
            </a:p>
          </p:txBody>
        </p:sp>
        <p:sp>
          <p:nvSpPr>
            <p:cNvPr id="71746" name="Line 66"/>
            <p:cNvSpPr>
              <a:spLocks noChangeShapeType="1"/>
            </p:cNvSpPr>
            <p:nvPr/>
          </p:nvSpPr>
          <p:spPr bwMode="auto">
            <a:xfrm>
              <a:off x="402" y="2930"/>
              <a:ext cx="927" cy="1"/>
            </a:xfrm>
            <a:prstGeom prst="line">
              <a:avLst/>
            </a:prstGeom>
            <a:noFill/>
            <a:ln w="28575">
              <a:solidFill>
                <a:srgbClr val="0000FF"/>
              </a:solidFill>
              <a:round/>
              <a:headEnd/>
              <a:tailEnd/>
            </a:ln>
          </p:spPr>
          <p:txBody>
            <a:bodyPr/>
            <a:lstStyle/>
            <a:p>
              <a:pPr algn="l" rtl="0"/>
              <a:endParaRPr lang="es-AR"/>
            </a:p>
          </p:txBody>
        </p:sp>
        <p:sp>
          <p:nvSpPr>
            <p:cNvPr id="71747" name="Freeform 67"/>
            <p:cNvSpPr>
              <a:spLocks/>
            </p:cNvSpPr>
            <p:nvPr/>
          </p:nvSpPr>
          <p:spPr bwMode="auto">
            <a:xfrm>
              <a:off x="330" y="2930"/>
              <a:ext cx="72" cy="144"/>
            </a:xfrm>
            <a:custGeom>
              <a:avLst/>
              <a:gdLst/>
              <a:ahLst/>
              <a:cxnLst>
                <a:cxn ang="0">
                  <a:pos x="144" y="288"/>
                </a:cxn>
                <a:cxn ang="0">
                  <a:pos x="111" y="284"/>
                </a:cxn>
                <a:cxn ang="0">
                  <a:pos x="83" y="275"/>
                </a:cxn>
                <a:cxn ang="0">
                  <a:pos x="54" y="257"/>
                </a:cxn>
                <a:cxn ang="0">
                  <a:pos x="31" y="234"/>
                </a:cxn>
                <a:cxn ang="0">
                  <a:pos x="14" y="207"/>
                </a:cxn>
                <a:cxn ang="0">
                  <a:pos x="4" y="177"/>
                </a:cxn>
                <a:cxn ang="0">
                  <a:pos x="0" y="144"/>
                </a:cxn>
                <a:cxn ang="0">
                  <a:pos x="4" y="111"/>
                </a:cxn>
                <a:cxn ang="0">
                  <a:pos x="14" y="83"/>
                </a:cxn>
                <a:cxn ang="0">
                  <a:pos x="31" y="54"/>
                </a:cxn>
                <a:cxn ang="0">
                  <a:pos x="54" y="33"/>
                </a:cxn>
                <a:cxn ang="0">
                  <a:pos x="83" y="15"/>
                </a:cxn>
                <a:cxn ang="0">
                  <a:pos x="111" y="4"/>
                </a:cxn>
                <a:cxn ang="0">
                  <a:pos x="144" y="0"/>
                </a:cxn>
              </a:cxnLst>
              <a:rect l="0" t="0" r="r" b="b"/>
              <a:pathLst>
                <a:path w="144" h="288">
                  <a:moveTo>
                    <a:pt x="144" y="288"/>
                  </a:moveTo>
                  <a:lnTo>
                    <a:pt x="111" y="284"/>
                  </a:lnTo>
                  <a:lnTo>
                    <a:pt x="83" y="275"/>
                  </a:lnTo>
                  <a:lnTo>
                    <a:pt x="54" y="257"/>
                  </a:lnTo>
                  <a:lnTo>
                    <a:pt x="31" y="234"/>
                  </a:lnTo>
                  <a:lnTo>
                    <a:pt x="14" y="207"/>
                  </a:lnTo>
                  <a:lnTo>
                    <a:pt x="4" y="177"/>
                  </a:lnTo>
                  <a:lnTo>
                    <a:pt x="0" y="144"/>
                  </a:lnTo>
                  <a:lnTo>
                    <a:pt x="4" y="111"/>
                  </a:lnTo>
                  <a:lnTo>
                    <a:pt x="14" y="83"/>
                  </a:lnTo>
                  <a:lnTo>
                    <a:pt x="31" y="54"/>
                  </a:lnTo>
                  <a:lnTo>
                    <a:pt x="54" y="33"/>
                  </a:lnTo>
                  <a:lnTo>
                    <a:pt x="83" y="15"/>
                  </a:lnTo>
                  <a:lnTo>
                    <a:pt x="111" y="4"/>
                  </a:lnTo>
                  <a:lnTo>
                    <a:pt x="144" y="0"/>
                  </a:lnTo>
                </a:path>
              </a:pathLst>
            </a:custGeom>
            <a:noFill/>
            <a:ln w="28575">
              <a:solidFill>
                <a:srgbClr val="0000FF"/>
              </a:solidFill>
              <a:prstDash val="solid"/>
              <a:round/>
              <a:headEnd/>
              <a:tailEnd/>
            </a:ln>
          </p:spPr>
          <p:txBody>
            <a:bodyPr/>
            <a:lstStyle/>
            <a:p>
              <a:pPr algn="l" rtl="0"/>
              <a:endParaRPr lang="es-AR"/>
            </a:p>
          </p:txBody>
        </p:sp>
        <p:sp>
          <p:nvSpPr>
            <p:cNvPr id="71748" name="Line 68"/>
            <p:cNvSpPr>
              <a:spLocks noChangeShapeType="1"/>
            </p:cNvSpPr>
            <p:nvPr/>
          </p:nvSpPr>
          <p:spPr bwMode="auto">
            <a:xfrm>
              <a:off x="393" y="3074"/>
              <a:ext cx="4383" cy="1"/>
            </a:xfrm>
            <a:prstGeom prst="line">
              <a:avLst/>
            </a:prstGeom>
            <a:noFill/>
            <a:ln w="28575">
              <a:solidFill>
                <a:srgbClr val="0000FF"/>
              </a:solidFill>
              <a:round/>
              <a:headEnd/>
              <a:tailEnd/>
            </a:ln>
          </p:spPr>
          <p:txBody>
            <a:bodyPr/>
            <a:lstStyle/>
            <a:p>
              <a:pPr algn="l" rtl="0"/>
              <a:endParaRPr lang="es-AR"/>
            </a:p>
          </p:txBody>
        </p:sp>
        <p:sp>
          <p:nvSpPr>
            <p:cNvPr id="71749" name="Freeform 69"/>
            <p:cNvSpPr>
              <a:spLocks/>
            </p:cNvSpPr>
            <p:nvPr/>
          </p:nvSpPr>
          <p:spPr bwMode="auto">
            <a:xfrm>
              <a:off x="4786" y="3092"/>
              <a:ext cx="80" cy="91"/>
            </a:xfrm>
            <a:custGeom>
              <a:avLst/>
              <a:gdLst/>
              <a:ahLst/>
              <a:cxnLst>
                <a:cxn ang="0">
                  <a:pos x="162" y="180"/>
                </a:cxn>
                <a:cxn ang="0">
                  <a:pos x="129" y="174"/>
                </a:cxn>
                <a:cxn ang="0">
                  <a:pos x="96" y="163"/>
                </a:cxn>
                <a:cxn ang="0">
                  <a:pos x="68" y="146"/>
                </a:cxn>
                <a:cxn ang="0">
                  <a:pos x="43" y="124"/>
                </a:cxn>
                <a:cxn ang="0">
                  <a:pos x="23" y="96"/>
                </a:cxn>
                <a:cxn ang="0">
                  <a:pos x="8" y="65"/>
                </a:cxn>
                <a:cxn ang="0">
                  <a:pos x="0" y="32"/>
                </a:cxn>
                <a:cxn ang="0">
                  <a:pos x="0" y="0"/>
                </a:cxn>
              </a:cxnLst>
              <a:rect l="0" t="0" r="r" b="b"/>
              <a:pathLst>
                <a:path w="162" h="180">
                  <a:moveTo>
                    <a:pt x="162" y="180"/>
                  </a:moveTo>
                  <a:lnTo>
                    <a:pt x="129" y="174"/>
                  </a:lnTo>
                  <a:lnTo>
                    <a:pt x="96" y="163"/>
                  </a:lnTo>
                  <a:lnTo>
                    <a:pt x="68" y="146"/>
                  </a:lnTo>
                  <a:lnTo>
                    <a:pt x="43" y="124"/>
                  </a:lnTo>
                  <a:lnTo>
                    <a:pt x="23" y="96"/>
                  </a:lnTo>
                  <a:lnTo>
                    <a:pt x="8" y="65"/>
                  </a:lnTo>
                  <a:lnTo>
                    <a:pt x="0" y="32"/>
                  </a:lnTo>
                  <a:lnTo>
                    <a:pt x="0" y="0"/>
                  </a:lnTo>
                </a:path>
              </a:pathLst>
            </a:custGeom>
            <a:noFill/>
            <a:ln w="28575">
              <a:solidFill>
                <a:srgbClr val="0000FF"/>
              </a:solidFill>
              <a:prstDash val="solid"/>
              <a:round/>
              <a:headEnd/>
              <a:tailEnd/>
            </a:ln>
          </p:spPr>
          <p:txBody>
            <a:bodyPr/>
            <a:lstStyle/>
            <a:p>
              <a:pPr algn="l" rtl="0"/>
              <a:endParaRPr lang="es-AR"/>
            </a:p>
          </p:txBody>
        </p:sp>
        <p:sp>
          <p:nvSpPr>
            <p:cNvPr id="71750" name="Line 70"/>
            <p:cNvSpPr>
              <a:spLocks noChangeShapeType="1"/>
            </p:cNvSpPr>
            <p:nvPr/>
          </p:nvSpPr>
          <p:spPr bwMode="auto">
            <a:xfrm>
              <a:off x="4885" y="3183"/>
              <a:ext cx="522" cy="1"/>
            </a:xfrm>
            <a:prstGeom prst="line">
              <a:avLst/>
            </a:prstGeom>
            <a:noFill/>
            <a:ln w="28575">
              <a:solidFill>
                <a:srgbClr val="0000FF"/>
              </a:solidFill>
              <a:round/>
              <a:headEnd/>
              <a:tailEnd/>
            </a:ln>
          </p:spPr>
          <p:txBody>
            <a:bodyPr/>
            <a:lstStyle/>
            <a:p>
              <a:pPr algn="l" rtl="0"/>
              <a:endParaRPr lang="es-AR"/>
            </a:p>
          </p:txBody>
        </p:sp>
        <p:sp>
          <p:nvSpPr>
            <p:cNvPr id="71751" name="Line 71"/>
            <p:cNvSpPr>
              <a:spLocks noChangeShapeType="1"/>
            </p:cNvSpPr>
            <p:nvPr/>
          </p:nvSpPr>
          <p:spPr bwMode="auto">
            <a:xfrm>
              <a:off x="5298" y="2930"/>
              <a:ext cx="109" cy="1"/>
            </a:xfrm>
            <a:prstGeom prst="line">
              <a:avLst/>
            </a:prstGeom>
            <a:noFill/>
            <a:ln w="28575">
              <a:solidFill>
                <a:srgbClr val="0000FF"/>
              </a:solidFill>
              <a:round/>
              <a:headEnd/>
              <a:tailEnd/>
            </a:ln>
          </p:spPr>
          <p:txBody>
            <a:bodyPr/>
            <a:lstStyle/>
            <a:p>
              <a:pPr algn="l" rtl="0"/>
              <a:endParaRPr lang="es-AR"/>
            </a:p>
          </p:txBody>
        </p:sp>
        <p:sp>
          <p:nvSpPr>
            <p:cNvPr id="71752" name="Freeform 72"/>
            <p:cNvSpPr>
              <a:spLocks/>
            </p:cNvSpPr>
            <p:nvPr/>
          </p:nvSpPr>
          <p:spPr bwMode="auto">
            <a:xfrm>
              <a:off x="5407" y="2930"/>
              <a:ext cx="108" cy="253"/>
            </a:xfrm>
            <a:custGeom>
              <a:avLst/>
              <a:gdLst/>
              <a:ahLst/>
              <a:cxnLst>
                <a:cxn ang="0">
                  <a:pos x="0" y="505"/>
                </a:cxn>
                <a:cxn ang="0">
                  <a:pos x="40" y="495"/>
                </a:cxn>
                <a:cxn ang="0">
                  <a:pos x="80" y="478"/>
                </a:cxn>
                <a:cxn ang="0">
                  <a:pos x="117" y="455"/>
                </a:cxn>
                <a:cxn ang="0">
                  <a:pos x="148" y="426"/>
                </a:cxn>
                <a:cxn ang="0">
                  <a:pos x="175" y="394"/>
                </a:cxn>
                <a:cxn ang="0">
                  <a:pos x="196" y="357"/>
                </a:cxn>
                <a:cxn ang="0">
                  <a:pos x="209" y="315"/>
                </a:cxn>
                <a:cxn ang="0">
                  <a:pos x="217" y="275"/>
                </a:cxn>
                <a:cxn ang="0">
                  <a:pos x="217" y="230"/>
                </a:cxn>
                <a:cxn ang="0">
                  <a:pos x="209" y="188"/>
                </a:cxn>
                <a:cxn ang="0">
                  <a:pos x="196" y="148"/>
                </a:cxn>
                <a:cxn ang="0">
                  <a:pos x="175" y="111"/>
                </a:cxn>
                <a:cxn ang="0">
                  <a:pos x="148" y="77"/>
                </a:cxn>
                <a:cxn ang="0">
                  <a:pos x="117" y="50"/>
                </a:cxn>
                <a:cxn ang="0">
                  <a:pos x="80" y="27"/>
                </a:cxn>
                <a:cxn ang="0">
                  <a:pos x="40" y="10"/>
                </a:cxn>
                <a:cxn ang="0">
                  <a:pos x="0" y="0"/>
                </a:cxn>
              </a:cxnLst>
              <a:rect l="0" t="0" r="r" b="b"/>
              <a:pathLst>
                <a:path w="217" h="505">
                  <a:moveTo>
                    <a:pt x="0" y="505"/>
                  </a:moveTo>
                  <a:lnTo>
                    <a:pt x="40" y="495"/>
                  </a:lnTo>
                  <a:lnTo>
                    <a:pt x="80" y="478"/>
                  </a:lnTo>
                  <a:lnTo>
                    <a:pt x="117" y="455"/>
                  </a:lnTo>
                  <a:lnTo>
                    <a:pt x="148" y="426"/>
                  </a:lnTo>
                  <a:lnTo>
                    <a:pt x="175" y="394"/>
                  </a:lnTo>
                  <a:lnTo>
                    <a:pt x="196" y="357"/>
                  </a:lnTo>
                  <a:lnTo>
                    <a:pt x="209" y="315"/>
                  </a:lnTo>
                  <a:lnTo>
                    <a:pt x="217" y="275"/>
                  </a:lnTo>
                  <a:lnTo>
                    <a:pt x="217" y="230"/>
                  </a:lnTo>
                  <a:lnTo>
                    <a:pt x="209" y="188"/>
                  </a:lnTo>
                  <a:lnTo>
                    <a:pt x="196" y="148"/>
                  </a:lnTo>
                  <a:lnTo>
                    <a:pt x="175" y="111"/>
                  </a:lnTo>
                  <a:lnTo>
                    <a:pt x="148" y="77"/>
                  </a:lnTo>
                  <a:lnTo>
                    <a:pt x="117" y="50"/>
                  </a:lnTo>
                  <a:lnTo>
                    <a:pt x="80" y="27"/>
                  </a:lnTo>
                  <a:lnTo>
                    <a:pt x="40" y="10"/>
                  </a:lnTo>
                  <a:lnTo>
                    <a:pt x="0" y="0"/>
                  </a:lnTo>
                </a:path>
              </a:pathLst>
            </a:custGeom>
            <a:noFill/>
            <a:ln w="28575">
              <a:solidFill>
                <a:srgbClr val="0000FF"/>
              </a:solidFill>
              <a:prstDash val="solid"/>
              <a:round/>
              <a:headEnd/>
              <a:tailEnd/>
            </a:ln>
          </p:spPr>
          <p:txBody>
            <a:bodyPr/>
            <a:lstStyle/>
            <a:p>
              <a:pPr algn="l" rtl="0"/>
              <a:endParaRPr lang="es-AR"/>
            </a:p>
          </p:txBody>
        </p:sp>
      </p:grpSp>
      <p:sp>
        <p:nvSpPr>
          <p:cNvPr id="71753" name="Rectangle 73"/>
          <p:cNvSpPr>
            <a:spLocks noGrp="1" noChangeArrowheads="1"/>
          </p:cNvSpPr>
          <p:nvPr>
            <p:ph type="title"/>
          </p:nvPr>
        </p:nvSpPr>
        <p:spPr/>
        <p:txBody>
          <a:bodyPr/>
          <a:lstStyle/>
          <a:p>
            <a:pPr algn="l" rtl="0"/>
            <a:r>
              <a:rPr lang="en-US" dirty="0" smtClean="0"/>
              <a:t>Barras </a:t>
            </a:r>
            <a:r>
              <a:rPr lang="en-US" dirty="0" err="1"/>
              <a:t>reconfigurables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dissolve">
                                      <p:cBhvr>
                                        <p:cTn id="7" dur="500"/>
                                        <p:tgtEl>
                                          <p:spTgt spid="7168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71687"/>
                                        </p:tgtEl>
                                        <p:attrNameLst>
                                          <p:attrName>style.visibility</p:attrName>
                                        </p:attrNameLst>
                                      </p:cBhvr>
                                      <p:to>
                                        <p:strVal val="visible"/>
                                      </p:to>
                                    </p:set>
                                    <p:animEffect transition="in" filter="slide(fromLeft)">
                                      <p:cBhvr>
                                        <p:cTn id="12" dur="500"/>
                                        <p:tgtEl>
                                          <p:spTgt spid="7168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nodeType="clickEffect">
                                  <p:stCondLst>
                                    <p:cond delay="0"/>
                                  </p:stCondLst>
                                  <p:childTnLst>
                                    <p:set>
                                      <p:cBhvr>
                                        <p:cTn id="16" dur="1" fill="hold">
                                          <p:stCondLst>
                                            <p:cond delay="0"/>
                                          </p:stCondLst>
                                        </p:cTn>
                                        <p:tgtEl>
                                          <p:spTgt spid="71686"/>
                                        </p:tgtEl>
                                        <p:attrNameLst>
                                          <p:attrName>style.visibility</p:attrName>
                                        </p:attrNameLst>
                                      </p:cBhvr>
                                      <p:to>
                                        <p:strVal val="visible"/>
                                      </p:to>
                                    </p:set>
                                    <p:animEffect transition="in" filter="slide(fromLeft)">
                                      <p:cBhvr>
                                        <p:cTn id="17" dur="500"/>
                                        <p:tgtEl>
                                          <p:spTgt spid="71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7298" name="Rectangle 2"/>
          <p:cNvSpPr>
            <a:spLocks noGrp="1" noChangeArrowheads="1"/>
          </p:cNvSpPr>
          <p:nvPr>
            <p:ph type="title"/>
          </p:nvPr>
        </p:nvSpPr>
        <p:spPr/>
        <p:txBody>
          <a:bodyPr/>
          <a:lstStyle/>
          <a:p>
            <a:pPr algn="l" rtl="0"/>
            <a:r>
              <a:rPr lang="en-CA"/>
              <a:t>Aisladores</a:t>
            </a:r>
          </a:p>
        </p:txBody>
      </p:sp>
      <p:sp>
        <p:nvSpPr>
          <p:cNvPr id="567299" name="Rectangle 3"/>
          <p:cNvSpPr>
            <a:spLocks noGrp="1" noChangeArrowheads="1"/>
          </p:cNvSpPr>
          <p:nvPr>
            <p:ph type="body" idx="1"/>
          </p:nvPr>
        </p:nvSpPr>
        <p:spPr>
          <a:xfrm>
            <a:off x="341313" y="990600"/>
            <a:ext cx="8459787" cy="5143500"/>
          </a:xfrm>
        </p:spPr>
        <p:txBody>
          <a:bodyPr/>
          <a:lstStyle/>
          <a:p>
            <a:pPr lvl="1" algn="l" rtl="0">
              <a:lnSpc>
                <a:spcPct val="90000"/>
              </a:lnSpc>
              <a:buClr>
                <a:schemeClr val="hlink"/>
              </a:buClr>
            </a:pPr>
            <a:r>
              <a:rPr lang="en-CA" dirty="0"/>
              <a:t>Se </a:t>
            </a:r>
            <a:r>
              <a:rPr lang="en-CA" dirty="0" err="1"/>
              <a:t>necesitan</a:t>
            </a:r>
            <a:r>
              <a:rPr lang="en-CA" dirty="0"/>
              <a:t> </a:t>
            </a:r>
            <a:r>
              <a:rPr lang="en-CA" dirty="0" err="1"/>
              <a:t>señales</a:t>
            </a:r>
            <a:r>
              <a:rPr lang="en-CA" dirty="0"/>
              <a:t> </a:t>
            </a:r>
            <a:r>
              <a:rPr lang="en-CA" dirty="0" err="1"/>
              <a:t>confiables</a:t>
            </a:r>
            <a:r>
              <a:rPr lang="en-CA" dirty="0"/>
              <a:t> de “</a:t>
            </a:r>
            <a:r>
              <a:rPr lang="en-CA" dirty="0" err="1"/>
              <a:t>aislador</a:t>
            </a:r>
            <a:r>
              <a:rPr lang="en-CA" dirty="0"/>
              <a:t> </a:t>
            </a:r>
            <a:r>
              <a:rPr lang="en-CA" dirty="0" err="1"/>
              <a:t>cerrado</a:t>
            </a:r>
            <a:r>
              <a:rPr lang="en-CA" dirty="0"/>
              <a:t>” </a:t>
            </a:r>
            <a:r>
              <a:rPr lang="en-CA" dirty="0" err="1"/>
              <a:t>para</a:t>
            </a:r>
            <a:r>
              <a:rPr lang="en-CA" dirty="0"/>
              <a:t> la </a:t>
            </a:r>
            <a:r>
              <a:rPr lang="en-CA" dirty="0" err="1"/>
              <a:t>réplica</a:t>
            </a:r>
            <a:r>
              <a:rPr lang="en-CA" dirty="0"/>
              <a:t> de </a:t>
            </a:r>
            <a:r>
              <a:rPr lang="en-CA" dirty="0" err="1" smtClean="0"/>
              <a:t>barra</a:t>
            </a:r>
            <a:r>
              <a:rPr lang="en-CA" dirty="0" smtClean="0"/>
              <a:t> </a:t>
            </a:r>
            <a:r>
              <a:rPr lang="en-CA" dirty="0" err="1"/>
              <a:t>dinámico</a:t>
            </a:r>
            <a:endParaRPr lang="en-CA" dirty="0"/>
          </a:p>
          <a:p>
            <a:pPr lvl="1" algn="l" rtl="0">
              <a:lnSpc>
                <a:spcPct val="90000"/>
              </a:lnSpc>
              <a:buClr>
                <a:schemeClr val="hlink"/>
              </a:buClr>
            </a:pPr>
            <a:r>
              <a:rPr lang="en-CA" dirty="0"/>
              <a:t>En </a:t>
            </a:r>
            <a:r>
              <a:rPr lang="en-CA" dirty="0" err="1"/>
              <a:t>aplicaciones</a:t>
            </a:r>
            <a:r>
              <a:rPr lang="en-CA" dirty="0"/>
              <a:t> simples, un </a:t>
            </a:r>
            <a:r>
              <a:rPr lang="en-CA" dirty="0" err="1"/>
              <a:t>único</a:t>
            </a:r>
            <a:r>
              <a:rPr lang="en-CA" dirty="0"/>
              <a:t> </a:t>
            </a:r>
            <a:r>
              <a:rPr lang="en-CA" dirty="0" err="1"/>
              <a:t>contacto</a:t>
            </a:r>
            <a:r>
              <a:rPr lang="en-CA" dirty="0"/>
              <a:t> </a:t>
            </a:r>
            <a:r>
              <a:rPr lang="en-CA" dirty="0" err="1"/>
              <a:t>normalmente</a:t>
            </a:r>
            <a:r>
              <a:rPr lang="en-CA" dirty="0"/>
              <a:t> </a:t>
            </a:r>
            <a:r>
              <a:rPr lang="en-CA" dirty="0" err="1"/>
              <a:t>cerrado</a:t>
            </a:r>
            <a:r>
              <a:rPr lang="en-CA" dirty="0"/>
              <a:t> </a:t>
            </a:r>
            <a:r>
              <a:rPr lang="en-CA" dirty="0" err="1"/>
              <a:t>puede</a:t>
            </a:r>
            <a:r>
              <a:rPr lang="en-CA" dirty="0"/>
              <a:t> ser </a:t>
            </a:r>
            <a:r>
              <a:rPr lang="en-CA" dirty="0" err="1"/>
              <a:t>suficiente</a:t>
            </a:r>
            <a:endParaRPr lang="en-CA" dirty="0"/>
          </a:p>
          <a:p>
            <a:pPr lvl="1" algn="l" rtl="0">
              <a:lnSpc>
                <a:spcPct val="90000"/>
              </a:lnSpc>
              <a:buClr>
                <a:schemeClr val="hlink"/>
              </a:buClr>
            </a:pPr>
            <a:r>
              <a:rPr lang="en-CA" dirty="0"/>
              <a:t>Para </a:t>
            </a:r>
            <a:r>
              <a:rPr lang="en-CA" dirty="0" err="1"/>
              <a:t>máxima</a:t>
            </a:r>
            <a:r>
              <a:rPr lang="en-CA" dirty="0"/>
              <a:t> </a:t>
            </a:r>
            <a:r>
              <a:rPr lang="en-CA" dirty="0" err="1"/>
              <a:t>seguridad</a:t>
            </a:r>
            <a:r>
              <a:rPr lang="en-CA" dirty="0"/>
              <a:t>:</a:t>
            </a:r>
          </a:p>
          <a:p>
            <a:pPr lvl="2" algn="l" rtl="0">
              <a:lnSpc>
                <a:spcPct val="90000"/>
              </a:lnSpc>
              <a:buClr>
                <a:schemeClr val="hlink"/>
              </a:buClr>
            </a:pPr>
            <a:r>
              <a:rPr lang="en-CA" sz="2000" dirty="0"/>
              <a:t>Se </a:t>
            </a:r>
            <a:r>
              <a:rPr lang="en-CA" sz="2000" dirty="0" err="1"/>
              <a:t>deben</a:t>
            </a:r>
            <a:r>
              <a:rPr lang="en-CA" sz="2000" dirty="0"/>
              <a:t> </a:t>
            </a:r>
            <a:r>
              <a:rPr lang="en-CA" sz="2000" dirty="0" err="1"/>
              <a:t>utilizar</a:t>
            </a:r>
            <a:r>
              <a:rPr lang="en-CA" sz="2000" dirty="0"/>
              <a:t> </a:t>
            </a:r>
            <a:r>
              <a:rPr lang="en-CA" sz="2000" dirty="0" err="1"/>
              <a:t>contactos</a:t>
            </a:r>
            <a:r>
              <a:rPr lang="en-CA" sz="2000" dirty="0"/>
              <a:t> NA y NC.</a:t>
            </a:r>
          </a:p>
          <a:p>
            <a:pPr lvl="2" algn="l" rtl="0">
              <a:lnSpc>
                <a:spcPct val="90000"/>
              </a:lnSpc>
              <a:buClr>
                <a:schemeClr val="hlink"/>
              </a:buClr>
            </a:pPr>
            <a:r>
              <a:rPr lang="en-CA" sz="2000" dirty="0"/>
              <a:t>Se </a:t>
            </a:r>
            <a:r>
              <a:rPr lang="en-CA" sz="2000" dirty="0" err="1"/>
              <a:t>debe</a:t>
            </a:r>
            <a:r>
              <a:rPr lang="en-CA" sz="2000" dirty="0"/>
              <a:t> </a:t>
            </a:r>
            <a:r>
              <a:rPr lang="en-CA" sz="2000" dirty="0" err="1"/>
              <a:t>establecer</a:t>
            </a:r>
            <a:r>
              <a:rPr lang="en-CA" sz="2000" dirty="0"/>
              <a:t> la </a:t>
            </a:r>
            <a:r>
              <a:rPr lang="en-CA" sz="2000" dirty="0" err="1"/>
              <a:t>alarma</a:t>
            </a:r>
            <a:r>
              <a:rPr lang="en-CA" sz="2000" dirty="0"/>
              <a:t> del </a:t>
            </a:r>
            <a:r>
              <a:rPr lang="en-CA" sz="2000" dirty="0" err="1"/>
              <a:t>aislador</a:t>
            </a:r>
            <a:r>
              <a:rPr lang="en-CA" sz="2000" dirty="0"/>
              <a:t> y </a:t>
            </a:r>
            <a:r>
              <a:rPr lang="en-CA" sz="2000" dirty="0" err="1"/>
              <a:t>eliminar</a:t>
            </a:r>
            <a:r>
              <a:rPr lang="en-CA" sz="2000" dirty="0"/>
              <a:t> </a:t>
            </a:r>
            <a:r>
              <a:rPr lang="en-CA" sz="2000" dirty="0" err="1"/>
              <a:t>las</a:t>
            </a:r>
            <a:r>
              <a:rPr lang="en-CA" sz="2000" dirty="0"/>
              <a:t> </a:t>
            </a:r>
            <a:r>
              <a:rPr lang="en-CA" sz="2000" dirty="0" err="1"/>
              <a:t>combinaciones</a:t>
            </a:r>
            <a:r>
              <a:rPr lang="en-CA" sz="2000" dirty="0"/>
              <a:t> no </a:t>
            </a:r>
            <a:r>
              <a:rPr lang="en-CA" sz="2000" dirty="0" err="1"/>
              <a:t>válidas</a:t>
            </a:r>
            <a:r>
              <a:rPr lang="en-CA" sz="2000" dirty="0"/>
              <a:t> (</a:t>
            </a:r>
            <a:r>
              <a:rPr lang="en-CA" sz="2000" dirty="0" err="1"/>
              <a:t>abierto-abierto</a:t>
            </a:r>
            <a:r>
              <a:rPr lang="en-CA" sz="2000" dirty="0"/>
              <a:t>, </a:t>
            </a:r>
            <a:r>
              <a:rPr lang="en-CA" sz="2000" dirty="0" err="1"/>
              <a:t>cerrado-cerrado</a:t>
            </a:r>
            <a:r>
              <a:rPr lang="en-CA" sz="2000" dirty="0"/>
              <a:t>)</a:t>
            </a:r>
          </a:p>
          <a:p>
            <a:pPr lvl="2" algn="l" rtl="0">
              <a:lnSpc>
                <a:spcPct val="90000"/>
              </a:lnSpc>
              <a:buClr>
                <a:schemeClr val="hlink"/>
              </a:buClr>
            </a:pPr>
            <a:r>
              <a:rPr lang="en-CA" sz="2000" dirty="0"/>
              <a:t>Las </a:t>
            </a:r>
            <a:r>
              <a:rPr lang="en-CA" sz="2000" dirty="0" err="1"/>
              <a:t>operaciones</a:t>
            </a:r>
            <a:r>
              <a:rPr lang="en-CA" sz="2000" dirty="0"/>
              <a:t> de </a:t>
            </a:r>
            <a:r>
              <a:rPr lang="en-CA" sz="2000" dirty="0" err="1"/>
              <a:t>conmutación</a:t>
            </a:r>
            <a:r>
              <a:rPr lang="en-CA" sz="2000" dirty="0"/>
              <a:t> </a:t>
            </a:r>
            <a:r>
              <a:rPr lang="en-CA" sz="2000" dirty="0" err="1"/>
              <a:t>deben</a:t>
            </a:r>
            <a:r>
              <a:rPr lang="en-CA" sz="2000" dirty="0"/>
              <a:t> </a:t>
            </a:r>
            <a:r>
              <a:rPr lang="en-CA" sz="2000" dirty="0" err="1"/>
              <a:t>inhibirse</a:t>
            </a:r>
            <a:r>
              <a:rPr lang="en-CA" sz="2000" dirty="0"/>
              <a:t> </a:t>
            </a:r>
            <a:r>
              <a:rPr lang="en-CA" sz="2000" dirty="0" err="1"/>
              <a:t>hasta</a:t>
            </a:r>
            <a:r>
              <a:rPr lang="en-CA" sz="2000" dirty="0"/>
              <a:t> </a:t>
            </a:r>
            <a:r>
              <a:rPr lang="en-CA" sz="2000" dirty="0" err="1"/>
              <a:t>que</a:t>
            </a:r>
            <a:r>
              <a:rPr lang="en-CA" sz="2000" dirty="0"/>
              <a:t> la </a:t>
            </a:r>
            <a:r>
              <a:rPr lang="en-CA" sz="2000" dirty="0" err="1"/>
              <a:t>imagen</a:t>
            </a:r>
            <a:r>
              <a:rPr lang="en-CA" sz="2000" dirty="0"/>
              <a:t> del </a:t>
            </a:r>
            <a:r>
              <a:rPr lang="en-CA" sz="2000" dirty="0" err="1" smtClean="0"/>
              <a:t>barra</a:t>
            </a:r>
            <a:r>
              <a:rPr lang="en-CA" sz="2000" dirty="0" smtClean="0"/>
              <a:t> </a:t>
            </a:r>
            <a:r>
              <a:rPr lang="en-CA" sz="2000" dirty="0"/>
              <a:t>se </a:t>
            </a:r>
            <a:r>
              <a:rPr lang="en-CA" sz="2000" dirty="0" err="1"/>
              <a:t>reconozca</a:t>
            </a:r>
            <a:r>
              <a:rPr lang="en-CA" sz="2000" dirty="0"/>
              <a:t> con </a:t>
            </a:r>
            <a:r>
              <a:rPr lang="en-CA" sz="2000" dirty="0" err="1"/>
              <a:t>una</a:t>
            </a:r>
            <a:r>
              <a:rPr lang="en-CA" sz="2000" dirty="0"/>
              <a:t> </a:t>
            </a:r>
            <a:r>
              <a:rPr lang="en-CA" sz="2000" dirty="0" err="1"/>
              <a:t>precisión</a:t>
            </a:r>
            <a:r>
              <a:rPr lang="en-CA" sz="2000" dirty="0"/>
              <a:t> del 100 %.</a:t>
            </a:r>
          </a:p>
          <a:p>
            <a:pPr lvl="2" algn="l" rtl="0">
              <a:lnSpc>
                <a:spcPct val="90000"/>
              </a:lnSpc>
              <a:buClr>
                <a:schemeClr val="hlink"/>
              </a:buClr>
            </a:pPr>
            <a:r>
              <a:rPr lang="en-CA" sz="2000" dirty="0" err="1"/>
              <a:t>Opcionalmente</a:t>
            </a:r>
            <a:r>
              <a:rPr lang="en-CA" sz="2000" dirty="0"/>
              <a:t>, </a:t>
            </a:r>
            <a:r>
              <a:rPr lang="en-CA" sz="2000" dirty="0" err="1"/>
              <a:t>bloquea</a:t>
            </a:r>
            <a:r>
              <a:rPr lang="en-CA" sz="2000" dirty="0"/>
              <a:t> la </a:t>
            </a:r>
            <a:r>
              <a:rPr lang="en-CA" sz="2000" dirty="0" err="1"/>
              <a:t>operación</a:t>
            </a:r>
            <a:r>
              <a:rPr lang="en-CA" sz="2000" dirty="0"/>
              <a:t> del 87B </a:t>
            </a:r>
            <a:r>
              <a:rPr lang="en-CA" sz="2000" dirty="0" err="1"/>
              <a:t>desde</a:t>
            </a:r>
            <a:r>
              <a:rPr lang="en-CA" sz="2000" dirty="0"/>
              <a:t> la </a:t>
            </a:r>
            <a:r>
              <a:rPr lang="en-CA" sz="2000" dirty="0" err="1"/>
              <a:t>alarma</a:t>
            </a:r>
            <a:r>
              <a:rPr lang="en-CA" sz="2000" dirty="0"/>
              <a:t> del </a:t>
            </a:r>
            <a:r>
              <a:rPr lang="en-CA" sz="2000" dirty="0" err="1"/>
              <a:t>aislador</a:t>
            </a:r>
            <a:r>
              <a:rPr lang="en-CA" sz="2000" dirty="0"/>
              <a:t>.</a:t>
            </a:r>
          </a:p>
          <a:p>
            <a:pPr lvl="1" algn="l" rtl="0">
              <a:lnSpc>
                <a:spcPct val="90000"/>
              </a:lnSpc>
              <a:buClr>
                <a:schemeClr val="hlink"/>
              </a:buClr>
            </a:pPr>
            <a:r>
              <a:rPr lang="en-CA" dirty="0" err="1"/>
              <a:t>Cada</a:t>
            </a:r>
            <a:r>
              <a:rPr lang="en-CA" dirty="0"/>
              <a:t> </a:t>
            </a:r>
            <a:r>
              <a:rPr lang="en-CA" dirty="0" err="1"/>
              <a:t>señal</a:t>
            </a:r>
            <a:r>
              <a:rPr lang="en-CA" dirty="0"/>
              <a:t> de </a:t>
            </a:r>
            <a:r>
              <a:rPr lang="en-CA" dirty="0" err="1"/>
              <a:t>posición</a:t>
            </a:r>
            <a:r>
              <a:rPr lang="en-CA" dirty="0"/>
              <a:t> del </a:t>
            </a:r>
            <a:r>
              <a:rPr lang="en-CA" dirty="0" err="1"/>
              <a:t>aislador</a:t>
            </a:r>
            <a:r>
              <a:rPr lang="en-CA" dirty="0"/>
              <a:t> decide:</a:t>
            </a:r>
          </a:p>
          <a:p>
            <a:pPr lvl="2" algn="l" rtl="0">
              <a:lnSpc>
                <a:spcPct val="90000"/>
              </a:lnSpc>
              <a:buClr>
                <a:schemeClr val="hlink"/>
              </a:buClr>
            </a:pPr>
            <a:r>
              <a:rPr lang="en-CA" sz="2000" dirty="0"/>
              <a:t>Si la </a:t>
            </a:r>
            <a:r>
              <a:rPr lang="en-CA" sz="2000" dirty="0" err="1"/>
              <a:t>corriente</a:t>
            </a:r>
            <a:r>
              <a:rPr lang="en-CA" sz="2000" dirty="0"/>
              <a:t> </a:t>
            </a:r>
            <a:r>
              <a:rPr lang="en-CA" sz="2000" dirty="0" err="1"/>
              <a:t>asociada</a:t>
            </a:r>
            <a:r>
              <a:rPr lang="en-CA" sz="2000" dirty="0"/>
              <a:t> </a:t>
            </a:r>
            <a:r>
              <a:rPr lang="en-CA" sz="2000" dirty="0" err="1"/>
              <a:t>debe</a:t>
            </a:r>
            <a:r>
              <a:rPr lang="en-CA" sz="2000" dirty="0"/>
              <a:t> </a:t>
            </a:r>
            <a:r>
              <a:rPr lang="en-CA" sz="2000" dirty="0" err="1"/>
              <a:t>incluirse</a:t>
            </a:r>
            <a:r>
              <a:rPr lang="en-CA" sz="2000" dirty="0"/>
              <a:t> o no en los </a:t>
            </a:r>
            <a:r>
              <a:rPr lang="en-CA" sz="2000" dirty="0" err="1"/>
              <a:t>cálculos</a:t>
            </a:r>
            <a:r>
              <a:rPr lang="en-CA" sz="2000" dirty="0"/>
              <a:t> </a:t>
            </a:r>
            <a:r>
              <a:rPr lang="en-CA" sz="2000" dirty="0" err="1"/>
              <a:t>diferenciales</a:t>
            </a:r>
            <a:endParaRPr lang="en-CA" sz="2000" dirty="0"/>
          </a:p>
          <a:p>
            <a:pPr lvl="2" algn="l" rtl="0">
              <a:lnSpc>
                <a:spcPct val="90000"/>
              </a:lnSpc>
              <a:buClr>
                <a:schemeClr val="hlink"/>
              </a:buClr>
            </a:pPr>
            <a:r>
              <a:rPr lang="en-CA" sz="2000" dirty="0"/>
              <a:t>Si se </a:t>
            </a:r>
            <a:r>
              <a:rPr lang="en-CA" sz="2000" dirty="0" err="1"/>
              <a:t>debe</a:t>
            </a:r>
            <a:r>
              <a:rPr lang="en-CA" sz="2000" dirty="0"/>
              <a:t> </a:t>
            </a:r>
            <a:r>
              <a:rPr lang="en-CA" sz="2000" dirty="0" err="1"/>
              <a:t>disparar</a:t>
            </a:r>
            <a:r>
              <a:rPr lang="en-CA" sz="2000" dirty="0"/>
              <a:t> o no el </a:t>
            </a:r>
            <a:r>
              <a:rPr lang="en-CA" sz="2000" dirty="0" err="1" smtClean="0"/>
              <a:t>interruptor</a:t>
            </a:r>
            <a:r>
              <a:rPr lang="en-CA" sz="2000" dirty="0" smtClean="0"/>
              <a:t> </a:t>
            </a:r>
            <a:r>
              <a:rPr lang="en-CA" sz="2000" dirty="0" err="1"/>
              <a:t>asociado</a:t>
            </a:r>
            <a:endParaRPr lang="en-CA" sz="2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p:txBody>
          <a:bodyPr/>
          <a:lstStyle/>
          <a:p>
            <a:pPr algn="l" rtl="0"/>
            <a:r>
              <a:rPr lang="en-CA"/>
              <a:t>Aislador: conexiones típicas abiertas/cerradas</a:t>
            </a:r>
          </a:p>
        </p:txBody>
      </p:sp>
      <p:pic>
        <p:nvPicPr>
          <p:cNvPr id="569347" name="Picture 3"/>
          <p:cNvPicPr>
            <a:picLocks noChangeAspect="1" noChangeArrowheads="1"/>
          </p:cNvPicPr>
          <p:nvPr/>
        </p:nvPicPr>
        <p:blipFill>
          <a:blip r:embed="rId2"/>
          <a:srcRect r="446"/>
          <a:stretch>
            <a:fillRect/>
          </a:stretch>
        </p:blipFill>
        <p:spPr bwMode="auto">
          <a:xfrm>
            <a:off x="228600" y="1524000"/>
            <a:ext cx="8153400" cy="3609975"/>
          </a:xfrm>
          <a:prstGeom prst="rect">
            <a:avLst/>
          </a:prstGeom>
          <a:noFill/>
          <a:ln w="12700">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22563" name="Group 3"/>
          <p:cNvGrpSpPr>
            <a:grpSpLocks/>
          </p:cNvGrpSpPr>
          <p:nvPr/>
        </p:nvGrpSpPr>
        <p:grpSpPr bwMode="auto">
          <a:xfrm>
            <a:off x="228600" y="1604963"/>
            <a:ext cx="8534400" cy="2819400"/>
            <a:chOff x="-3" y="-3"/>
            <a:chExt cx="3656" cy="2118"/>
          </a:xfrm>
        </p:grpSpPr>
        <p:grpSp>
          <p:nvGrpSpPr>
            <p:cNvPr id="322564" name="Group 4"/>
            <p:cNvGrpSpPr>
              <a:grpSpLocks/>
            </p:cNvGrpSpPr>
            <p:nvPr/>
          </p:nvGrpSpPr>
          <p:grpSpPr bwMode="auto">
            <a:xfrm>
              <a:off x="0" y="0"/>
              <a:ext cx="3650" cy="2112"/>
              <a:chOff x="0" y="0"/>
              <a:chExt cx="3650" cy="2112"/>
            </a:xfrm>
          </p:grpSpPr>
          <p:grpSp>
            <p:nvGrpSpPr>
              <p:cNvPr id="322565" name="Group 5"/>
              <p:cNvGrpSpPr>
                <a:grpSpLocks/>
              </p:cNvGrpSpPr>
              <p:nvPr/>
            </p:nvGrpSpPr>
            <p:grpSpPr bwMode="auto">
              <a:xfrm>
                <a:off x="0" y="0"/>
                <a:ext cx="730" cy="576"/>
                <a:chOff x="0" y="0"/>
                <a:chExt cx="730" cy="576"/>
              </a:xfrm>
            </p:grpSpPr>
            <p:sp>
              <p:nvSpPr>
                <p:cNvPr id="322566" name="Rectangle 6"/>
                <p:cNvSpPr>
                  <a:spLocks noChangeArrowheads="1"/>
                </p:cNvSpPr>
                <p:nvPr/>
              </p:nvSpPr>
              <p:spPr bwMode="auto">
                <a:xfrm>
                  <a:off x="43" y="0"/>
                  <a:ext cx="644" cy="576"/>
                </a:xfrm>
                <a:prstGeom prst="rect">
                  <a:avLst/>
                </a:prstGeom>
                <a:noFill/>
                <a:ln w="9525">
                  <a:noFill/>
                  <a:miter lim="800000"/>
                  <a:headEnd/>
                  <a:tailEnd/>
                </a:ln>
                <a:effectLst/>
              </p:spPr>
              <p:txBody>
                <a:bodyPr/>
                <a:lstStyle/>
                <a:p>
                  <a:pPr algn="l" rtl="0" eaLnBrk="1" hangingPunct="1"/>
                  <a:r>
                    <a:rPr lang="en-US" sz="1400" b="1">
                      <a:cs typeface="Arial" pitchFamily="34" charset="0"/>
                    </a:rPr>
                    <a:t>Aislador abierto</a:t>
                  </a:r>
                  <a:br>
                    <a:rPr lang="en-US" sz="1400" b="1">
                      <a:cs typeface="Arial" pitchFamily="34" charset="0"/>
                    </a:rPr>
                  </a:br>
                  <a:r>
                    <a:rPr lang="en-US" sz="1400" b="1">
                      <a:cs typeface="Arial" pitchFamily="34" charset="0"/>
                    </a:rPr>
                    <a:t>Contacto auxiliar</a:t>
                  </a:r>
                  <a:endParaRPr lang="en-US" sz="1400">
                    <a:cs typeface="Times New Roman" pitchFamily="18" charset="0"/>
                  </a:endParaRPr>
                </a:p>
                <a:p>
                  <a:pPr algn="l" rtl="0"/>
                  <a:endParaRPr lang="en-US" sz="1400"/>
                </a:p>
              </p:txBody>
            </p:sp>
            <p:sp>
              <p:nvSpPr>
                <p:cNvPr id="322567" name="Rectangle 7"/>
                <p:cNvSpPr>
                  <a:spLocks noChangeArrowheads="1"/>
                </p:cNvSpPr>
                <p:nvPr/>
              </p:nvSpPr>
              <p:spPr bwMode="auto">
                <a:xfrm>
                  <a:off x="0" y="0"/>
                  <a:ext cx="730" cy="576"/>
                </a:xfrm>
                <a:prstGeom prst="rect">
                  <a:avLst/>
                </a:prstGeom>
                <a:noFill/>
                <a:ln w="7">
                  <a:solidFill>
                    <a:srgbClr val="A0A0A0"/>
                  </a:solidFill>
                  <a:miter lim="800000"/>
                  <a:headEnd/>
                  <a:tailEnd/>
                </a:ln>
                <a:effectLst/>
              </p:spPr>
              <p:txBody>
                <a:bodyPr/>
                <a:lstStyle/>
                <a:p>
                  <a:pPr algn="l" rtl="0"/>
                  <a:endParaRPr lang="es-AR"/>
                </a:p>
              </p:txBody>
            </p:sp>
          </p:grpSp>
          <p:grpSp>
            <p:nvGrpSpPr>
              <p:cNvPr id="322568" name="Group 8"/>
              <p:cNvGrpSpPr>
                <a:grpSpLocks/>
              </p:cNvGrpSpPr>
              <p:nvPr/>
            </p:nvGrpSpPr>
            <p:grpSpPr bwMode="auto">
              <a:xfrm>
                <a:off x="730" y="0"/>
                <a:ext cx="730" cy="576"/>
                <a:chOff x="730" y="0"/>
                <a:chExt cx="730" cy="576"/>
              </a:xfrm>
            </p:grpSpPr>
            <p:sp>
              <p:nvSpPr>
                <p:cNvPr id="322569" name="Rectangle 9"/>
                <p:cNvSpPr>
                  <a:spLocks noChangeArrowheads="1"/>
                </p:cNvSpPr>
                <p:nvPr/>
              </p:nvSpPr>
              <p:spPr bwMode="auto">
                <a:xfrm>
                  <a:off x="773" y="0"/>
                  <a:ext cx="644" cy="576"/>
                </a:xfrm>
                <a:prstGeom prst="rect">
                  <a:avLst/>
                </a:prstGeom>
                <a:noFill/>
                <a:ln w="9525">
                  <a:noFill/>
                  <a:miter lim="800000"/>
                  <a:headEnd/>
                  <a:tailEnd/>
                </a:ln>
                <a:effectLst/>
              </p:spPr>
              <p:txBody>
                <a:bodyPr/>
                <a:lstStyle/>
                <a:p>
                  <a:pPr algn="l" rtl="0" eaLnBrk="1" hangingPunct="1"/>
                  <a:r>
                    <a:rPr lang="en-US" sz="1400" b="1">
                      <a:cs typeface="Arial" pitchFamily="34" charset="0"/>
                    </a:rPr>
                    <a:t>Aislador cerrado</a:t>
                  </a:r>
                  <a:br>
                    <a:rPr lang="en-US" sz="1400" b="1">
                      <a:cs typeface="Arial" pitchFamily="34" charset="0"/>
                    </a:rPr>
                  </a:br>
                  <a:r>
                    <a:rPr lang="en-US" sz="1400" b="1">
                      <a:cs typeface="Arial" pitchFamily="34" charset="0"/>
                    </a:rPr>
                    <a:t>Contacto auxiliar</a:t>
                  </a:r>
                  <a:endParaRPr lang="en-US" sz="1400">
                    <a:cs typeface="Times New Roman" pitchFamily="18" charset="0"/>
                  </a:endParaRPr>
                </a:p>
                <a:p>
                  <a:pPr algn="l" rtl="0"/>
                  <a:endParaRPr lang="en-US" sz="1400"/>
                </a:p>
              </p:txBody>
            </p:sp>
            <p:sp>
              <p:nvSpPr>
                <p:cNvPr id="322570" name="Rectangle 10"/>
                <p:cNvSpPr>
                  <a:spLocks noChangeArrowheads="1"/>
                </p:cNvSpPr>
                <p:nvPr/>
              </p:nvSpPr>
              <p:spPr bwMode="auto">
                <a:xfrm>
                  <a:off x="730" y="0"/>
                  <a:ext cx="730" cy="576"/>
                </a:xfrm>
                <a:prstGeom prst="rect">
                  <a:avLst/>
                </a:prstGeom>
                <a:noFill/>
                <a:ln w="7">
                  <a:solidFill>
                    <a:srgbClr val="A0A0A0"/>
                  </a:solidFill>
                  <a:miter lim="800000"/>
                  <a:headEnd/>
                  <a:tailEnd/>
                </a:ln>
                <a:effectLst/>
              </p:spPr>
              <p:txBody>
                <a:bodyPr/>
                <a:lstStyle/>
                <a:p>
                  <a:pPr algn="l" rtl="0"/>
                  <a:endParaRPr lang="es-AR"/>
                </a:p>
              </p:txBody>
            </p:sp>
          </p:grpSp>
          <p:grpSp>
            <p:nvGrpSpPr>
              <p:cNvPr id="322571" name="Group 11"/>
              <p:cNvGrpSpPr>
                <a:grpSpLocks/>
              </p:cNvGrpSpPr>
              <p:nvPr/>
            </p:nvGrpSpPr>
            <p:grpSpPr bwMode="auto">
              <a:xfrm>
                <a:off x="1460" y="0"/>
                <a:ext cx="730" cy="576"/>
                <a:chOff x="1460" y="0"/>
                <a:chExt cx="730" cy="576"/>
              </a:xfrm>
            </p:grpSpPr>
            <p:sp>
              <p:nvSpPr>
                <p:cNvPr id="322572" name="Rectangle 12"/>
                <p:cNvSpPr>
                  <a:spLocks noChangeArrowheads="1"/>
                </p:cNvSpPr>
                <p:nvPr/>
              </p:nvSpPr>
              <p:spPr bwMode="auto">
                <a:xfrm>
                  <a:off x="1503" y="0"/>
                  <a:ext cx="644" cy="576"/>
                </a:xfrm>
                <a:prstGeom prst="rect">
                  <a:avLst/>
                </a:prstGeom>
                <a:noFill/>
                <a:ln w="9525">
                  <a:noFill/>
                  <a:miter lim="800000"/>
                  <a:headEnd/>
                  <a:tailEnd/>
                </a:ln>
                <a:effectLst/>
              </p:spPr>
              <p:txBody>
                <a:bodyPr/>
                <a:lstStyle/>
                <a:p>
                  <a:pPr algn="l" rtl="0" eaLnBrk="1" hangingPunct="1"/>
                  <a:r>
                    <a:rPr lang="en-US" sz="1400" b="1">
                      <a:cs typeface="Arial" pitchFamily="34" charset="0"/>
                    </a:rPr>
                    <a:t>Posición del aislador</a:t>
                  </a:r>
                  <a:endParaRPr lang="en-US" sz="1400">
                    <a:cs typeface="Times New Roman" pitchFamily="18" charset="0"/>
                  </a:endParaRPr>
                </a:p>
                <a:p>
                  <a:pPr algn="l" rtl="0"/>
                  <a:endParaRPr lang="en-US" sz="1400"/>
                </a:p>
              </p:txBody>
            </p:sp>
            <p:sp>
              <p:nvSpPr>
                <p:cNvPr id="322573" name="Rectangle 13"/>
                <p:cNvSpPr>
                  <a:spLocks noChangeArrowheads="1"/>
                </p:cNvSpPr>
                <p:nvPr/>
              </p:nvSpPr>
              <p:spPr bwMode="auto">
                <a:xfrm>
                  <a:off x="1460" y="0"/>
                  <a:ext cx="730" cy="576"/>
                </a:xfrm>
                <a:prstGeom prst="rect">
                  <a:avLst/>
                </a:prstGeom>
                <a:noFill/>
                <a:ln w="7">
                  <a:solidFill>
                    <a:srgbClr val="A0A0A0"/>
                  </a:solidFill>
                  <a:miter lim="800000"/>
                  <a:headEnd/>
                  <a:tailEnd/>
                </a:ln>
                <a:effectLst/>
              </p:spPr>
              <p:txBody>
                <a:bodyPr/>
                <a:lstStyle/>
                <a:p>
                  <a:pPr algn="l" rtl="0"/>
                  <a:endParaRPr lang="es-AR"/>
                </a:p>
              </p:txBody>
            </p:sp>
          </p:grpSp>
          <p:grpSp>
            <p:nvGrpSpPr>
              <p:cNvPr id="322574" name="Group 14"/>
              <p:cNvGrpSpPr>
                <a:grpSpLocks/>
              </p:cNvGrpSpPr>
              <p:nvPr/>
            </p:nvGrpSpPr>
            <p:grpSpPr bwMode="auto">
              <a:xfrm>
                <a:off x="2190" y="0"/>
                <a:ext cx="730" cy="576"/>
                <a:chOff x="2190" y="0"/>
                <a:chExt cx="730" cy="576"/>
              </a:xfrm>
            </p:grpSpPr>
            <p:sp>
              <p:nvSpPr>
                <p:cNvPr id="322575" name="Rectangle 15"/>
                <p:cNvSpPr>
                  <a:spLocks noChangeArrowheads="1"/>
                </p:cNvSpPr>
                <p:nvPr/>
              </p:nvSpPr>
              <p:spPr bwMode="auto">
                <a:xfrm>
                  <a:off x="2233" y="0"/>
                  <a:ext cx="644" cy="576"/>
                </a:xfrm>
                <a:prstGeom prst="rect">
                  <a:avLst/>
                </a:prstGeom>
                <a:noFill/>
                <a:ln w="9525">
                  <a:noFill/>
                  <a:miter lim="800000"/>
                  <a:headEnd/>
                  <a:tailEnd/>
                </a:ln>
                <a:effectLst/>
              </p:spPr>
              <p:txBody>
                <a:bodyPr/>
                <a:lstStyle/>
                <a:p>
                  <a:pPr algn="l" rtl="0" eaLnBrk="1" hangingPunct="1"/>
                  <a:r>
                    <a:rPr lang="en-US" sz="1400" b="1">
                      <a:cs typeface="Arial" pitchFamily="34" charset="0"/>
                    </a:rPr>
                    <a:t>Alarma</a:t>
                  </a:r>
                  <a:endParaRPr lang="en-US" sz="1400">
                    <a:cs typeface="Times New Roman" pitchFamily="18" charset="0"/>
                  </a:endParaRPr>
                </a:p>
                <a:p>
                  <a:pPr algn="l" rtl="0"/>
                  <a:endParaRPr lang="en-US" sz="1400"/>
                </a:p>
              </p:txBody>
            </p:sp>
            <p:sp>
              <p:nvSpPr>
                <p:cNvPr id="322576" name="Rectangle 16"/>
                <p:cNvSpPr>
                  <a:spLocks noChangeArrowheads="1"/>
                </p:cNvSpPr>
                <p:nvPr/>
              </p:nvSpPr>
              <p:spPr bwMode="auto">
                <a:xfrm>
                  <a:off x="2190" y="0"/>
                  <a:ext cx="730" cy="576"/>
                </a:xfrm>
                <a:prstGeom prst="rect">
                  <a:avLst/>
                </a:prstGeom>
                <a:noFill/>
                <a:ln w="7">
                  <a:solidFill>
                    <a:srgbClr val="A0A0A0"/>
                  </a:solidFill>
                  <a:miter lim="800000"/>
                  <a:headEnd/>
                  <a:tailEnd/>
                </a:ln>
                <a:effectLst/>
              </p:spPr>
              <p:txBody>
                <a:bodyPr/>
                <a:lstStyle/>
                <a:p>
                  <a:pPr algn="l" rtl="0"/>
                  <a:endParaRPr lang="es-AR"/>
                </a:p>
              </p:txBody>
            </p:sp>
          </p:grpSp>
          <p:grpSp>
            <p:nvGrpSpPr>
              <p:cNvPr id="322577" name="Group 17"/>
              <p:cNvGrpSpPr>
                <a:grpSpLocks/>
              </p:cNvGrpSpPr>
              <p:nvPr/>
            </p:nvGrpSpPr>
            <p:grpSpPr bwMode="auto">
              <a:xfrm>
                <a:off x="2920" y="0"/>
                <a:ext cx="730" cy="576"/>
                <a:chOff x="2920" y="0"/>
                <a:chExt cx="730" cy="576"/>
              </a:xfrm>
            </p:grpSpPr>
            <p:sp>
              <p:nvSpPr>
                <p:cNvPr id="322578" name="Rectangle 18"/>
                <p:cNvSpPr>
                  <a:spLocks noChangeArrowheads="1"/>
                </p:cNvSpPr>
                <p:nvPr/>
              </p:nvSpPr>
              <p:spPr bwMode="auto">
                <a:xfrm>
                  <a:off x="2963" y="0"/>
                  <a:ext cx="644" cy="576"/>
                </a:xfrm>
                <a:prstGeom prst="rect">
                  <a:avLst/>
                </a:prstGeom>
                <a:noFill/>
                <a:ln w="9525">
                  <a:noFill/>
                  <a:miter lim="800000"/>
                  <a:headEnd/>
                  <a:tailEnd/>
                </a:ln>
                <a:effectLst/>
              </p:spPr>
              <p:txBody>
                <a:bodyPr/>
                <a:lstStyle/>
                <a:p>
                  <a:pPr algn="l" rtl="0" eaLnBrk="1" hangingPunct="1"/>
                  <a:r>
                    <a:rPr lang="en-US" sz="1400" b="1">
                      <a:cs typeface="Arial" pitchFamily="34" charset="0"/>
                    </a:rPr>
                    <a:t>Cambio de bloque</a:t>
                  </a:r>
                  <a:endParaRPr lang="en-US" sz="1400">
                    <a:cs typeface="Times New Roman" pitchFamily="18" charset="0"/>
                  </a:endParaRPr>
                </a:p>
                <a:p>
                  <a:pPr algn="l" rtl="0"/>
                  <a:endParaRPr lang="en-US" sz="1400"/>
                </a:p>
              </p:txBody>
            </p:sp>
            <p:sp>
              <p:nvSpPr>
                <p:cNvPr id="322579" name="Rectangle 19"/>
                <p:cNvSpPr>
                  <a:spLocks noChangeArrowheads="1"/>
                </p:cNvSpPr>
                <p:nvPr/>
              </p:nvSpPr>
              <p:spPr bwMode="auto">
                <a:xfrm>
                  <a:off x="2920" y="0"/>
                  <a:ext cx="730" cy="576"/>
                </a:xfrm>
                <a:prstGeom prst="rect">
                  <a:avLst/>
                </a:prstGeom>
                <a:noFill/>
                <a:ln w="7">
                  <a:solidFill>
                    <a:srgbClr val="A0A0A0"/>
                  </a:solidFill>
                  <a:miter lim="800000"/>
                  <a:headEnd/>
                  <a:tailEnd/>
                </a:ln>
                <a:effectLst/>
              </p:spPr>
              <p:txBody>
                <a:bodyPr/>
                <a:lstStyle/>
                <a:p>
                  <a:pPr algn="l" rtl="0"/>
                  <a:endParaRPr lang="es-AR"/>
                </a:p>
              </p:txBody>
            </p:sp>
          </p:grpSp>
          <p:grpSp>
            <p:nvGrpSpPr>
              <p:cNvPr id="322580" name="Group 20"/>
              <p:cNvGrpSpPr>
                <a:grpSpLocks/>
              </p:cNvGrpSpPr>
              <p:nvPr/>
            </p:nvGrpSpPr>
            <p:grpSpPr bwMode="auto">
              <a:xfrm>
                <a:off x="0" y="576"/>
                <a:ext cx="730" cy="384"/>
                <a:chOff x="0" y="576"/>
                <a:chExt cx="730" cy="384"/>
              </a:xfrm>
            </p:grpSpPr>
            <p:sp>
              <p:nvSpPr>
                <p:cNvPr id="322581" name="Rectangle 21"/>
                <p:cNvSpPr>
                  <a:spLocks noChangeArrowheads="1"/>
                </p:cNvSpPr>
                <p:nvPr/>
              </p:nvSpPr>
              <p:spPr bwMode="auto">
                <a:xfrm>
                  <a:off x="43" y="576"/>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Apagado</a:t>
                  </a:r>
                  <a:endParaRPr lang="en-US" sz="1400" b="1">
                    <a:cs typeface="Times New Roman" pitchFamily="18" charset="0"/>
                  </a:endParaRPr>
                </a:p>
                <a:p>
                  <a:pPr algn="l" rtl="0"/>
                  <a:endParaRPr lang="en-US" sz="1400" b="1"/>
                </a:p>
              </p:txBody>
            </p:sp>
            <p:sp>
              <p:nvSpPr>
                <p:cNvPr id="322582" name="Rectangle 22"/>
                <p:cNvSpPr>
                  <a:spLocks noChangeArrowheads="1"/>
                </p:cNvSpPr>
                <p:nvPr/>
              </p:nvSpPr>
              <p:spPr bwMode="auto">
                <a:xfrm>
                  <a:off x="0" y="576"/>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583" name="Group 23"/>
              <p:cNvGrpSpPr>
                <a:grpSpLocks/>
              </p:cNvGrpSpPr>
              <p:nvPr/>
            </p:nvGrpSpPr>
            <p:grpSpPr bwMode="auto">
              <a:xfrm>
                <a:off x="730" y="576"/>
                <a:ext cx="730" cy="384"/>
                <a:chOff x="730" y="576"/>
                <a:chExt cx="730" cy="384"/>
              </a:xfrm>
            </p:grpSpPr>
            <p:sp>
              <p:nvSpPr>
                <p:cNvPr id="322584" name="Rectangle 24"/>
                <p:cNvSpPr>
                  <a:spLocks noChangeArrowheads="1"/>
                </p:cNvSpPr>
                <p:nvPr/>
              </p:nvSpPr>
              <p:spPr bwMode="auto">
                <a:xfrm>
                  <a:off x="773" y="576"/>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En</a:t>
                  </a:r>
                  <a:endParaRPr lang="en-US" sz="1400" b="1">
                    <a:cs typeface="Times New Roman" pitchFamily="18" charset="0"/>
                  </a:endParaRPr>
                </a:p>
                <a:p>
                  <a:pPr algn="l" rtl="0"/>
                  <a:endParaRPr lang="en-US" sz="1400" b="1"/>
                </a:p>
              </p:txBody>
            </p:sp>
            <p:sp>
              <p:nvSpPr>
                <p:cNvPr id="322585" name="Rectangle 25"/>
                <p:cNvSpPr>
                  <a:spLocks noChangeArrowheads="1"/>
                </p:cNvSpPr>
                <p:nvPr/>
              </p:nvSpPr>
              <p:spPr bwMode="auto">
                <a:xfrm>
                  <a:off x="730" y="576"/>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586" name="Group 26"/>
              <p:cNvGrpSpPr>
                <a:grpSpLocks/>
              </p:cNvGrpSpPr>
              <p:nvPr/>
            </p:nvGrpSpPr>
            <p:grpSpPr bwMode="auto">
              <a:xfrm>
                <a:off x="1460" y="576"/>
                <a:ext cx="730" cy="384"/>
                <a:chOff x="1460" y="576"/>
                <a:chExt cx="730" cy="384"/>
              </a:xfrm>
            </p:grpSpPr>
            <p:sp>
              <p:nvSpPr>
                <p:cNvPr id="322587" name="Rectangle 27"/>
                <p:cNvSpPr>
                  <a:spLocks noChangeArrowheads="1"/>
                </p:cNvSpPr>
                <p:nvPr/>
              </p:nvSpPr>
              <p:spPr bwMode="auto">
                <a:xfrm>
                  <a:off x="1503" y="576"/>
                  <a:ext cx="644" cy="384"/>
                </a:xfrm>
                <a:prstGeom prst="rect">
                  <a:avLst/>
                </a:prstGeom>
                <a:noFill/>
                <a:ln w="9525">
                  <a:noFill/>
                  <a:miter lim="800000"/>
                  <a:headEnd/>
                  <a:tailEnd/>
                </a:ln>
                <a:effectLst/>
              </p:spPr>
              <p:txBody>
                <a:bodyPr/>
                <a:lstStyle/>
                <a:p>
                  <a:pPr algn="l" rtl="0" eaLnBrk="1" hangingPunct="1"/>
                  <a:r>
                    <a:rPr lang="en-US" sz="1400" b="1">
                      <a:solidFill>
                        <a:srgbClr val="009900"/>
                      </a:solidFill>
                      <a:cs typeface="Arial" pitchFamily="34" charset="0"/>
                    </a:rPr>
                    <a:t>CERRADO</a:t>
                  </a:r>
                  <a:endParaRPr lang="en-US" sz="1400" b="1">
                    <a:solidFill>
                      <a:srgbClr val="009900"/>
                    </a:solidFill>
                    <a:cs typeface="Times New Roman" pitchFamily="18" charset="0"/>
                  </a:endParaRPr>
                </a:p>
                <a:p>
                  <a:pPr algn="l" rtl="0"/>
                  <a:endParaRPr lang="en-US" sz="1400">
                    <a:solidFill>
                      <a:srgbClr val="009900"/>
                    </a:solidFill>
                  </a:endParaRPr>
                </a:p>
              </p:txBody>
            </p:sp>
            <p:sp>
              <p:nvSpPr>
                <p:cNvPr id="322588" name="Rectangle 28"/>
                <p:cNvSpPr>
                  <a:spLocks noChangeArrowheads="1"/>
                </p:cNvSpPr>
                <p:nvPr/>
              </p:nvSpPr>
              <p:spPr bwMode="auto">
                <a:xfrm>
                  <a:off x="1460" y="576"/>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589" name="Group 29"/>
              <p:cNvGrpSpPr>
                <a:grpSpLocks/>
              </p:cNvGrpSpPr>
              <p:nvPr/>
            </p:nvGrpSpPr>
            <p:grpSpPr bwMode="auto">
              <a:xfrm>
                <a:off x="2190" y="576"/>
                <a:ext cx="730" cy="384"/>
                <a:chOff x="2190" y="576"/>
                <a:chExt cx="730" cy="384"/>
              </a:xfrm>
            </p:grpSpPr>
            <p:sp>
              <p:nvSpPr>
                <p:cNvPr id="322590" name="Rectangle 30"/>
                <p:cNvSpPr>
                  <a:spLocks noChangeArrowheads="1"/>
                </p:cNvSpPr>
                <p:nvPr/>
              </p:nvSpPr>
              <p:spPr bwMode="auto">
                <a:xfrm>
                  <a:off x="2233" y="576"/>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No</a:t>
                  </a:r>
                  <a:endParaRPr lang="en-US" sz="1400" b="1">
                    <a:cs typeface="Times New Roman" pitchFamily="18" charset="0"/>
                  </a:endParaRPr>
                </a:p>
                <a:p>
                  <a:pPr algn="l" rtl="0"/>
                  <a:endParaRPr lang="en-US" sz="1400"/>
                </a:p>
              </p:txBody>
            </p:sp>
            <p:sp>
              <p:nvSpPr>
                <p:cNvPr id="322591" name="Rectangle 31"/>
                <p:cNvSpPr>
                  <a:spLocks noChangeArrowheads="1"/>
                </p:cNvSpPr>
                <p:nvPr/>
              </p:nvSpPr>
              <p:spPr bwMode="auto">
                <a:xfrm>
                  <a:off x="2190" y="576"/>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592" name="Group 32"/>
              <p:cNvGrpSpPr>
                <a:grpSpLocks/>
              </p:cNvGrpSpPr>
              <p:nvPr/>
            </p:nvGrpSpPr>
            <p:grpSpPr bwMode="auto">
              <a:xfrm>
                <a:off x="2920" y="576"/>
                <a:ext cx="730" cy="384"/>
                <a:chOff x="2920" y="576"/>
                <a:chExt cx="730" cy="384"/>
              </a:xfrm>
            </p:grpSpPr>
            <p:sp>
              <p:nvSpPr>
                <p:cNvPr id="322593" name="Rectangle 33"/>
                <p:cNvSpPr>
                  <a:spLocks noChangeArrowheads="1"/>
                </p:cNvSpPr>
                <p:nvPr/>
              </p:nvSpPr>
              <p:spPr bwMode="auto">
                <a:xfrm>
                  <a:off x="2963" y="576"/>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No</a:t>
                  </a:r>
                  <a:endParaRPr lang="en-US" sz="1400" b="1">
                    <a:cs typeface="Times New Roman" pitchFamily="18" charset="0"/>
                  </a:endParaRPr>
                </a:p>
                <a:p>
                  <a:pPr algn="l" rtl="0"/>
                  <a:endParaRPr lang="en-US" sz="1400"/>
                </a:p>
              </p:txBody>
            </p:sp>
            <p:sp>
              <p:nvSpPr>
                <p:cNvPr id="322594" name="Rectangle 34"/>
                <p:cNvSpPr>
                  <a:spLocks noChangeArrowheads="1"/>
                </p:cNvSpPr>
                <p:nvPr/>
              </p:nvSpPr>
              <p:spPr bwMode="auto">
                <a:xfrm>
                  <a:off x="2920" y="576"/>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595" name="Group 35"/>
              <p:cNvGrpSpPr>
                <a:grpSpLocks/>
              </p:cNvGrpSpPr>
              <p:nvPr/>
            </p:nvGrpSpPr>
            <p:grpSpPr bwMode="auto">
              <a:xfrm>
                <a:off x="0" y="960"/>
                <a:ext cx="730" cy="384"/>
                <a:chOff x="0" y="960"/>
                <a:chExt cx="730" cy="384"/>
              </a:xfrm>
            </p:grpSpPr>
            <p:sp>
              <p:nvSpPr>
                <p:cNvPr id="322596" name="Rectangle 36"/>
                <p:cNvSpPr>
                  <a:spLocks noChangeArrowheads="1"/>
                </p:cNvSpPr>
                <p:nvPr/>
              </p:nvSpPr>
              <p:spPr bwMode="auto">
                <a:xfrm>
                  <a:off x="43" y="960"/>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Apagado</a:t>
                  </a:r>
                  <a:endParaRPr lang="en-US" sz="1400" b="1">
                    <a:cs typeface="Times New Roman" pitchFamily="18" charset="0"/>
                  </a:endParaRPr>
                </a:p>
                <a:p>
                  <a:pPr algn="l" rtl="0"/>
                  <a:endParaRPr lang="en-US" sz="1400" b="1"/>
                </a:p>
              </p:txBody>
            </p:sp>
            <p:sp>
              <p:nvSpPr>
                <p:cNvPr id="322597" name="Rectangle 37"/>
                <p:cNvSpPr>
                  <a:spLocks noChangeArrowheads="1"/>
                </p:cNvSpPr>
                <p:nvPr/>
              </p:nvSpPr>
              <p:spPr bwMode="auto">
                <a:xfrm>
                  <a:off x="0" y="960"/>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598" name="Group 38"/>
              <p:cNvGrpSpPr>
                <a:grpSpLocks/>
              </p:cNvGrpSpPr>
              <p:nvPr/>
            </p:nvGrpSpPr>
            <p:grpSpPr bwMode="auto">
              <a:xfrm>
                <a:off x="730" y="960"/>
                <a:ext cx="730" cy="384"/>
                <a:chOff x="730" y="960"/>
                <a:chExt cx="730" cy="384"/>
              </a:xfrm>
            </p:grpSpPr>
            <p:sp>
              <p:nvSpPr>
                <p:cNvPr id="322599" name="Rectangle 39"/>
                <p:cNvSpPr>
                  <a:spLocks noChangeArrowheads="1"/>
                </p:cNvSpPr>
                <p:nvPr/>
              </p:nvSpPr>
              <p:spPr bwMode="auto">
                <a:xfrm>
                  <a:off x="773" y="960"/>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Apagado</a:t>
                  </a:r>
                  <a:endParaRPr lang="en-US" sz="1400" b="1">
                    <a:cs typeface="Times New Roman" pitchFamily="18" charset="0"/>
                  </a:endParaRPr>
                </a:p>
                <a:p>
                  <a:pPr algn="l" rtl="0"/>
                  <a:endParaRPr lang="en-US" sz="1400" b="1"/>
                </a:p>
              </p:txBody>
            </p:sp>
            <p:sp>
              <p:nvSpPr>
                <p:cNvPr id="322600" name="Rectangle 40"/>
                <p:cNvSpPr>
                  <a:spLocks noChangeArrowheads="1"/>
                </p:cNvSpPr>
                <p:nvPr/>
              </p:nvSpPr>
              <p:spPr bwMode="auto">
                <a:xfrm>
                  <a:off x="730" y="960"/>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01" name="Group 41"/>
              <p:cNvGrpSpPr>
                <a:grpSpLocks/>
              </p:cNvGrpSpPr>
              <p:nvPr/>
            </p:nvGrpSpPr>
            <p:grpSpPr bwMode="auto">
              <a:xfrm>
                <a:off x="1460" y="960"/>
                <a:ext cx="730" cy="384"/>
                <a:chOff x="1460" y="960"/>
                <a:chExt cx="730" cy="384"/>
              </a:xfrm>
            </p:grpSpPr>
            <p:sp>
              <p:nvSpPr>
                <p:cNvPr id="322602" name="Rectangle 42"/>
                <p:cNvSpPr>
                  <a:spLocks noChangeArrowheads="1"/>
                </p:cNvSpPr>
                <p:nvPr/>
              </p:nvSpPr>
              <p:spPr bwMode="auto">
                <a:xfrm>
                  <a:off x="1503" y="960"/>
                  <a:ext cx="644" cy="384"/>
                </a:xfrm>
                <a:prstGeom prst="rect">
                  <a:avLst/>
                </a:prstGeom>
                <a:noFill/>
                <a:ln w="9525">
                  <a:noFill/>
                  <a:miter lim="800000"/>
                  <a:headEnd/>
                  <a:tailEnd/>
                </a:ln>
                <a:effectLst/>
              </p:spPr>
              <p:txBody>
                <a:bodyPr/>
                <a:lstStyle/>
                <a:p>
                  <a:pPr algn="l" rtl="0" eaLnBrk="1" hangingPunct="1"/>
                  <a:r>
                    <a:rPr lang="en-US" sz="1400" b="1">
                      <a:solidFill>
                        <a:srgbClr val="FF0000"/>
                      </a:solidFill>
                      <a:cs typeface="Arial" pitchFamily="34" charset="0"/>
                    </a:rPr>
                    <a:t>ÚLTIMO VÁLIDO</a:t>
                  </a:r>
                  <a:endParaRPr lang="en-US" sz="1400" b="1">
                    <a:solidFill>
                      <a:srgbClr val="FF0000"/>
                    </a:solidFill>
                    <a:cs typeface="Times New Roman" pitchFamily="18" charset="0"/>
                  </a:endParaRPr>
                </a:p>
                <a:p>
                  <a:pPr algn="l" rtl="0"/>
                  <a:endParaRPr lang="en-US" sz="1400"/>
                </a:p>
              </p:txBody>
            </p:sp>
            <p:sp>
              <p:nvSpPr>
                <p:cNvPr id="322603" name="Rectangle 43"/>
                <p:cNvSpPr>
                  <a:spLocks noChangeArrowheads="1"/>
                </p:cNvSpPr>
                <p:nvPr/>
              </p:nvSpPr>
              <p:spPr bwMode="auto">
                <a:xfrm>
                  <a:off x="1460" y="960"/>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04" name="Group 44"/>
              <p:cNvGrpSpPr>
                <a:grpSpLocks/>
              </p:cNvGrpSpPr>
              <p:nvPr/>
            </p:nvGrpSpPr>
            <p:grpSpPr bwMode="auto">
              <a:xfrm>
                <a:off x="2190" y="960"/>
                <a:ext cx="730" cy="768"/>
                <a:chOff x="2190" y="960"/>
                <a:chExt cx="730" cy="768"/>
              </a:xfrm>
            </p:grpSpPr>
            <p:sp>
              <p:nvSpPr>
                <p:cNvPr id="322605" name="Rectangle 45"/>
                <p:cNvSpPr>
                  <a:spLocks noChangeArrowheads="1"/>
                </p:cNvSpPr>
                <p:nvPr/>
              </p:nvSpPr>
              <p:spPr bwMode="auto">
                <a:xfrm>
                  <a:off x="2233" y="960"/>
                  <a:ext cx="644" cy="768"/>
                </a:xfrm>
                <a:prstGeom prst="rect">
                  <a:avLst/>
                </a:prstGeom>
                <a:noFill/>
                <a:ln w="9525">
                  <a:noFill/>
                  <a:miter lim="800000"/>
                  <a:headEnd/>
                  <a:tailEnd/>
                </a:ln>
                <a:effectLst/>
              </p:spPr>
              <p:txBody>
                <a:bodyPr/>
                <a:lstStyle/>
                <a:p>
                  <a:pPr algn="l" rtl="0" eaLnBrk="1" hangingPunct="1"/>
                  <a:r>
                    <a:rPr lang="en-US" sz="1400" b="1">
                      <a:cs typeface="Arial" pitchFamily="34" charset="0"/>
                    </a:rPr>
                    <a:t>Después del tiempo de retraso</a:t>
                  </a:r>
                  <a:br>
                    <a:rPr lang="en-US" sz="1400" b="1">
                      <a:cs typeface="Arial" pitchFamily="34" charset="0"/>
                    </a:rPr>
                  </a:br>
                  <a:r>
                    <a:rPr lang="en-US" sz="1400" b="1">
                      <a:cs typeface="Arial" pitchFamily="34" charset="0"/>
                    </a:rPr>
                    <a:t>hasta que sea reconocido</a:t>
                  </a:r>
                  <a:endParaRPr lang="en-US" sz="1400" b="1">
                    <a:cs typeface="Times New Roman" pitchFamily="18" charset="0"/>
                  </a:endParaRPr>
                </a:p>
                <a:p>
                  <a:pPr algn="l" rtl="0"/>
                  <a:endParaRPr lang="en-US" sz="1400" b="1"/>
                </a:p>
              </p:txBody>
            </p:sp>
            <p:sp>
              <p:nvSpPr>
                <p:cNvPr id="322606" name="Rectangle 46"/>
                <p:cNvSpPr>
                  <a:spLocks noChangeArrowheads="1"/>
                </p:cNvSpPr>
                <p:nvPr/>
              </p:nvSpPr>
              <p:spPr bwMode="auto">
                <a:xfrm>
                  <a:off x="2190" y="960"/>
                  <a:ext cx="730" cy="768"/>
                </a:xfrm>
                <a:prstGeom prst="rect">
                  <a:avLst/>
                </a:prstGeom>
                <a:noFill/>
                <a:ln w="7">
                  <a:solidFill>
                    <a:srgbClr val="A0A0A0"/>
                  </a:solidFill>
                  <a:miter lim="800000"/>
                  <a:headEnd/>
                  <a:tailEnd/>
                </a:ln>
                <a:effectLst/>
              </p:spPr>
              <p:txBody>
                <a:bodyPr/>
                <a:lstStyle/>
                <a:p>
                  <a:pPr algn="l" rtl="0"/>
                  <a:endParaRPr lang="es-AR"/>
                </a:p>
              </p:txBody>
            </p:sp>
          </p:grpSp>
          <p:grpSp>
            <p:nvGrpSpPr>
              <p:cNvPr id="322607" name="Group 47"/>
              <p:cNvGrpSpPr>
                <a:grpSpLocks/>
              </p:cNvGrpSpPr>
              <p:nvPr/>
            </p:nvGrpSpPr>
            <p:grpSpPr bwMode="auto">
              <a:xfrm>
                <a:off x="2920" y="960"/>
                <a:ext cx="730" cy="768"/>
                <a:chOff x="2920" y="960"/>
                <a:chExt cx="730" cy="768"/>
              </a:xfrm>
            </p:grpSpPr>
            <p:sp>
              <p:nvSpPr>
                <p:cNvPr id="322608" name="Rectangle 48"/>
                <p:cNvSpPr>
                  <a:spLocks noChangeArrowheads="1"/>
                </p:cNvSpPr>
                <p:nvPr/>
              </p:nvSpPr>
              <p:spPr bwMode="auto">
                <a:xfrm>
                  <a:off x="2963" y="960"/>
                  <a:ext cx="644" cy="768"/>
                </a:xfrm>
                <a:prstGeom prst="rect">
                  <a:avLst/>
                </a:prstGeom>
                <a:noFill/>
                <a:ln w="9525">
                  <a:noFill/>
                  <a:miter lim="800000"/>
                  <a:headEnd/>
                  <a:tailEnd/>
                </a:ln>
                <a:effectLst/>
              </p:spPr>
              <p:txBody>
                <a:bodyPr/>
                <a:lstStyle/>
                <a:p>
                  <a:pPr algn="l" rtl="0" eaLnBrk="1" hangingPunct="1"/>
                  <a:r>
                    <a:rPr lang="en-US" sz="1400" b="1">
                      <a:cs typeface="Arial" pitchFamily="34" charset="0"/>
                    </a:rPr>
                    <a:t>Hasta el aislador</a:t>
                  </a:r>
                  <a:br>
                    <a:rPr lang="en-US" sz="1400" b="1">
                      <a:cs typeface="Arial" pitchFamily="34" charset="0"/>
                    </a:rPr>
                  </a:br>
                  <a:r>
                    <a:rPr lang="en-US" sz="1400" b="1">
                      <a:cs typeface="Arial" pitchFamily="34" charset="0"/>
                    </a:rPr>
                    <a:t>La posición es válida</a:t>
                  </a:r>
                  <a:endParaRPr lang="en-US" sz="1400" b="1">
                    <a:cs typeface="Times New Roman" pitchFamily="18" charset="0"/>
                  </a:endParaRPr>
                </a:p>
                <a:p>
                  <a:pPr algn="l" rtl="0"/>
                  <a:endParaRPr lang="en-US" sz="1400"/>
                </a:p>
              </p:txBody>
            </p:sp>
            <p:sp>
              <p:nvSpPr>
                <p:cNvPr id="322609" name="Rectangle 49"/>
                <p:cNvSpPr>
                  <a:spLocks noChangeArrowheads="1"/>
                </p:cNvSpPr>
                <p:nvPr/>
              </p:nvSpPr>
              <p:spPr bwMode="auto">
                <a:xfrm>
                  <a:off x="2920" y="960"/>
                  <a:ext cx="730" cy="768"/>
                </a:xfrm>
                <a:prstGeom prst="rect">
                  <a:avLst/>
                </a:prstGeom>
                <a:noFill/>
                <a:ln w="7">
                  <a:solidFill>
                    <a:srgbClr val="A0A0A0"/>
                  </a:solidFill>
                  <a:miter lim="800000"/>
                  <a:headEnd/>
                  <a:tailEnd/>
                </a:ln>
                <a:effectLst/>
              </p:spPr>
              <p:txBody>
                <a:bodyPr/>
                <a:lstStyle/>
                <a:p>
                  <a:pPr algn="l" rtl="0"/>
                  <a:endParaRPr lang="es-AR"/>
                </a:p>
              </p:txBody>
            </p:sp>
          </p:grpSp>
          <p:grpSp>
            <p:nvGrpSpPr>
              <p:cNvPr id="322610" name="Group 50"/>
              <p:cNvGrpSpPr>
                <a:grpSpLocks/>
              </p:cNvGrpSpPr>
              <p:nvPr/>
            </p:nvGrpSpPr>
            <p:grpSpPr bwMode="auto">
              <a:xfrm>
                <a:off x="0" y="1344"/>
                <a:ext cx="730" cy="384"/>
                <a:chOff x="0" y="1344"/>
                <a:chExt cx="730" cy="384"/>
              </a:xfrm>
            </p:grpSpPr>
            <p:sp>
              <p:nvSpPr>
                <p:cNvPr id="322611" name="Rectangle 51"/>
                <p:cNvSpPr>
                  <a:spLocks noChangeArrowheads="1"/>
                </p:cNvSpPr>
                <p:nvPr/>
              </p:nvSpPr>
              <p:spPr bwMode="auto">
                <a:xfrm>
                  <a:off x="43" y="1344"/>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En</a:t>
                  </a:r>
                  <a:endParaRPr lang="en-US" sz="1400" b="1">
                    <a:cs typeface="Times New Roman" pitchFamily="18" charset="0"/>
                  </a:endParaRPr>
                </a:p>
                <a:p>
                  <a:pPr algn="l" rtl="0"/>
                  <a:endParaRPr lang="en-US" sz="1400"/>
                </a:p>
              </p:txBody>
            </p:sp>
            <p:sp>
              <p:nvSpPr>
                <p:cNvPr id="322612" name="Rectangle 52"/>
                <p:cNvSpPr>
                  <a:spLocks noChangeArrowheads="1"/>
                </p:cNvSpPr>
                <p:nvPr/>
              </p:nvSpPr>
              <p:spPr bwMode="auto">
                <a:xfrm>
                  <a:off x="0" y="1344"/>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13" name="Group 53"/>
              <p:cNvGrpSpPr>
                <a:grpSpLocks/>
              </p:cNvGrpSpPr>
              <p:nvPr/>
            </p:nvGrpSpPr>
            <p:grpSpPr bwMode="auto">
              <a:xfrm>
                <a:off x="730" y="1344"/>
                <a:ext cx="730" cy="384"/>
                <a:chOff x="730" y="1344"/>
                <a:chExt cx="730" cy="384"/>
              </a:xfrm>
            </p:grpSpPr>
            <p:sp>
              <p:nvSpPr>
                <p:cNvPr id="322614" name="Rectangle 54"/>
                <p:cNvSpPr>
                  <a:spLocks noChangeArrowheads="1"/>
                </p:cNvSpPr>
                <p:nvPr/>
              </p:nvSpPr>
              <p:spPr bwMode="auto">
                <a:xfrm>
                  <a:off x="773" y="1344"/>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En</a:t>
                  </a:r>
                  <a:endParaRPr lang="en-US" sz="1400" b="1">
                    <a:cs typeface="Times New Roman" pitchFamily="18" charset="0"/>
                  </a:endParaRPr>
                </a:p>
                <a:p>
                  <a:pPr algn="l" rtl="0"/>
                  <a:endParaRPr lang="en-US" sz="1400" b="1"/>
                </a:p>
              </p:txBody>
            </p:sp>
            <p:sp>
              <p:nvSpPr>
                <p:cNvPr id="322615" name="Rectangle 55"/>
                <p:cNvSpPr>
                  <a:spLocks noChangeArrowheads="1"/>
                </p:cNvSpPr>
                <p:nvPr/>
              </p:nvSpPr>
              <p:spPr bwMode="auto">
                <a:xfrm>
                  <a:off x="730" y="1344"/>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16" name="Group 56"/>
              <p:cNvGrpSpPr>
                <a:grpSpLocks/>
              </p:cNvGrpSpPr>
              <p:nvPr/>
            </p:nvGrpSpPr>
            <p:grpSpPr bwMode="auto">
              <a:xfrm>
                <a:off x="1460" y="1344"/>
                <a:ext cx="730" cy="384"/>
                <a:chOff x="1460" y="1344"/>
                <a:chExt cx="730" cy="384"/>
              </a:xfrm>
            </p:grpSpPr>
            <p:sp>
              <p:nvSpPr>
                <p:cNvPr id="322617" name="Rectangle 57"/>
                <p:cNvSpPr>
                  <a:spLocks noChangeArrowheads="1"/>
                </p:cNvSpPr>
                <p:nvPr/>
              </p:nvSpPr>
              <p:spPr bwMode="auto">
                <a:xfrm>
                  <a:off x="1503" y="1344"/>
                  <a:ext cx="644" cy="384"/>
                </a:xfrm>
                <a:prstGeom prst="rect">
                  <a:avLst/>
                </a:prstGeom>
                <a:noFill/>
                <a:ln w="9525">
                  <a:noFill/>
                  <a:miter lim="800000"/>
                  <a:headEnd/>
                  <a:tailEnd/>
                </a:ln>
                <a:effectLst/>
              </p:spPr>
              <p:txBody>
                <a:bodyPr/>
                <a:lstStyle/>
                <a:p>
                  <a:pPr algn="l" rtl="0" eaLnBrk="1" hangingPunct="1"/>
                  <a:r>
                    <a:rPr lang="en-US" sz="1400" b="1">
                      <a:solidFill>
                        <a:srgbClr val="FF0000"/>
                      </a:solidFill>
                      <a:cs typeface="Arial" pitchFamily="34" charset="0"/>
                    </a:rPr>
                    <a:t>CERRADO</a:t>
                  </a:r>
                  <a:endParaRPr lang="en-US" sz="1400" b="1">
                    <a:solidFill>
                      <a:srgbClr val="FF0000"/>
                    </a:solidFill>
                    <a:cs typeface="Times New Roman" pitchFamily="18" charset="0"/>
                  </a:endParaRPr>
                </a:p>
                <a:p>
                  <a:pPr algn="l" rtl="0"/>
                  <a:endParaRPr lang="en-US" sz="1400"/>
                </a:p>
              </p:txBody>
            </p:sp>
            <p:sp>
              <p:nvSpPr>
                <p:cNvPr id="322618" name="Rectangle 58"/>
                <p:cNvSpPr>
                  <a:spLocks noChangeArrowheads="1"/>
                </p:cNvSpPr>
                <p:nvPr/>
              </p:nvSpPr>
              <p:spPr bwMode="auto">
                <a:xfrm>
                  <a:off x="1460" y="1344"/>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19" name="Group 59"/>
              <p:cNvGrpSpPr>
                <a:grpSpLocks/>
              </p:cNvGrpSpPr>
              <p:nvPr/>
            </p:nvGrpSpPr>
            <p:grpSpPr bwMode="auto">
              <a:xfrm>
                <a:off x="0" y="1728"/>
                <a:ext cx="730" cy="384"/>
                <a:chOff x="0" y="1728"/>
                <a:chExt cx="730" cy="384"/>
              </a:xfrm>
            </p:grpSpPr>
            <p:sp>
              <p:nvSpPr>
                <p:cNvPr id="322620" name="Rectangle 60"/>
                <p:cNvSpPr>
                  <a:spLocks noChangeArrowheads="1"/>
                </p:cNvSpPr>
                <p:nvPr/>
              </p:nvSpPr>
              <p:spPr bwMode="auto">
                <a:xfrm>
                  <a:off x="43" y="1728"/>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En</a:t>
                  </a:r>
                  <a:endParaRPr lang="en-US" sz="1400" b="1">
                    <a:cs typeface="Times New Roman" pitchFamily="18" charset="0"/>
                  </a:endParaRPr>
                </a:p>
                <a:p>
                  <a:pPr algn="l" rtl="0"/>
                  <a:endParaRPr lang="en-US" sz="1400" b="1"/>
                </a:p>
              </p:txBody>
            </p:sp>
            <p:sp>
              <p:nvSpPr>
                <p:cNvPr id="322621" name="Rectangle 61"/>
                <p:cNvSpPr>
                  <a:spLocks noChangeArrowheads="1"/>
                </p:cNvSpPr>
                <p:nvPr/>
              </p:nvSpPr>
              <p:spPr bwMode="auto">
                <a:xfrm>
                  <a:off x="0" y="1728"/>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22" name="Group 62"/>
              <p:cNvGrpSpPr>
                <a:grpSpLocks/>
              </p:cNvGrpSpPr>
              <p:nvPr/>
            </p:nvGrpSpPr>
            <p:grpSpPr bwMode="auto">
              <a:xfrm>
                <a:off x="730" y="1728"/>
                <a:ext cx="730" cy="384"/>
                <a:chOff x="730" y="1728"/>
                <a:chExt cx="730" cy="384"/>
              </a:xfrm>
            </p:grpSpPr>
            <p:sp>
              <p:nvSpPr>
                <p:cNvPr id="322623" name="Rectangle 63"/>
                <p:cNvSpPr>
                  <a:spLocks noChangeArrowheads="1"/>
                </p:cNvSpPr>
                <p:nvPr/>
              </p:nvSpPr>
              <p:spPr bwMode="auto">
                <a:xfrm>
                  <a:off x="773" y="1728"/>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Apagado</a:t>
                  </a:r>
                  <a:endParaRPr lang="en-US" sz="1400" b="1">
                    <a:cs typeface="Times New Roman" pitchFamily="18" charset="0"/>
                  </a:endParaRPr>
                </a:p>
                <a:p>
                  <a:pPr algn="l" rtl="0"/>
                  <a:endParaRPr lang="en-US" sz="1400"/>
                </a:p>
              </p:txBody>
            </p:sp>
            <p:sp>
              <p:nvSpPr>
                <p:cNvPr id="322624" name="Rectangle 64"/>
                <p:cNvSpPr>
                  <a:spLocks noChangeArrowheads="1"/>
                </p:cNvSpPr>
                <p:nvPr/>
              </p:nvSpPr>
              <p:spPr bwMode="auto">
                <a:xfrm>
                  <a:off x="730" y="1728"/>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25" name="Group 65"/>
              <p:cNvGrpSpPr>
                <a:grpSpLocks/>
              </p:cNvGrpSpPr>
              <p:nvPr/>
            </p:nvGrpSpPr>
            <p:grpSpPr bwMode="auto">
              <a:xfrm>
                <a:off x="1460" y="1728"/>
                <a:ext cx="730" cy="384"/>
                <a:chOff x="1460" y="1728"/>
                <a:chExt cx="730" cy="384"/>
              </a:xfrm>
            </p:grpSpPr>
            <p:sp>
              <p:nvSpPr>
                <p:cNvPr id="322626" name="Rectangle 66"/>
                <p:cNvSpPr>
                  <a:spLocks noChangeArrowheads="1"/>
                </p:cNvSpPr>
                <p:nvPr/>
              </p:nvSpPr>
              <p:spPr bwMode="auto">
                <a:xfrm>
                  <a:off x="1503" y="1728"/>
                  <a:ext cx="644" cy="384"/>
                </a:xfrm>
                <a:prstGeom prst="rect">
                  <a:avLst/>
                </a:prstGeom>
                <a:noFill/>
                <a:ln w="9525">
                  <a:noFill/>
                  <a:miter lim="800000"/>
                  <a:headEnd/>
                  <a:tailEnd/>
                </a:ln>
                <a:effectLst/>
              </p:spPr>
              <p:txBody>
                <a:bodyPr/>
                <a:lstStyle/>
                <a:p>
                  <a:pPr algn="l" rtl="0" eaLnBrk="1" hangingPunct="1"/>
                  <a:r>
                    <a:rPr lang="en-US" sz="1400" b="1">
                      <a:solidFill>
                        <a:srgbClr val="009900"/>
                      </a:solidFill>
                      <a:cs typeface="Arial" pitchFamily="34" charset="0"/>
                    </a:rPr>
                    <a:t>ABIERTO</a:t>
                  </a:r>
                  <a:endParaRPr lang="en-US" sz="1400" b="1">
                    <a:solidFill>
                      <a:srgbClr val="009900"/>
                    </a:solidFill>
                    <a:cs typeface="Times New Roman" pitchFamily="18" charset="0"/>
                  </a:endParaRPr>
                </a:p>
                <a:p>
                  <a:pPr algn="l" rtl="0"/>
                  <a:endParaRPr lang="en-US" sz="1400" b="1">
                    <a:solidFill>
                      <a:srgbClr val="009900"/>
                    </a:solidFill>
                  </a:endParaRPr>
                </a:p>
              </p:txBody>
            </p:sp>
            <p:sp>
              <p:nvSpPr>
                <p:cNvPr id="322627" name="Rectangle 67"/>
                <p:cNvSpPr>
                  <a:spLocks noChangeArrowheads="1"/>
                </p:cNvSpPr>
                <p:nvPr/>
              </p:nvSpPr>
              <p:spPr bwMode="auto">
                <a:xfrm>
                  <a:off x="1460" y="1728"/>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28" name="Group 68"/>
              <p:cNvGrpSpPr>
                <a:grpSpLocks/>
              </p:cNvGrpSpPr>
              <p:nvPr/>
            </p:nvGrpSpPr>
            <p:grpSpPr bwMode="auto">
              <a:xfrm>
                <a:off x="2190" y="1728"/>
                <a:ext cx="730" cy="384"/>
                <a:chOff x="2190" y="1728"/>
                <a:chExt cx="730" cy="384"/>
              </a:xfrm>
            </p:grpSpPr>
            <p:sp>
              <p:nvSpPr>
                <p:cNvPr id="322629" name="Rectangle 69"/>
                <p:cNvSpPr>
                  <a:spLocks noChangeArrowheads="1"/>
                </p:cNvSpPr>
                <p:nvPr/>
              </p:nvSpPr>
              <p:spPr bwMode="auto">
                <a:xfrm>
                  <a:off x="2233" y="1728"/>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No</a:t>
                  </a:r>
                  <a:endParaRPr lang="en-US" sz="1400" b="1">
                    <a:cs typeface="Times New Roman" pitchFamily="18" charset="0"/>
                  </a:endParaRPr>
                </a:p>
                <a:p>
                  <a:pPr algn="l" rtl="0"/>
                  <a:endParaRPr lang="en-US" sz="1400"/>
                </a:p>
              </p:txBody>
            </p:sp>
            <p:sp>
              <p:nvSpPr>
                <p:cNvPr id="322630" name="Rectangle 70"/>
                <p:cNvSpPr>
                  <a:spLocks noChangeArrowheads="1"/>
                </p:cNvSpPr>
                <p:nvPr/>
              </p:nvSpPr>
              <p:spPr bwMode="auto">
                <a:xfrm>
                  <a:off x="2190" y="1728"/>
                  <a:ext cx="730" cy="384"/>
                </a:xfrm>
                <a:prstGeom prst="rect">
                  <a:avLst/>
                </a:prstGeom>
                <a:noFill/>
                <a:ln w="7">
                  <a:solidFill>
                    <a:srgbClr val="A0A0A0"/>
                  </a:solidFill>
                  <a:miter lim="800000"/>
                  <a:headEnd/>
                  <a:tailEnd/>
                </a:ln>
                <a:effectLst/>
              </p:spPr>
              <p:txBody>
                <a:bodyPr/>
                <a:lstStyle/>
                <a:p>
                  <a:pPr algn="l" rtl="0"/>
                  <a:endParaRPr lang="es-AR"/>
                </a:p>
              </p:txBody>
            </p:sp>
          </p:grpSp>
          <p:grpSp>
            <p:nvGrpSpPr>
              <p:cNvPr id="322631" name="Group 71"/>
              <p:cNvGrpSpPr>
                <a:grpSpLocks/>
              </p:cNvGrpSpPr>
              <p:nvPr/>
            </p:nvGrpSpPr>
            <p:grpSpPr bwMode="auto">
              <a:xfrm>
                <a:off x="2920" y="1728"/>
                <a:ext cx="730" cy="384"/>
                <a:chOff x="2920" y="1728"/>
                <a:chExt cx="730" cy="384"/>
              </a:xfrm>
            </p:grpSpPr>
            <p:sp>
              <p:nvSpPr>
                <p:cNvPr id="322632" name="Rectangle 72"/>
                <p:cNvSpPr>
                  <a:spLocks noChangeArrowheads="1"/>
                </p:cNvSpPr>
                <p:nvPr/>
              </p:nvSpPr>
              <p:spPr bwMode="auto">
                <a:xfrm>
                  <a:off x="2963" y="1728"/>
                  <a:ext cx="644" cy="384"/>
                </a:xfrm>
                <a:prstGeom prst="rect">
                  <a:avLst/>
                </a:prstGeom>
                <a:noFill/>
                <a:ln w="9525">
                  <a:noFill/>
                  <a:miter lim="800000"/>
                  <a:headEnd/>
                  <a:tailEnd/>
                </a:ln>
                <a:effectLst/>
              </p:spPr>
              <p:txBody>
                <a:bodyPr/>
                <a:lstStyle/>
                <a:p>
                  <a:pPr algn="l" rtl="0" eaLnBrk="1" hangingPunct="1"/>
                  <a:r>
                    <a:rPr lang="en-US" sz="1400" b="1">
                      <a:cs typeface="Arial" pitchFamily="34" charset="0"/>
                    </a:rPr>
                    <a:t>No</a:t>
                  </a:r>
                  <a:endParaRPr lang="en-US" sz="1400" b="1">
                    <a:cs typeface="Times New Roman" pitchFamily="18" charset="0"/>
                  </a:endParaRPr>
                </a:p>
                <a:p>
                  <a:pPr algn="l" rtl="0"/>
                  <a:endParaRPr lang="en-US" sz="1400"/>
                </a:p>
              </p:txBody>
            </p:sp>
            <p:sp>
              <p:nvSpPr>
                <p:cNvPr id="322633" name="Rectangle 73"/>
                <p:cNvSpPr>
                  <a:spLocks noChangeArrowheads="1"/>
                </p:cNvSpPr>
                <p:nvPr/>
              </p:nvSpPr>
              <p:spPr bwMode="auto">
                <a:xfrm>
                  <a:off x="2920" y="1728"/>
                  <a:ext cx="730" cy="384"/>
                </a:xfrm>
                <a:prstGeom prst="rect">
                  <a:avLst/>
                </a:prstGeom>
                <a:noFill/>
                <a:ln w="7">
                  <a:solidFill>
                    <a:srgbClr val="A0A0A0"/>
                  </a:solidFill>
                  <a:miter lim="800000"/>
                  <a:headEnd/>
                  <a:tailEnd/>
                </a:ln>
                <a:effectLst/>
              </p:spPr>
              <p:txBody>
                <a:bodyPr/>
                <a:lstStyle/>
                <a:p>
                  <a:pPr algn="l" rtl="0"/>
                  <a:endParaRPr lang="es-AR"/>
                </a:p>
              </p:txBody>
            </p:sp>
          </p:grpSp>
        </p:grpSp>
        <p:sp>
          <p:nvSpPr>
            <p:cNvPr id="322634" name="Rectangle 74"/>
            <p:cNvSpPr>
              <a:spLocks noChangeArrowheads="1"/>
            </p:cNvSpPr>
            <p:nvPr/>
          </p:nvSpPr>
          <p:spPr bwMode="auto">
            <a:xfrm>
              <a:off x="-3" y="-3"/>
              <a:ext cx="3656" cy="2118"/>
            </a:xfrm>
            <a:prstGeom prst="rect">
              <a:avLst/>
            </a:prstGeom>
            <a:noFill/>
            <a:ln w="9525">
              <a:solidFill>
                <a:srgbClr val="A0A0A0"/>
              </a:solidFill>
              <a:miter lim="800000"/>
              <a:headEnd/>
              <a:tailEnd/>
            </a:ln>
            <a:effectLst/>
          </p:spPr>
          <p:txBody>
            <a:bodyPr/>
            <a:lstStyle/>
            <a:p>
              <a:pPr algn="l" rtl="0"/>
              <a:endParaRPr lang="es-AR"/>
            </a:p>
          </p:txBody>
        </p:sp>
      </p:grpSp>
      <p:sp>
        <p:nvSpPr>
          <p:cNvPr id="322636" name="Rectangle 76"/>
          <p:cNvSpPr>
            <a:spLocks noChangeArrowheads="1"/>
          </p:cNvSpPr>
          <p:nvPr/>
        </p:nvSpPr>
        <p:spPr bwMode="auto">
          <a:xfrm>
            <a:off x="501650" y="4876800"/>
            <a:ext cx="8139113" cy="1144929"/>
          </a:xfrm>
          <a:prstGeom prst="rect">
            <a:avLst/>
          </a:prstGeom>
          <a:noFill/>
          <a:ln w="9525">
            <a:noFill/>
            <a:miter lim="800000"/>
            <a:headEnd/>
            <a:tailEnd/>
          </a:ln>
          <a:effectLst/>
        </p:spPr>
        <p:txBody>
          <a:bodyPr>
            <a:spAutoFit/>
          </a:bodyPr>
          <a:lstStyle/>
          <a:p>
            <a:pPr algn="l" rtl="0">
              <a:spcBef>
                <a:spcPct val="20000"/>
              </a:spcBef>
            </a:pPr>
            <a:r>
              <a:rPr lang="en-US" sz="1800" b="1" u="sng" dirty="0"/>
              <a:t>NOTA</a:t>
            </a:r>
            <a:r>
              <a:rPr lang="en-US" sz="1800" b="1" dirty="0"/>
              <a:t>: La </a:t>
            </a:r>
            <a:r>
              <a:rPr lang="en-US" sz="1800" b="1" dirty="0" err="1"/>
              <a:t>función</a:t>
            </a:r>
            <a:r>
              <a:rPr lang="en-US" sz="1800" b="1" dirty="0"/>
              <a:t> de </a:t>
            </a:r>
            <a:r>
              <a:rPr lang="en-US" sz="1800" b="1" dirty="0" err="1"/>
              <a:t>monitoreo</a:t>
            </a:r>
            <a:r>
              <a:rPr lang="en-US" sz="1800" b="1" dirty="0"/>
              <a:t> del </a:t>
            </a:r>
            <a:r>
              <a:rPr lang="en-US" sz="1800" b="1" dirty="0" err="1"/>
              <a:t>aislador</a:t>
            </a:r>
            <a:r>
              <a:rPr lang="en-US" sz="1800" b="1" dirty="0"/>
              <a:t> </a:t>
            </a:r>
            <a:r>
              <a:rPr lang="en-US" sz="1800" b="1" dirty="0" err="1"/>
              <a:t>puede</a:t>
            </a:r>
            <a:r>
              <a:rPr lang="en-US" sz="1800" b="1" dirty="0"/>
              <a:t> ser </a:t>
            </a:r>
            <a:r>
              <a:rPr lang="en-US" sz="1800" b="1" dirty="0" err="1"/>
              <a:t>una</a:t>
            </a:r>
            <a:r>
              <a:rPr lang="en-US" sz="1800" b="1" dirty="0"/>
              <a:t> </a:t>
            </a:r>
            <a:r>
              <a:rPr lang="en-US" sz="1800" b="1" dirty="0" err="1"/>
              <a:t>característica</a:t>
            </a:r>
            <a:r>
              <a:rPr lang="en-US" sz="1800" b="1" dirty="0"/>
              <a:t> </a:t>
            </a:r>
            <a:r>
              <a:rPr lang="en-US" sz="1800" b="1" dirty="0" err="1"/>
              <a:t>incorporada</a:t>
            </a:r>
            <a:r>
              <a:rPr lang="en-US" sz="1800" b="1" dirty="0"/>
              <a:t> o </a:t>
            </a:r>
            <a:r>
              <a:rPr lang="en-US" sz="1800" b="1" dirty="0" err="1"/>
              <a:t>programable</a:t>
            </a:r>
            <a:r>
              <a:rPr lang="en-US" sz="1800" b="1" dirty="0"/>
              <a:t> </a:t>
            </a:r>
            <a:r>
              <a:rPr lang="en-US" sz="1800" b="1" dirty="0" err="1"/>
              <a:t>por</a:t>
            </a:r>
            <a:r>
              <a:rPr lang="en-US" sz="1800" b="1" dirty="0"/>
              <a:t> el </a:t>
            </a:r>
            <a:r>
              <a:rPr lang="en-US" sz="1800" b="1" dirty="0" err="1"/>
              <a:t>usuario</a:t>
            </a:r>
            <a:r>
              <a:rPr lang="en-US" sz="1800" b="1" dirty="0"/>
              <a:t> en </a:t>
            </a:r>
            <a:r>
              <a:rPr lang="en-US" sz="1800" b="1" dirty="0" err="1"/>
              <a:t>relés</a:t>
            </a:r>
            <a:r>
              <a:rPr lang="en-US" sz="1800" b="1" dirty="0"/>
              <a:t> </a:t>
            </a:r>
            <a:r>
              <a:rPr lang="en-US" sz="1800" b="1" dirty="0" err="1"/>
              <a:t>digitales</a:t>
            </a:r>
            <a:r>
              <a:rPr lang="en-US" sz="1800" b="1" dirty="0"/>
              <a:t> </a:t>
            </a:r>
            <a:r>
              <a:rPr lang="en-US" sz="1800" b="1" dirty="0" err="1"/>
              <a:t>diferenciales</a:t>
            </a:r>
            <a:r>
              <a:rPr lang="en-US" sz="1800" b="1" dirty="0"/>
              <a:t> de </a:t>
            </a:r>
            <a:r>
              <a:rPr lang="en-US" sz="1800" b="1" dirty="0" err="1" smtClean="0"/>
              <a:t>barra</a:t>
            </a:r>
            <a:r>
              <a:rPr lang="en-US" sz="1800" b="1" dirty="0" smtClean="0"/>
              <a:t> </a:t>
            </a:r>
            <a:r>
              <a:rPr lang="en-US" sz="1800" b="1" dirty="0"/>
              <a:t>de </a:t>
            </a:r>
            <a:r>
              <a:rPr lang="en-US" sz="1800" b="1" dirty="0" err="1"/>
              <a:t>baja</a:t>
            </a:r>
            <a:r>
              <a:rPr lang="en-US" sz="1800" b="1" dirty="0"/>
              <a:t> </a:t>
            </a:r>
            <a:r>
              <a:rPr lang="en-US" sz="1800" b="1" dirty="0" err="1"/>
              <a:t>impedancia</a:t>
            </a:r>
            <a:endParaRPr lang="en-US" sz="1800" b="1" dirty="0"/>
          </a:p>
          <a:p>
            <a:pPr algn="l" rtl="0">
              <a:spcBef>
                <a:spcPct val="20000"/>
              </a:spcBef>
              <a:buFontTx/>
              <a:buChar char="•"/>
            </a:pPr>
            <a:endParaRPr lang="en-US" sz="1800" b="1" baseline="30000" dirty="0"/>
          </a:p>
        </p:txBody>
      </p:sp>
      <p:sp>
        <p:nvSpPr>
          <p:cNvPr id="322639" name="Rectangle 79"/>
          <p:cNvSpPr>
            <a:spLocks noGrp="1" noChangeArrowheads="1"/>
          </p:cNvSpPr>
          <p:nvPr>
            <p:ph type="title"/>
          </p:nvPr>
        </p:nvSpPr>
        <p:spPr>
          <a:xfrm>
            <a:off x="381000" y="228600"/>
            <a:ext cx="8305800" cy="862013"/>
          </a:xfrm>
          <a:noFill/>
          <a:ln/>
        </p:spPr>
        <p:txBody>
          <a:bodyPr anchor="ctr"/>
          <a:lstStyle/>
          <a:p>
            <a:pPr algn="l" rtl="0"/>
            <a:r>
              <a:rPr lang="en-US" dirty="0" err="1"/>
              <a:t>Lógica</a:t>
            </a:r>
            <a:r>
              <a:rPr lang="en-US" dirty="0"/>
              <a:t> de </a:t>
            </a:r>
            <a:r>
              <a:rPr lang="en-US" dirty="0" err="1"/>
              <a:t>estado</a:t>
            </a:r>
            <a:r>
              <a:rPr lang="en-US" dirty="0"/>
              <a:t> del </a:t>
            </a:r>
            <a:r>
              <a:rPr lang="en-US" dirty="0" err="1"/>
              <a:t>interruptor</a:t>
            </a:r>
            <a:r>
              <a:rPr lang="en-US" dirty="0"/>
              <a:t> y </a:t>
            </a:r>
            <a:r>
              <a:rPr lang="en-US" dirty="0" err="1"/>
              <a:t>réplica</a:t>
            </a:r>
            <a:r>
              <a:rPr lang="en-US" dirty="0"/>
              <a:t> de </a:t>
            </a:r>
            <a:r>
              <a:rPr lang="en-US" dirty="0" err="1" smtClean="0"/>
              <a:t>barra</a:t>
            </a:r>
            <a:r>
              <a:rPr lang="en-US" dirty="0" smtClean="0"/>
              <a:t> </a:t>
            </a:r>
            <a:r>
              <a:rPr lang="en-US" dirty="0" err="1"/>
              <a:t>dinámico</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p:txBody>
          <a:bodyPr/>
          <a:lstStyle/>
          <a:p>
            <a:pPr algn="l" rtl="0"/>
            <a:r>
              <a:rPr lang="en-CA"/>
              <a:t>Problema de CT de zona diferencial</a:t>
            </a:r>
          </a:p>
        </p:txBody>
      </p:sp>
      <p:sp>
        <p:nvSpPr>
          <p:cNvPr id="570371" name="Rectangle 3"/>
          <p:cNvSpPr>
            <a:spLocks noGrp="1" noChangeArrowheads="1"/>
          </p:cNvSpPr>
          <p:nvPr>
            <p:ph type="body" idx="1"/>
          </p:nvPr>
        </p:nvSpPr>
        <p:spPr>
          <a:xfrm>
            <a:off x="228600" y="1371600"/>
            <a:ext cx="8459788" cy="4319588"/>
          </a:xfrm>
        </p:spPr>
        <p:txBody>
          <a:bodyPr/>
          <a:lstStyle/>
          <a:p>
            <a:pPr marL="533400" lvl="1" indent="-419100" algn="l" rtl="0">
              <a:lnSpc>
                <a:spcPct val="90000"/>
              </a:lnSpc>
              <a:buClr>
                <a:schemeClr val="hlink"/>
              </a:buClr>
            </a:pPr>
            <a:r>
              <a:rPr lang="en-CA" b="1" dirty="0" err="1">
                <a:solidFill>
                  <a:schemeClr val="tx1"/>
                </a:solidFill>
              </a:rPr>
              <a:t>Cada</a:t>
            </a:r>
            <a:r>
              <a:rPr lang="en-CA" b="1" dirty="0">
                <a:solidFill>
                  <a:schemeClr val="tx1"/>
                </a:solidFill>
              </a:rPr>
              <a:t> </a:t>
            </a:r>
            <a:r>
              <a:rPr lang="en-CA" b="1" dirty="0" err="1">
                <a:solidFill>
                  <a:schemeClr val="tx1"/>
                </a:solidFill>
              </a:rPr>
              <a:t>zona</a:t>
            </a:r>
            <a:r>
              <a:rPr lang="en-CA" b="1" dirty="0">
                <a:solidFill>
                  <a:schemeClr val="tx1"/>
                </a:solidFill>
              </a:rPr>
              <a:t> </a:t>
            </a:r>
            <a:r>
              <a:rPr lang="en-CA" b="1" dirty="0" err="1">
                <a:solidFill>
                  <a:schemeClr val="tx1"/>
                </a:solidFill>
              </a:rPr>
              <a:t>diferencial</a:t>
            </a:r>
            <a:r>
              <a:rPr lang="en-CA" b="1" dirty="0">
                <a:solidFill>
                  <a:schemeClr val="tx1"/>
                </a:solidFill>
              </a:rPr>
              <a:t> de </a:t>
            </a:r>
            <a:r>
              <a:rPr lang="en-CA" b="1" dirty="0" err="1" smtClean="0">
                <a:solidFill>
                  <a:schemeClr val="tx1"/>
                </a:solidFill>
              </a:rPr>
              <a:t>barra</a:t>
            </a:r>
            <a:r>
              <a:rPr lang="en-CA" b="1" dirty="0" smtClean="0">
                <a:solidFill>
                  <a:schemeClr val="tx1"/>
                </a:solidFill>
              </a:rPr>
              <a:t> </a:t>
            </a:r>
            <a:r>
              <a:rPr lang="en-CA" b="1" dirty="0" err="1">
                <a:solidFill>
                  <a:schemeClr val="tx1"/>
                </a:solidFill>
              </a:rPr>
              <a:t>puede</a:t>
            </a:r>
            <a:r>
              <a:rPr lang="en-CA" b="1" dirty="0">
                <a:solidFill>
                  <a:schemeClr val="tx1"/>
                </a:solidFill>
              </a:rPr>
              <a:t> </a:t>
            </a:r>
            <a:r>
              <a:rPr lang="en-CA" b="1" dirty="0" err="1">
                <a:solidFill>
                  <a:schemeClr val="tx1"/>
                </a:solidFill>
              </a:rPr>
              <a:t>tener</a:t>
            </a:r>
            <a:r>
              <a:rPr lang="en-CA" b="1" dirty="0">
                <a:solidFill>
                  <a:schemeClr val="tx1"/>
                </a:solidFill>
              </a:rPr>
              <a:t> un monitor de </a:t>
            </a:r>
            <a:r>
              <a:rPr lang="en-CA" b="1" dirty="0" err="1">
                <a:solidFill>
                  <a:schemeClr val="tx1"/>
                </a:solidFill>
              </a:rPr>
              <a:t>problemas</a:t>
            </a:r>
            <a:r>
              <a:rPr lang="en-CA" b="1" dirty="0">
                <a:solidFill>
                  <a:schemeClr val="tx1"/>
                </a:solidFill>
              </a:rPr>
              <a:t> CT </a:t>
            </a:r>
            <a:r>
              <a:rPr lang="en-CA" b="1" dirty="0" err="1">
                <a:solidFill>
                  <a:schemeClr val="tx1"/>
                </a:solidFill>
              </a:rPr>
              <a:t>dedicado</a:t>
            </a:r>
            <a:r>
              <a:rPr lang="en-CA" b="1" dirty="0">
                <a:solidFill>
                  <a:schemeClr val="tx1"/>
                </a:solidFill>
              </a:rPr>
              <a:t>.</a:t>
            </a:r>
          </a:p>
          <a:p>
            <a:pPr marL="533400" lvl="1" indent="-419100" algn="l" rtl="0">
              <a:lnSpc>
                <a:spcPct val="90000"/>
              </a:lnSpc>
              <a:buClr>
                <a:schemeClr val="hlink"/>
              </a:buClr>
            </a:pPr>
            <a:r>
              <a:rPr lang="en-CA" b="1" dirty="0" err="1">
                <a:solidFill>
                  <a:schemeClr val="tx1"/>
                </a:solidFill>
              </a:rPr>
              <a:t>Elemento</a:t>
            </a:r>
            <a:r>
              <a:rPr lang="en-CA" b="1" dirty="0">
                <a:solidFill>
                  <a:schemeClr val="tx1"/>
                </a:solidFill>
              </a:rPr>
              <a:t> de </a:t>
            </a:r>
            <a:r>
              <a:rPr lang="en-CA" b="1" dirty="0" err="1">
                <a:solidFill>
                  <a:schemeClr val="tx1"/>
                </a:solidFill>
              </a:rPr>
              <a:t>sobrecorriente</a:t>
            </a:r>
            <a:r>
              <a:rPr lang="en-CA" b="1" dirty="0">
                <a:solidFill>
                  <a:schemeClr val="tx1"/>
                </a:solidFill>
              </a:rPr>
              <a:t> con </a:t>
            </a:r>
            <a:r>
              <a:rPr lang="en-CA" b="1" dirty="0" err="1">
                <a:solidFill>
                  <a:schemeClr val="tx1"/>
                </a:solidFill>
              </a:rPr>
              <a:t>retardo</a:t>
            </a:r>
            <a:r>
              <a:rPr lang="en-CA" b="1" dirty="0">
                <a:solidFill>
                  <a:schemeClr val="tx1"/>
                </a:solidFill>
              </a:rPr>
              <a:t> de </a:t>
            </a:r>
            <a:r>
              <a:rPr lang="en-CA" b="1" dirty="0" err="1">
                <a:solidFill>
                  <a:schemeClr val="tx1"/>
                </a:solidFill>
              </a:rPr>
              <a:t>tiempo</a:t>
            </a:r>
            <a:r>
              <a:rPr lang="en-CA" b="1" dirty="0">
                <a:solidFill>
                  <a:schemeClr val="tx1"/>
                </a:solidFill>
              </a:rPr>
              <a:t> </a:t>
            </a:r>
            <a:r>
              <a:rPr lang="en-CA" b="1" dirty="0" err="1">
                <a:solidFill>
                  <a:schemeClr val="tx1"/>
                </a:solidFill>
              </a:rPr>
              <a:t>definido</a:t>
            </a:r>
            <a:r>
              <a:rPr lang="en-CA" b="1" dirty="0">
                <a:solidFill>
                  <a:schemeClr val="tx1"/>
                </a:solidFill>
              </a:rPr>
              <a:t> </a:t>
            </a:r>
            <a:r>
              <a:rPr lang="en-CA" b="1" dirty="0" err="1">
                <a:solidFill>
                  <a:schemeClr val="tx1"/>
                </a:solidFill>
              </a:rPr>
              <a:t>que</a:t>
            </a:r>
            <a:r>
              <a:rPr lang="en-CA" b="1" dirty="0">
                <a:solidFill>
                  <a:schemeClr val="tx1"/>
                </a:solidFill>
              </a:rPr>
              <a:t> opera con la </a:t>
            </a:r>
            <a:r>
              <a:rPr lang="en-CA" b="1" dirty="0" err="1">
                <a:solidFill>
                  <a:schemeClr val="tx1"/>
                </a:solidFill>
              </a:rPr>
              <a:t>corriente</a:t>
            </a:r>
            <a:r>
              <a:rPr lang="en-CA" b="1" dirty="0">
                <a:solidFill>
                  <a:schemeClr val="tx1"/>
                </a:solidFill>
              </a:rPr>
              <a:t> </a:t>
            </a:r>
            <a:r>
              <a:rPr lang="en-CA" b="1" dirty="0" err="1">
                <a:solidFill>
                  <a:schemeClr val="tx1"/>
                </a:solidFill>
              </a:rPr>
              <a:t>diferencial</a:t>
            </a:r>
            <a:r>
              <a:rPr lang="en-CA" b="1" dirty="0">
                <a:solidFill>
                  <a:schemeClr val="tx1"/>
                </a:solidFill>
              </a:rPr>
              <a:t> de </a:t>
            </a:r>
            <a:r>
              <a:rPr lang="en-CA" b="1" dirty="0" err="1">
                <a:solidFill>
                  <a:schemeClr val="tx1"/>
                </a:solidFill>
              </a:rPr>
              <a:t>zona</a:t>
            </a:r>
            <a:r>
              <a:rPr lang="en-CA" b="1" dirty="0">
                <a:solidFill>
                  <a:schemeClr val="tx1"/>
                </a:solidFill>
              </a:rPr>
              <a:t>, </a:t>
            </a:r>
            <a:r>
              <a:rPr lang="en-CA" b="1" dirty="0" err="1">
                <a:solidFill>
                  <a:schemeClr val="tx1"/>
                </a:solidFill>
              </a:rPr>
              <a:t>según</a:t>
            </a:r>
            <a:r>
              <a:rPr lang="en-CA" b="1" dirty="0">
                <a:solidFill>
                  <a:schemeClr val="tx1"/>
                </a:solidFill>
              </a:rPr>
              <a:t> la </a:t>
            </a:r>
            <a:r>
              <a:rPr lang="en-CA" b="1" dirty="0" err="1">
                <a:solidFill>
                  <a:schemeClr val="tx1"/>
                </a:solidFill>
              </a:rPr>
              <a:t>réplica</a:t>
            </a:r>
            <a:r>
              <a:rPr lang="en-CA" b="1" dirty="0">
                <a:solidFill>
                  <a:schemeClr val="tx1"/>
                </a:solidFill>
              </a:rPr>
              <a:t> de </a:t>
            </a:r>
            <a:r>
              <a:rPr lang="en-CA" b="1" dirty="0" err="1" smtClean="0">
                <a:solidFill>
                  <a:schemeClr val="tx1"/>
                </a:solidFill>
              </a:rPr>
              <a:t>barra</a:t>
            </a:r>
            <a:r>
              <a:rPr lang="en-CA" b="1" dirty="0" smtClean="0">
                <a:solidFill>
                  <a:schemeClr val="tx1"/>
                </a:solidFill>
              </a:rPr>
              <a:t> </a:t>
            </a:r>
            <a:r>
              <a:rPr lang="en-CA" b="1" dirty="0" err="1">
                <a:solidFill>
                  <a:schemeClr val="tx1"/>
                </a:solidFill>
              </a:rPr>
              <a:t>dinámico</a:t>
            </a:r>
            <a:r>
              <a:rPr lang="en-CA" b="1" dirty="0">
                <a:solidFill>
                  <a:schemeClr val="tx1"/>
                </a:solidFill>
              </a:rPr>
              <a:t> </a:t>
            </a:r>
            <a:r>
              <a:rPr lang="en-CA" b="1" dirty="0" err="1">
                <a:solidFill>
                  <a:schemeClr val="tx1"/>
                </a:solidFill>
              </a:rPr>
              <a:t>configurada</a:t>
            </a:r>
            <a:endParaRPr lang="en-CA" b="1" dirty="0">
              <a:solidFill>
                <a:schemeClr val="tx1"/>
              </a:solidFill>
            </a:endParaRPr>
          </a:p>
          <a:p>
            <a:pPr marL="533400" lvl="1" indent="-419100" algn="l" rtl="0">
              <a:lnSpc>
                <a:spcPct val="90000"/>
              </a:lnSpc>
              <a:buClr>
                <a:schemeClr val="hlink"/>
              </a:buClr>
            </a:pPr>
            <a:r>
              <a:rPr lang="en-CA" b="1" dirty="0" err="1">
                <a:solidFill>
                  <a:schemeClr val="tx1"/>
                </a:solidFill>
              </a:rPr>
              <a:t>Tres</a:t>
            </a:r>
            <a:r>
              <a:rPr lang="en-CA" b="1" dirty="0">
                <a:solidFill>
                  <a:schemeClr val="tx1"/>
                </a:solidFill>
              </a:rPr>
              <a:t> </a:t>
            </a:r>
            <a:r>
              <a:rPr lang="en-CA" b="1" dirty="0" err="1">
                <a:solidFill>
                  <a:schemeClr val="tx1"/>
                </a:solidFill>
              </a:rPr>
              <a:t>estrategias</a:t>
            </a:r>
            <a:r>
              <a:rPr lang="en-CA" b="1" dirty="0">
                <a:solidFill>
                  <a:schemeClr val="tx1"/>
                </a:solidFill>
              </a:rPr>
              <a:t> </a:t>
            </a:r>
            <a:r>
              <a:rPr lang="en-CA" b="1" dirty="0" err="1">
                <a:solidFill>
                  <a:schemeClr val="tx1"/>
                </a:solidFill>
              </a:rPr>
              <a:t>para</a:t>
            </a:r>
            <a:r>
              <a:rPr lang="en-CA" b="1" dirty="0">
                <a:solidFill>
                  <a:schemeClr val="tx1"/>
                </a:solidFill>
              </a:rPr>
              <a:t> </a:t>
            </a:r>
            <a:r>
              <a:rPr lang="en-CA" b="1" dirty="0" err="1">
                <a:solidFill>
                  <a:schemeClr val="tx1"/>
                </a:solidFill>
              </a:rPr>
              <a:t>afrontar</a:t>
            </a:r>
            <a:r>
              <a:rPr lang="en-CA" b="1" dirty="0">
                <a:solidFill>
                  <a:schemeClr val="tx1"/>
                </a:solidFill>
              </a:rPr>
              <a:t> los </a:t>
            </a:r>
            <a:r>
              <a:rPr lang="en-CA" b="1" dirty="0" err="1">
                <a:solidFill>
                  <a:schemeClr val="tx1"/>
                </a:solidFill>
              </a:rPr>
              <a:t>problemas</a:t>
            </a:r>
            <a:r>
              <a:rPr lang="en-CA" b="1" dirty="0">
                <a:solidFill>
                  <a:schemeClr val="tx1"/>
                </a:solidFill>
              </a:rPr>
              <a:t> de CT:</a:t>
            </a:r>
          </a:p>
          <a:p>
            <a:pPr marL="960438" lvl="2" indent="-381000" algn="l" rtl="0">
              <a:lnSpc>
                <a:spcPct val="90000"/>
              </a:lnSpc>
              <a:buClr>
                <a:schemeClr val="hlink"/>
              </a:buClr>
              <a:buFontTx/>
              <a:buAutoNum type="arabicPeriod"/>
            </a:pPr>
            <a:r>
              <a:rPr lang="en-CA" b="1" dirty="0" err="1">
                <a:solidFill>
                  <a:schemeClr val="tx1"/>
                </a:solidFill>
              </a:rPr>
              <a:t>Dispare</a:t>
            </a:r>
            <a:r>
              <a:rPr lang="en-CA" b="1" dirty="0">
                <a:solidFill>
                  <a:schemeClr val="tx1"/>
                </a:solidFill>
              </a:rPr>
              <a:t> la </a:t>
            </a:r>
            <a:r>
              <a:rPr lang="en-CA" b="1" dirty="0" err="1">
                <a:solidFill>
                  <a:schemeClr val="tx1"/>
                </a:solidFill>
              </a:rPr>
              <a:t>zona</a:t>
            </a:r>
            <a:r>
              <a:rPr lang="en-CA" b="1" dirty="0">
                <a:solidFill>
                  <a:schemeClr val="tx1"/>
                </a:solidFill>
              </a:rPr>
              <a:t> del </a:t>
            </a:r>
            <a:r>
              <a:rPr lang="en-CA" b="1" dirty="0" err="1" smtClean="0">
                <a:solidFill>
                  <a:schemeClr val="tx1"/>
                </a:solidFill>
              </a:rPr>
              <a:t>barra</a:t>
            </a:r>
            <a:r>
              <a:rPr lang="en-CA" b="1" dirty="0" smtClean="0">
                <a:solidFill>
                  <a:schemeClr val="tx1"/>
                </a:solidFill>
              </a:rPr>
              <a:t> </a:t>
            </a:r>
            <a:r>
              <a:rPr lang="en-CA" b="1" dirty="0" err="1">
                <a:solidFill>
                  <a:schemeClr val="tx1"/>
                </a:solidFill>
              </a:rPr>
              <a:t>ya</a:t>
            </a:r>
            <a:r>
              <a:rPr lang="en-CA" b="1" dirty="0">
                <a:solidFill>
                  <a:schemeClr val="tx1"/>
                </a:solidFill>
              </a:rPr>
              <a:t> </a:t>
            </a:r>
            <a:r>
              <a:rPr lang="en-CA" b="1" dirty="0" err="1">
                <a:solidFill>
                  <a:schemeClr val="tx1"/>
                </a:solidFill>
              </a:rPr>
              <a:t>que</a:t>
            </a:r>
            <a:r>
              <a:rPr lang="en-CA" b="1" dirty="0">
                <a:solidFill>
                  <a:schemeClr val="tx1"/>
                </a:solidFill>
              </a:rPr>
              <a:t> el </a:t>
            </a:r>
            <a:r>
              <a:rPr lang="en-CA" b="1" dirty="0" err="1">
                <a:solidFill>
                  <a:schemeClr val="tx1"/>
                </a:solidFill>
              </a:rPr>
              <a:t>problema</a:t>
            </a:r>
            <a:r>
              <a:rPr lang="en-CA" b="1" dirty="0">
                <a:solidFill>
                  <a:schemeClr val="tx1"/>
                </a:solidFill>
              </a:rPr>
              <a:t> con un CT </a:t>
            </a:r>
            <a:r>
              <a:rPr lang="en-CA" b="1" dirty="0" err="1">
                <a:solidFill>
                  <a:schemeClr val="tx1"/>
                </a:solidFill>
              </a:rPr>
              <a:t>probablemente</a:t>
            </a:r>
            <a:r>
              <a:rPr lang="en-CA" b="1" dirty="0">
                <a:solidFill>
                  <a:schemeClr val="tx1"/>
                </a:solidFill>
              </a:rPr>
              <a:t> </a:t>
            </a:r>
            <a:r>
              <a:rPr lang="en-CA" b="1" dirty="0" err="1">
                <a:solidFill>
                  <a:schemeClr val="tx1"/>
                </a:solidFill>
              </a:rPr>
              <a:t>evolucionará</a:t>
            </a:r>
            <a:r>
              <a:rPr lang="en-CA" b="1" dirty="0">
                <a:solidFill>
                  <a:schemeClr val="tx1"/>
                </a:solidFill>
              </a:rPr>
              <a:t> </a:t>
            </a:r>
            <a:r>
              <a:rPr lang="en-CA" b="1" dirty="0" err="1">
                <a:solidFill>
                  <a:schemeClr val="tx1"/>
                </a:solidFill>
              </a:rPr>
              <a:t>hasta</a:t>
            </a:r>
            <a:r>
              <a:rPr lang="en-CA" b="1" dirty="0">
                <a:solidFill>
                  <a:schemeClr val="tx1"/>
                </a:solidFill>
              </a:rPr>
              <a:t> </a:t>
            </a:r>
            <a:r>
              <a:rPr lang="en-CA" b="1" dirty="0" err="1">
                <a:solidFill>
                  <a:schemeClr val="tx1"/>
                </a:solidFill>
              </a:rPr>
              <a:t>convertirse</a:t>
            </a:r>
            <a:r>
              <a:rPr lang="en-CA" b="1" dirty="0">
                <a:solidFill>
                  <a:schemeClr val="tx1"/>
                </a:solidFill>
              </a:rPr>
              <a:t> en </a:t>
            </a:r>
            <a:r>
              <a:rPr lang="en-CA" b="1" dirty="0" err="1">
                <a:solidFill>
                  <a:schemeClr val="tx1"/>
                </a:solidFill>
              </a:rPr>
              <a:t>una</a:t>
            </a:r>
            <a:r>
              <a:rPr lang="en-CA" b="1" dirty="0">
                <a:solidFill>
                  <a:schemeClr val="tx1"/>
                </a:solidFill>
              </a:rPr>
              <a:t> </a:t>
            </a:r>
            <a:r>
              <a:rPr lang="en-CA" b="1" dirty="0" err="1">
                <a:solidFill>
                  <a:schemeClr val="tx1"/>
                </a:solidFill>
              </a:rPr>
              <a:t>falla</a:t>
            </a:r>
            <a:r>
              <a:rPr lang="en-CA" b="1" dirty="0">
                <a:solidFill>
                  <a:schemeClr val="tx1"/>
                </a:solidFill>
              </a:rPr>
              <a:t> del </a:t>
            </a:r>
            <a:r>
              <a:rPr lang="en-CA" b="1" dirty="0" err="1" smtClean="0">
                <a:solidFill>
                  <a:schemeClr val="tx1"/>
                </a:solidFill>
              </a:rPr>
              <a:t>barra</a:t>
            </a:r>
            <a:r>
              <a:rPr lang="en-CA" b="1" dirty="0" smtClean="0">
                <a:solidFill>
                  <a:schemeClr val="tx1"/>
                </a:solidFill>
              </a:rPr>
              <a:t> </a:t>
            </a:r>
            <a:r>
              <a:rPr lang="en-CA" b="1" dirty="0">
                <a:solidFill>
                  <a:schemeClr val="tx1"/>
                </a:solidFill>
              </a:rPr>
              <a:t>de </a:t>
            </a:r>
            <a:r>
              <a:rPr lang="en-CA" b="1" dirty="0" err="1">
                <a:solidFill>
                  <a:schemeClr val="tx1"/>
                </a:solidFill>
              </a:rPr>
              <a:t>todos</a:t>
            </a:r>
            <a:r>
              <a:rPr lang="en-CA" b="1" dirty="0">
                <a:solidFill>
                  <a:schemeClr val="tx1"/>
                </a:solidFill>
              </a:rPr>
              <a:t> </a:t>
            </a:r>
            <a:r>
              <a:rPr lang="en-CA" b="1" dirty="0" err="1">
                <a:solidFill>
                  <a:schemeClr val="tx1"/>
                </a:solidFill>
              </a:rPr>
              <a:t>modos</a:t>
            </a:r>
            <a:endParaRPr lang="en-CA" b="1" dirty="0">
              <a:solidFill>
                <a:schemeClr val="tx1"/>
              </a:solidFill>
            </a:endParaRPr>
          </a:p>
          <a:p>
            <a:pPr marL="960438" lvl="2" indent="-381000" algn="l" rtl="0">
              <a:lnSpc>
                <a:spcPct val="90000"/>
              </a:lnSpc>
              <a:buClr>
                <a:schemeClr val="hlink"/>
              </a:buClr>
              <a:buFontTx/>
              <a:buAutoNum type="arabicPeriod"/>
            </a:pPr>
            <a:r>
              <a:rPr lang="en-CA" b="1" dirty="0">
                <a:solidFill>
                  <a:schemeClr val="tx1"/>
                </a:solidFill>
              </a:rPr>
              <a:t>No </a:t>
            </a:r>
            <a:r>
              <a:rPr lang="en-CA" b="1" dirty="0" err="1">
                <a:solidFill>
                  <a:schemeClr val="tx1"/>
                </a:solidFill>
              </a:rPr>
              <a:t>haga</a:t>
            </a:r>
            <a:r>
              <a:rPr lang="en-CA" b="1" dirty="0">
                <a:solidFill>
                  <a:schemeClr val="tx1"/>
                </a:solidFill>
              </a:rPr>
              <a:t> </a:t>
            </a:r>
            <a:r>
              <a:rPr lang="en-CA" b="1" dirty="0" err="1">
                <a:solidFill>
                  <a:schemeClr val="tx1"/>
                </a:solidFill>
              </a:rPr>
              <a:t>tropezar</a:t>
            </a:r>
            <a:r>
              <a:rPr lang="en-CA" b="1" dirty="0">
                <a:solidFill>
                  <a:schemeClr val="tx1"/>
                </a:solidFill>
              </a:rPr>
              <a:t> el </a:t>
            </a:r>
            <a:r>
              <a:rPr lang="en-CA" b="1" dirty="0" err="1" smtClean="0">
                <a:solidFill>
                  <a:schemeClr val="tx1"/>
                </a:solidFill>
              </a:rPr>
              <a:t>barra</a:t>
            </a:r>
            <a:r>
              <a:rPr lang="en-CA" b="1" dirty="0" smtClean="0">
                <a:solidFill>
                  <a:schemeClr val="tx1"/>
                </a:solidFill>
              </a:rPr>
              <a:t>, </a:t>
            </a:r>
            <a:r>
              <a:rPr lang="en-CA" b="1" dirty="0" err="1">
                <a:solidFill>
                  <a:schemeClr val="tx1"/>
                </a:solidFill>
              </a:rPr>
              <a:t>dé</a:t>
            </a:r>
            <a:r>
              <a:rPr lang="en-CA" b="1" dirty="0">
                <a:solidFill>
                  <a:schemeClr val="tx1"/>
                </a:solidFill>
              </a:rPr>
              <a:t> la </a:t>
            </a:r>
            <a:r>
              <a:rPr lang="en-CA" b="1" dirty="0" err="1">
                <a:solidFill>
                  <a:schemeClr val="tx1"/>
                </a:solidFill>
              </a:rPr>
              <a:t>alarma</a:t>
            </a:r>
            <a:r>
              <a:rPr lang="en-CA" b="1" dirty="0">
                <a:solidFill>
                  <a:schemeClr val="tx1"/>
                </a:solidFill>
              </a:rPr>
              <a:t> e </a:t>
            </a:r>
            <a:r>
              <a:rPr lang="en-CA" b="1" dirty="0" err="1">
                <a:solidFill>
                  <a:schemeClr val="tx1"/>
                </a:solidFill>
              </a:rPr>
              <a:t>intente</a:t>
            </a:r>
            <a:r>
              <a:rPr lang="en-CA" b="1" dirty="0">
                <a:solidFill>
                  <a:schemeClr val="tx1"/>
                </a:solidFill>
              </a:rPr>
              <a:t> </a:t>
            </a:r>
            <a:r>
              <a:rPr lang="en-CA" b="1" dirty="0" err="1">
                <a:solidFill>
                  <a:schemeClr val="tx1"/>
                </a:solidFill>
              </a:rPr>
              <a:t>corregir</a:t>
            </a:r>
            <a:r>
              <a:rPr lang="en-CA" b="1" dirty="0">
                <a:solidFill>
                  <a:schemeClr val="tx1"/>
                </a:solidFill>
              </a:rPr>
              <a:t> el </a:t>
            </a:r>
            <a:r>
              <a:rPr lang="en-CA" b="1" dirty="0" err="1">
                <a:solidFill>
                  <a:schemeClr val="tx1"/>
                </a:solidFill>
              </a:rPr>
              <a:t>problema</a:t>
            </a:r>
            <a:r>
              <a:rPr lang="en-CA" b="1" dirty="0">
                <a:solidFill>
                  <a:schemeClr val="tx1"/>
                </a:solidFill>
              </a:rPr>
              <a:t> </a:t>
            </a:r>
            <a:r>
              <a:rPr lang="en-CA" b="1" dirty="0" err="1">
                <a:solidFill>
                  <a:schemeClr val="tx1"/>
                </a:solidFill>
              </a:rPr>
              <a:t>manualmente</a:t>
            </a:r>
            <a:endParaRPr lang="en-CA" b="1" dirty="0">
              <a:solidFill>
                <a:schemeClr val="tx1"/>
              </a:solidFill>
            </a:endParaRPr>
          </a:p>
          <a:p>
            <a:pPr marL="960438" lvl="2" indent="-381000" algn="l" rtl="0">
              <a:lnSpc>
                <a:spcPct val="90000"/>
              </a:lnSpc>
              <a:buClr>
                <a:schemeClr val="hlink"/>
              </a:buClr>
              <a:buFontTx/>
              <a:buAutoNum type="arabicPeriod"/>
            </a:pPr>
            <a:r>
              <a:rPr lang="en-CA" b="1" dirty="0" err="1">
                <a:solidFill>
                  <a:schemeClr val="tx1"/>
                </a:solidFill>
              </a:rPr>
              <a:t>Cambie</a:t>
            </a:r>
            <a:r>
              <a:rPr lang="en-CA" b="1" dirty="0">
                <a:solidFill>
                  <a:schemeClr val="tx1"/>
                </a:solidFill>
              </a:rPr>
              <a:t> al </a:t>
            </a:r>
            <a:r>
              <a:rPr lang="en-CA" b="1" dirty="0" err="1">
                <a:solidFill>
                  <a:schemeClr val="tx1"/>
                </a:solidFill>
              </a:rPr>
              <a:t>grupo</a:t>
            </a:r>
            <a:r>
              <a:rPr lang="en-CA" b="1" dirty="0">
                <a:solidFill>
                  <a:schemeClr val="tx1"/>
                </a:solidFill>
              </a:rPr>
              <a:t> de </a:t>
            </a:r>
            <a:r>
              <a:rPr lang="en-CA" b="1" dirty="0" err="1">
                <a:solidFill>
                  <a:schemeClr val="tx1"/>
                </a:solidFill>
              </a:rPr>
              <a:t>configuración</a:t>
            </a:r>
            <a:r>
              <a:rPr lang="en-CA" b="1" dirty="0">
                <a:solidFill>
                  <a:schemeClr val="tx1"/>
                </a:solidFill>
              </a:rPr>
              <a:t> con </a:t>
            </a:r>
            <a:r>
              <a:rPr lang="en-CA" b="1" dirty="0" err="1">
                <a:solidFill>
                  <a:schemeClr val="tx1"/>
                </a:solidFill>
              </a:rPr>
              <a:t>una</a:t>
            </a:r>
            <a:r>
              <a:rPr lang="en-CA" b="1" dirty="0">
                <a:solidFill>
                  <a:schemeClr val="tx1"/>
                </a:solidFill>
              </a:rPr>
              <a:t> </a:t>
            </a:r>
            <a:r>
              <a:rPr lang="en-CA" b="1" dirty="0" err="1">
                <a:solidFill>
                  <a:schemeClr val="tx1"/>
                </a:solidFill>
              </a:rPr>
              <a:t>configuración</a:t>
            </a:r>
            <a:r>
              <a:rPr lang="en-CA" b="1" dirty="0">
                <a:solidFill>
                  <a:schemeClr val="tx1"/>
                </a:solidFill>
              </a:rPr>
              <a:t> de </a:t>
            </a:r>
            <a:r>
              <a:rPr lang="en-CA" b="1" dirty="0" err="1">
                <a:solidFill>
                  <a:schemeClr val="tx1"/>
                </a:solidFill>
              </a:rPr>
              <a:t>activación</a:t>
            </a:r>
            <a:r>
              <a:rPr lang="en-CA" b="1" dirty="0">
                <a:solidFill>
                  <a:schemeClr val="tx1"/>
                </a:solidFill>
              </a:rPr>
              <a:t> </a:t>
            </a:r>
            <a:r>
              <a:rPr lang="en-CA" b="1" dirty="0" err="1">
                <a:solidFill>
                  <a:schemeClr val="tx1"/>
                </a:solidFill>
              </a:rPr>
              <a:t>mínima</a:t>
            </a:r>
            <a:r>
              <a:rPr lang="en-CA" b="1" dirty="0">
                <a:solidFill>
                  <a:schemeClr val="tx1"/>
                </a:solidFill>
              </a:rPr>
              <a:t> de 87B </a:t>
            </a:r>
            <a:r>
              <a:rPr lang="en-CA" b="1" dirty="0" err="1">
                <a:solidFill>
                  <a:schemeClr val="tx1"/>
                </a:solidFill>
              </a:rPr>
              <a:t>por</a:t>
            </a:r>
            <a:r>
              <a:rPr lang="en-CA" b="1" dirty="0">
                <a:solidFill>
                  <a:schemeClr val="tx1"/>
                </a:solidFill>
              </a:rPr>
              <a:t> </a:t>
            </a:r>
            <a:r>
              <a:rPr lang="en-CA" b="1" dirty="0" err="1">
                <a:solidFill>
                  <a:schemeClr val="tx1"/>
                </a:solidFill>
              </a:rPr>
              <a:t>encima</a:t>
            </a:r>
            <a:r>
              <a:rPr lang="en-CA" b="1" dirty="0">
                <a:solidFill>
                  <a:schemeClr val="tx1"/>
                </a:solidFill>
              </a:rPr>
              <a:t> de la </a:t>
            </a:r>
            <a:r>
              <a:rPr lang="en-CA" b="1" dirty="0" err="1">
                <a:solidFill>
                  <a:schemeClr val="tx1"/>
                </a:solidFill>
              </a:rPr>
              <a:t>corriente</a:t>
            </a:r>
            <a:r>
              <a:rPr lang="en-CA" b="1" dirty="0">
                <a:solidFill>
                  <a:schemeClr val="tx1"/>
                </a:solidFill>
              </a:rPr>
              <a:t> de </a:t>
            </a:r>
            <a:r>
              <a:rPr lang="en-CA" b="1" dirty="0" err="1">
                <a:solidFill>
                  <a:schemeClr val="tx1"/>
                </a:solidFill>
              </a:rPr>
              <a:t>carga</a:t>
            </a:r>
            <a:r>
              <a:rPr lang="en-CA" b="1" dirty="0">
                <a:solidFill>
                  <a:schemeClr val="tx1"/>
                </a:solidFill>
              </a:rPr>
              <a:t> </a:t>
            </a:r>
            <a:r>
              <a:rPr lang="en-CA" b="1" dirty="0" err="1">
                <a:solidFill>
                  <a:schemeClr val="tx1"/>
                </a:solidFill>
              </a:rPr>
              <a:t>máxima</a:t>
            </a:r>
            <a:r>
              <a:rPr lang="en-CA" b="1" dirty="0">
                <a:solidFill>
                  <a:schemeClr val="tx1"/>
                </a:solidFill>
              </a:rPr>
              <a:t>.</a:t>
            </a:r>
          </a:p>
          <a:p>
            <a:pPr marL="533400" lvl="1" indent="-419100" algn="l" rtl="0">
              <a:lnSpc>
                <a:spcPct val="90000"/>
              </a:lnSpc>
              <a:buClr>
                <a:schemeClr val="hlink"/>
              </a:buClr>
            </a:pPr>
            <a:endParaRPr lang="en-CA" b="1" dirty="0">
              <a:solidFill>
                <a:schemeClr val="tx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2418" name="Rectangle 2"/>
          <p:cNvSpPr>
            <a:spLocks noGrp="1" noChangeArrowheads="1"/>
          </p:cNvSpPr>
          <p:nvPr>
            <p:ph type="body" idx="1"/>
          </p:nvPr>
        </p:nvSpPr>
        <p:spPr>
          <a:xfrm>
            <a:off x="685800" y="1295400"/>
            <a:ext cx="7772400" cy="4724400"/>
          </a:xfrm>
          <a:ln/>
        </p:spPr>
        <p:txBody>
          <a:bodyPr/>
          <a:lstStyle/>
          <a:p>
            <a:pPr marL="342900" indent="-342900" algn="l" rtl="0">
              <a:buClr>
                <a:schemeClr val="hlink"/>
              </a:buClr>
              <a:buFontTx/>
              <a:buChar char="•"/>
            </a:pPr>
            <a:r>
              <a:rPr lang="en-US" sz="2900" dirty="0">
                <a:solidFill>
                  <a:schemeClr val="tx1"/>
                </a:solidFill>
              </a:rPr>
              <a:t>Las </a:t>
            </a:r>
            <a:r>
              <a:rPr lang="en-US" sz="2900" dirty="0" err="1">
                <a:solidFill>
                  <a:schemeClr val="tx1"/>
                </a:solidFill>
              </a:rPr>
              <a:t>estrategias</a:t>
            </a:r>
            <a:r>
              <a:rPr lang="en-US" sz="2900" dirty="0">
                <a:solidFill>
                  <a:schemeClr val="tx1"/>
                </a:solidFill>
              </a:rPr>
              <a:t> 2 y 3 se </a:t>
            </a:r>
            <a:r>
              <a:rPr lang="en-US" sz="2900" dirty="0" err="1">
                <a:solidFill>
                  <a:schemeClr val="tx1"/>
                </a:solidFill>
              </a:rPr>
              <a:t>pueden</a:t>
            </a:r>
            <a:r>
              <a:rPr lang="en-US" sz="2900" dirty="0">
                <a:solidFill>
                  <a:schemeClr val="tx1"/>
                </a:solidFill>
              </a:rPr>
              <a:t> </a:t>
            </a:r>
            <a:r>
              <a:rPr lang="en-US" sz="2900" dirty="0" err="1">
                <a:solidFill>
                  <a:schemeClr val="tx1"/>
                </a:solidFill>
              </a:rPr>
              <a:t>lograr</a:t>
            </a:r>
            <a:r>
              <a:rPr lang="en-US" sz="2900" dirty="0">
                <a:solidFill>
                  <a:schemeClr val="tx1"/>
                </a:solidFill>
              </a:rPr>
              <a:t> </a:t>
            </a:r>
            <a:r>
              <a:rPr lang="en-US" sz="2900" dirty="0" err="1">
                <a:solidFill>
                  <a:schemeClr val="tx1"/>
                </a:solidFill>
              </a:rPr>
              <a:t>mediante</a:t>
            </a:r>
            <a:r>
              <a:rPr lang="en-US" sz="2900" dirty="0">
                <a:solidFill>
                  <a:schemeClr val="tx1"/>
                </a:solidFill>
              </a:rPr>
              <a:t>:</a:t>
            </a:r>
          </a:p>
          <a:p>
            <a:pPr marL="742950" lvl="1" indent="-285750" algn="l" rtl="0">
              <a:buClr>
                <a:schemeClr val="hlink"/>
              </a:buClr>
              <a:buFont typeface="Wingdings" pitchFamily="2" charset="2"/>
              <a:buChar char="ü"/>
            </a:pPr>
            <a:r>
              <a:rPr lang="en-US" sz="2000" b="1" dirty="0" err="1">
                <a:solidFill>
                  <a:schemeClr val="tx1"/>
                </a:solidFill>
              </a:rPr>
              <a:t>Uso</a:t>
            </a:r>
            <a:r>
              <a:rPr lang="en-US" sz="2000" b="1" dirty="0">
                <a:solidFill>
                  <a:schemeClr val="tx1"/>
                </a:solidFill>
              </a:rPr>
              <a:t> de la </a:t>
            </a:r>
            <a:r>
              <a:rPr lang="en-US" sz="2000" b="1" dirty="0" err="1">
                <a:solidFill>
                  <a:schemeClr val="tx1"/>
                </a:solidFill>
              </a:rPr>
              <a:t>supervisión</a:t>
            </a:r>
            <a:r>
              <a:rPr lang="en-US" sz="2000" b="1" dirty="0">
                <a:solidFill>
                  <a:schemeClr val="tx1"/>
                </a:solidFill>
              </a:rPr>
              <a:t> de </a:t>
            </a:r>
            <a:r>
              <a:rPr lang="en-US" sz="2000" b="1" dirty="0" err="1">
                <a:solidFill>
                  <a:schemeClr val="tx1"/>
                </a:solidFill>
              </a:rPr>
              <a:t>subtensión</a:t>
            </a:r>
            <a:r>
              <a:rPr lang="en-US" sz="2000" b="1" dirty="0">
                <a:solidFill>
                  <a:schemeClr val="tx1"/>
                </a:solidFill>
              </a:rPr>
              <a:t> </a:t>
            </a:r>
            <a:r>
              <a:rPr lang="en-US" sz="2000" b="1" dirty="0" err="1">
                <a:solidFill>
                  <a:schemeClr val="tx1"/>
                </a:solidFill>
              </a:rPr>
              <a:t>para</a:t>
            </a:r>
            <a:r>
              <a:rPr lang="en-US" sz="2000" b="1" dirty="0">
                <a:solidFill>
                  <a:schemeClr val="tx1"/>
                </a:solidFill>
              </a:rPr>
              <a:t> </a:t>
            </a:r>
            <a:r>
              <a:rPr lang="en-US" sz="2000" b="1" dirty="0" err="1">
                <a:solidFill>
                  <a:schemeClr val="tx1"/>
                </a:solidFill>
              </a:rPr>
              <a:t>recorrer</a:t>
            </a:r>
            <a:r>
              <a:rPr lang="en-US" sz="2000" b="1" dirty="0">
                <a:solidFill>
                  <a:schemeClr val="tx1"/>
                </a:solidFill>
              </a:rPr>
              <a:t> el </a:t>
            </a:r>
            <a:r>
              <a:rPr lang="en-US" sz="2000" b="1" dirty="0" err="1">
                <a:solidFill>
                  <a:schemeClr val="tx1"/>
                </a:solidFill>
              </a:rPr>
              <a:t>período</a:t>
            </a:r>
            <a:r>
              <a:rPr lang="en-US" sz="2000" b="1" dirty="0">
                <a:solidFill>
                  <a:schemeClr val="tx1"/>
                </a:solidFill>
              </a:rPr>
              <a:t> </a:t>
            </a:r>
            <a:r>
              <a:rPr lang="en-US" sz="2000" b="1" dirty="0" err="1">
                <a:solidFill>
                  <a:schemeClr val="tx1"/>
                </a:solidFill>
              </a:rPr>
              <a:t>desde</a:t>
            </a:r>
            <a:r>
              <a:rPr lang="en-US" sz="2000" b="1" dirty="0">
                <a:solidFill>
                  <a:schemeClr val="tx1"/>
                </a:solidFill>
              </a:rPr>
              <a:t> el </a:t>
            </a:r>
            <a:r>
              <a:rPr lang="en-US" sz="2000" b="1" dirty="0" err="1">
                <a:solidFill>
                  <a:schemeClr val="tx1"/>
                </a:solidFill>
              </a:rPr>
              <a:t>inicio</a:t>
            </a:r>
            <a:r>
              <a:rPr lang="en-US" sz="2000" b="1" dirty="0">
                <a:solidFill>
                  <a:schemeClr val="tx1"/>
                </a:solidFill>
              </a:rPr>
              <a:t> del </a:t>
            </a:r>
            <a:r>
              <a:rPr lang="en-US" sz="2000" b="1" dirty="0" err="1">
                <a:solidFill>
                  <a:schemeClr val="tx1"/>
                </a:solidFill>
              </a:rPr>
              <a:t>problema</a:t>
            </a:r>
            <a:r>
              <a:rPr lang="en-US" sz="2000" b="1" dirty="0">
                <a:solidFill>
                  <a:schemeClr val="tx1"/>
                </a:solidFill>
              </a:rPr>
              <a:t> con un CT </a:t>
            </a:r>
            <a:r>
              <a:rPr lang="en-US" sz="2000" b="1" dirty="0" err="1">
                <a:solidFill>
                  <a:schemeClr val="tx1"/>
                </a:solidFill>
              </a:rPr>
              <a:t>hasta</a:t>
            </a:r>
            <a:r>
              <a:rPr lang="en-US" sz="2000" b="1" dirty="0">
                <a:solidFill>
                  <a:schemeClr val="tx1"/>
                </a:solidFill>
              </a:rPr>
              <a:t> </a:t>
            </a:r>
            <a:r>
              <a:rPr lang="en-US" sz="2000" b="1" dirty="0" err="1">
                <a:solidFill>
                  <a:schemeClr val="tx1"/>
                </a:solidFill>
              </a:rPr>
              <a:t>que</a:t>
            </a:r>
            <a:r>
              <a:rPr lang="en-US" sz="2000" b="1" dirty="0">
                <a:solidFill>
                  <a:schemeClr val="tx1"/>
                </a:solidFill>
              </a:rPr>
              <a:t> se </a:t>
            </a:r>
            <a:r>
              <a:rPr lang="en-US" sz="2000" b="1" dirty="0" err="1">
                <a:solidFill>
                  <a:schemeClr val="tx1"/>
                </a:solidFill>
              </a:rPr>
              <a:t>declara</a:t>
            </a:r>
            <a:r>
              <a:rPr lang="en-US" sz="2000" b="1" dirty="0">
                <a:solidFill>
                  <a:schemeClr val="tx1"/>
                </a:solidFill>
              </a:rPr>
              <a:t> </a:t>
            </a:r>
            <a:r>
              <a:rPr lang="en-US" sz="2000" b="1" dirty="0" err="1">
                <a:solidFill>
                  <a:schemeClr val="tx1"/>
                </a:solidFill>
              </a:rPr>
              <a:t>una</a:t>
            </a:r>
            <a:r>
              <a:rPr lang="en-US" sz="2000" b="1" dirty="0">
                <a:solidFill>
                  <a:schemeClr val="tx1"/>
                </a:solidFill>
              </a:rPr>
              <a:t> </a:t>
            </a:r>
            <a:r>
              <a:rPr lang="en-US" sz="2000" b="1" dirty="0" err="1">
                <a:solidFill>
                  <a:schemeClr val="tx1"/>
                </a:solidFill>
              </a:rPr>
              <a:t>condición</a:t>
            </a:r>
            <a:r>
              <a:rPr lang="en-US" sz="2000" b="1" dirty="0">
                <a:solidFill>
                  <a:schemeClr val="tx1"/>
                </a:solidFill>
              </a:rPr>
              <a:t> de </a:t>
            </a:r>
            <a:r>
              <a:rPr lang="en-US" sz="2000" b="1" dirty="0" err="1">
                <a:solidFill>
                  <a:schemeClr val="tx1"/>
                </a:solidFill>
              </a:rPr>
              <a:t>problema</a:t>
            </a:r>
            <a:r>
              <a:rPr lang="en-US" sz="2000" b="1" dirty="0">
                <a:solidFill>
                  <a:schemeClr val="tx1"/>
                </a:solidFill>
              </a:rPr>
              <a:t> del CT</a:t>
            </a:r>
          </a:p>
          <a:p>
            <a:pPr marL="742950" lvl="1" indent="-285750" algn="l" rtl="0">
              <a:buClr>
                <a:schemeClr val="hlink"/>
              </a:buClr>
              <a:buFont typeface="Wingdings" pitchFamily="2" charset="2"/>
              <a:buChar char="ü"/>
            </a:pPr>
            <a:r>
              <a:rPr lang="en-US" sz="2000" b="1" dirty="0" err="1">
                <a:solidFill>
                  <a:schemeClr val="tx1"/>
                </a:solidFill>
              </a:rPr>
              <a:t>Uso</a:t>
            </a:r>
            <a:r>
              <a:rPr lang="en-US" sz="2000" b="1" dirty="0">
                <a:solidFill>
                  <a:schemeClr val="tx1"/>
                </a:solidFill>
              </a:rPr>
              <a:t> de </a:t>
            </a:r>
            <a:r>
              <a:rPr lang="en-US" sz="2000" b="1" dirty="0" err="1">
                <a:solidFill>
                  <a:schemeClr val="tx1"/>
                </a:solidFill>
              </a:rPr>
              <a:t>una</a:t>
            </a:r>
            <a:r>
              <a:rPr lang="en-US" sz="2000" b="1" dirty="0">
                <a:solidFill>
                  <a:schemeClr val="tx1"/>
                </a:solidFill>
              </a:rPr>
              <a:t> </a:t>
            </a:r>
            <a:r>
              <a:rPr lang="en-US" sz="2000" b="1" dirty="0" err="1">
                <a:solidFill>
                  <a:schemeClr val="tx1"/>
                </a:solidFill>
              </a:rPr>
              <a:t>zona</a:t>
            </a:r>
            <a:r>
              <a:rPr lang="en-US" sz="2000" b="1" dirty="0">
                <a:solidFill>
                  <a:schemeClr val="tx1"/>
                </a:solidFill>
              </a:rPr>
              <a:t> de control </a:t>
            </a:r>
            <a:r>
              <a:rPr lang="en-US" sz="2000" b="1" dirty="0" err="1">
                <a:solidFill>
                  <a:schemeClr val="tx1"/>
                </a:solidFill>
              </a:rPr>
              <a:t>externa</a:t>
            </a:r>
            <a:r>
              <a:rPr lang="en-US" sz="2000" b="1" dirty="0">
                <a:solidFill>
                  <a:schemeClr val="tx1"/>
                </a:solidFill>
              </a:rPr>
              <a:t> </a:t>
            </a:r>
            <a:r>
              <a:rPr lang="en-US" sz="2000" b="1" dirty="0" err="1">
                <a:solidFill>
                  <a:schemeClr val="tx1"/>
                </a:solidFill>
              </a:rPr>
              <a:t>para</a:t>
            </a:r>
            <a:r>
              <a:rPr lang="en-US" sz="2000" b="1" dirty="0">
                <a:solidFill>
                  <a:schemeClr val="tx1"/>
                </a:solidFill>
              </a:rPr>
              <a:t> </a:t>
            </a:r>
            <a:r>
              <a:rPr lang="en-US" sz="2000" b="1" dirty="0" err="1">
                <a:solidFill>
                  <a:schemeClr val="tx1"/>
                </a:solidFill>
              </a:rPr>
              <a:t>supervisar</a:t>
            </a:r>
            <a:r>
              <a:rPr lang="en-US" sz="2000" b="1" dirty="0">
                <a:solidFill>
                  <a:schemeClr val="tx1"/>
                </a:solidFill>
              </a:rPr>
              <a:t> la </a:t>
            </a:r>
            <a:r>
              <a:rPr lang="en-US" sz="2000" b="1" dirty="0" err="1">
                <a:solidFill>
                  <a:schemeClr val="tx1"/>
                </a:solidFill>
              </a:rPr>
              <a:t>función</a:t>
            </a:r>
            <a:r>
              <a:rPr lang="en-US" sz="2000" b="1" dirty="0">
                <a:solidFill>
                  <a:schemeClr val="tx1"/>
                </a:solidFill>
              </a:rPr>
              <a:t> 87B</a:t>
            </a:r>
          </a:p>
          <a:p>
            <a:pPr marL="742950" lvl="1" indent="-285750" algn="l" rtl="0">
              <a:buClr>
                <a:schemeClr val="hlink"/>
              </a:buClr>
              <a:buFont typeface="Wingdings" pitchFamily="2" charset="2"/>
              <a:buChar char="ü"/>
            </a:pPr>
            <a:r>
              <a:rPr lang="en-US" sz="2000" b="1" dirty="0" err="1">
                <a:solidFill>
                  <a:schemeClr val="tx1"/>
                </a:solidFill>
              </a:rPr>
              <a:t>Uso</a:t>
            </a:r>
            <a:r>
              <a:rPr lang="en-US" sz="2000" b="1" dirty="0">
                <a:solidFill>
                  <a:schemeClr val="tx1"/>
                </a:solidFill>
              </a:rPr>
              <a:t> de CT Trouble </a:t>
            </a:r>
            <a:r>
              <a:rPr lang="en-US" sz="2000" b="1" dirty="0" err="1">
                <a:solidFill>
                  <a:schemeClr val="tx1"/>
                </a:solidFill>
              </a:rPr>
              <a:t>para</a:t>
            </a:r>
            <a:r>
              <a:rPr lang="en-US" sz="2000" b="1" dirty="0">
                <a:solidFill>
                  <a:schemeClr val="tx1"/>
                </a:solidFill>
              </a:rPr>
              <a:t> </a:t>
            </a:r>
            <a:r>
              <a:rPr lang="en-US" sz="2000" b="1" dirty="0" err="1">
                <a:solidFill>
                  <a:schemeClr val="tx1"/>
                </a:solidFill>
              </a:rPr>
              <a:t>evitar</a:t>
            </a:r>
            <a:r>
              <a:rPr lang="en-US" sz="2000" b="1" dirty="0">
                <a:solidFill>
                  <a:schemeClr val="tx1"/>
                </a:solidFill>
              </a:rPr>
              <a:t> </a:t>
            </a:r>
            <a:r>
              <a:rPr lang="en-US" sz="2000" b="1" dirty="0" err="1">
                <a:solidFill>
                  <a:schemeClr val="tx1"/>
                </a:solidFill>
              </a:rPr>
              <a:t>que</a:t>
            </a:r>
            <a:r>
              <a:rPr lang="en-US" sz="2000" b="1" dirty="0">
                <a:solidFill>
                  <a:schemeClr val="tx1"/>
                </a:solidFill>
              </a:rPr>
              <a:t> se </a:t>
            </a:r>
            <a:r>
              <a:rPr lang="en-US" sz="2000" b="1" dirty="0" err="1">
                <a:solidFill>
                  <a:schemeClr val="tx1"/>
                </a:solidFill>
              </a:rPr>
              <a:t>dispare</a:t>
            </a:r>
            <a:r>
              <a:rPr lang="en-US" sz="2000" b="1" dirty="0">
                <a:solidFill>
                  <a:schemeClr val="tx1"/>
                </a:solidFill>
              </a:rPr>
              <a:t> el </a:t>
            </a:r>
            <a:r>
              <a:rPr lang="en-US" sz="2000" b="1" dirty="0" err="1">
                <a:solidFill>
                  <a:schemeClr val="tx1"/>
                </a:solidFill>
              </a:rPr>
              <a:t>diferencial</a:t>
            </a:r>
            <a:r>
              <a:rPr lang="en-US" sz="2000" b="1" dirty="0">
                <a:solidFill>
                  <a:schemeClr val="tx1"/>
                </a:solidFill>
              </a:rPr>
              <a:t> de </a:t>
            </a:r>
            <a:r>
              <a:rPr lang="en-US" sz="2000" b="1" dirty="0" err="1" smtClean="0">
                <a:solidFill>
                  <a:schemeClr val="tx1"/>
                </a:solidFill>
              </a:rPr>
              <a:t>barra</a:t>
            </a:r>
            <a:r>
              <a:rPr lang="en-US" sz="2000" b="1" dirty="0" smtClean="0">
                <a:solidFill>
                  <a:schemeClr val="tx1"/>
                </a:solidFill>
              </a:rPr>
              <a:t> </a:t>
            </a:r>
            <a:r>
              <a:rPr lang="en-US" sz="2000" b="1" dirty="0">
                <a:solidFill>
                  <a:schemeClr val="tx1"/>
                </a:solidFill>
              </a:rPr>
              <a:t>(2)</a:t>
            </a:r>
          </a:p>
          <a:p>
            <a:pPr marL="742950" lvl="1" indent="-285750" algn="l" rtl="0">
              <a:buClr>
                <a:schemeClr val="hlink"/>
              </a:buClr>
              <a:buFont typeface="Wingdings" pitchFamily="2" charset="2"/>
              <a:buChar char="ü"/>
            </a:pPr>
            <a:r>
              <a:rPr lang="en-US" sz="2000" b="1" dirty="0" err="1">
                <a:solidFill>
                  <a:schemeClr val="tx1"/>
                </a:solidFill>
              </a:rPr>
              <a:t>Uso</a:t>
            </a:r>
            <a:r>
              <a:rPr lang="en-US" sz="2000" b="1" dirty="0">
                <a:solidFill>
                  <a:schemeClr val="tx1"/>
                </a:solidFill>
              </a:rPr>
              <a:t> de </a:t>
            </a:r>
            <a:r>
              <a:rPr lang="en-US" sz="2000" b="1" dirty="0" err="1">
                <a:solidFill>
                  <a:schemeClr val="tx1"/>
                </a:solidFill>
              </a:rPr>
              <a:t>grupos</a:t>
            </a:r>
            <a:r>
              <a:rPr lang="en-US" sz="2000" b="1" dirty="0">
                <a:solidFill>
                  <a:schemeClr val="tx1"/>
                </a:solidFill>
              </a:rPr>
              <a:t> de </a:t>
            </a:r>
            <a:r>
              <a:rPr lang="en-US" sz="2000" b="1" dirty="0" err="1">
                <a:solidFill>
                  <a:schemeClr val="tx1"/>
                </a:solidFill>
              </a:rPr>
              <a:t>configuración</a:t>
            </a:r>
            <a:r>
              <a:rPr lang="en-US" sz="2000" b="1" dirty="0">
                <a:solidFill>
                  <a:schemeClr val="tx1"/>
                </a:solidFill>
              </a:rPr>
              <a:t> </a:t>
            </a:r>
            <a:r>
              <a:rPr lang="en-US" sz="2000" b="1" dirty="0" err="1">
                <a:solidFill>
                  <a:schemeClr val="tx1"/>
                </a:solidFill>
              </a:rPr>
              <a:t>para</a:t>
            </a:r>
            <a:r>
              <a:rPr lang="en-US" sz="2000" b="1" dirty="0">
                <a:solidFill>
                  <a:schemeClr val="tx1"/>
                </a:solidFill>
              </a:rPr>
              <a:t> </a:t>
            </a:r>
            <a:r>
              <a:rPr lang="en-US" sz="2000" b="1" dirty="0" err="1">
                <a:solidFill>
                  <a:schemeClr val="tx1"/>
                </a:solidFill>
              </a:rPr>
              <a:t>aumentar</a:t>
            </a:r>
            <a:r>
              <a:rPr lang="en-US" sz="2000" b="1" dirty="0">
                <a:solidFill>
                  <a:schemeClr val="tx1"/>
                </a:solidFill>
              </a:rPr>
              <a:t> el valor de </a:t>
            </a:r>
            <a:r>
              <a:rPr lang="en-US" sz="2000" b="1" dirty="0" err="1">
                <a:solidFill>
                  <a:schemeClr val="tx1"/>
                </a:solidFill>
              </a:rPr>
              <a:t>captación</a:t>
            </a:r>
            <a:r>
              <a:rPr lang="en-US" sz="2000" b="1" dirty="0">
                <a:solidFill>
                  <a:schemeClr val="tx1"/>
                </a:solidFill>
              </a:rPr>
              <a:t> </a:t>
            </a:r>
            <a:r>
              <a:rPr lang="en-US" sz="2000" b="1" dirty="0" err="1">
                <a:solidFill>
                  <a:schemeClr val="tx1"/>
                </a:solidFill>
              </a:rPr>
              <a:t>para</a:t>
            </a:r>
            <a:r>
              <a:rPr lang="en-US" sz="2000" b="1" dirty="0">
                <a:solidFill>
                  <a:schemeClr val="tx1"/>
                </a:solidFill>
              </a:rPr>
              <a:t> la </a:t>
            </a:r>
            <a:r>
              <a:rPr lang="en-US" sz="2000" b="1" dirty="0" err="1">
                <a:solidFill>
                  <a:schemeClr val="tx1"/>
                </a:solidFill>
              </a:rPr>
              <a:t>función</a:t>
            </a:r>
            <a:r>
              <a:rPr lang="en-US" sz="2000" b="1" dirty="0">
                <a:solidFill>
                  <a:schemeClr val="tx1"/>
                </a:solidFill>
              </a:rPr>
              <a:t> 87B (3)</a:t>
            </a:r>
            <a:endParaRPr lang="en-US" sz="2000" dirty="0"/>
          </a:p>
        </p:txBody>
      </p:sp>
      <p:sp>
        <p:nvSpPr>
          <p:cNvPr id="572419" name="Rectangle 3"/>
          <p:cNvSpPr>
            <a:spLocks noGrp="1" noChangeArrowheads="1"/>
          </p:cNvSpPr>
          <p:nvPr>
            <p:ph type="title"/>
          </p:nvPr>
        </p:nvSpPr>
        <p:spPr/>
        <p:txBody>
          <a:bodyPr/>
          <a:lstStyle/>
          <a:p>
            <a:pPr algn="l" rtl="0"/>
            <a:r>
              <a:rPr lang="en-CA"/>
              <a:t>Problema de CT de zona diferencial</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4466" name="Rectangle 2"/>
          <p:cNvSpPr>
            <a:spLocks noGrp="1" noChangeArrowheads="1"/>
          </p:cNvSpPr>
          <p:nvPr>
            <p:ph type="title"/>
          </p:nvPr>
        </p:nvSpPr>
        <p:spPr/>
        <p:txBody>
          <a:bodyPr/>
          <a:lstStyle/>
          <a:p>
            <a:pPr algn="l" rtl="0"/>
            <a:r>
              <a:rPr lang="en-CA"/>
              <a:t>Problema de CT de zona diferencial: ejemplo de estrategia n.° 2</a:t>
            </a:r>
          </a:p>
        </p:txBody>
      </p:sp>
      <p:sp>
        <p:nvSpPr>
          <p:cNvPr id="574467" name="Rectangle 3"/>
          <p:cNvSpPr>
            <a:spLocks noChangeArrowheads="1"/>
          </p:cNvSpPr>
          <p:nvPr/>
        </p:nvSpPr>
        <p:spPr bwMode="auto">
          <a:xfrm>
            <a:off x="457200" y="3352800"/>
            <a:ext cx="8382000" cy="2279650"/>
          </a:xfrm>
          <a:prstGeom prst="rect">
            <a:avLst/>
          </a:prstGeom>
          <a:solidFill>
            <a:srgbClr val="FFFFFF"/>
          </a:solidFill>
          <a:ln w="9525">
            <a:noFill/>
            <a:miter lim="800000"/>
            <a:headEnd/>
            <a:tailEnd/>
          </a:ln>
        </p:spPr>
        <p:txBody>
          <a:bodyPr/>
          <a:lstStyle/>
          <a:p>
            <a:pPr marL="342900" indent="-342900" algn="l" rtl="0" eaLnBrk="1" hangingPunct="1">
              <a:lnSpc>
                <a:spcPct val="90000"/>
              </a:lnSpc>
              <a:spcBef>
                <a:spcPct val="20000"/>
              </a:spcBef>
              <a:buClr>
                <a:schemeClr val="hlink"/>
              </a:buClr>
              <a:buFontTx/>
              <a:buChar char="•"/>
            </a:pPr>
            <a:r>
              <a:rPr lang="en-US" sz="2900" b="1">
                <a:solidFill>
                  <a:srgbClr val="667BC6"/>
                </a:solidFill>
              </a:rPr>
              <a:t>El operando CT Trouble se utiliza para generar una alarma.</a:t>
            </a:r>
          </a:p>
          <a:p>
            <a:pPr marL="342900" indent="-342900" algn="l" rtl="0" eaLnBrk="1" hangingPunct="1">
              <a:lnSpc>
                <a:spcPct val="90000"/>
              </a:lnSpc>
              <a:spcBef>
                <a:spcPct val="20000"/>
              </a:spcBef>
              <a:buClr>
                <a:schemeClr val="hlink"/>
              </a:buClr>
              <a:buFontTx/>
              <a:buChar char="•"/>
            </a:pPr>
            <a:r>
              <a:rPr lang="en-US" sz="2900" b="1">
                <a:solidFill>
                  <a:srgbClr val="667BC6"/>
                </a:solidFill>
              </a:rPr>
              <a:t>El disparo 87B se inhibe después de que opera el elemento de problema CT.</a:t>
            </a:r>
          </a:p>
          <a:p>
            <a:pPr marL="342900" indent="-342900" algn="l" rtl="0" eaLnBrk="1" hangingPunct="1">
              <a:lnSpc>
                <a:spcPct val="90000"/>
              </a:lnSpc>
              <a:spcBef>
                <a:spcPct val="20000"/>
              </a:spcBef>
              <a:buClr>
                <a:schemeClr val="hlink"/>
              </a:buClr>
              <a:buFontTx/>
              <a:buChar char="•"/>
            </a:pPr>
            <a:r>
              <a:rPr lang="en-US" sz="2900" b="1">
                <a:solidFill>
                  <a:srgbClr val="667BC6"/>
                </a:solidFill>
              </a:rPr>
              <a:t>El relé puede funcionar mal si ocurre una falla externa después del problema del CT pero antes de que se declare la condición de problema del CT (doble contingencia)</a:t>
            </a:r>
          </a:p>
        </p:txBody>
      </p:sp>
      <p:graphicFrame>
        <p:nvGraphicFramePr>
          <p:cNvPr id="574468" name="Object 4"/>
          <p:cNvGraphicFramePr>
            <a:graphicFrameLocks noChangeAspect="1"/>
          </p:cNvGraphicFramePr>
          <p:nvPr/>
        </p:nvGraphicFramePr>
        <p:xfrm>
          <a:off x="3009900" y="1295400"/>
          <a:ext cx="6134100" cy="1793875"/>
        </p:xfrm>
        <a:graphic>
          <a:graphicData uri="http://schemas.openxmlformats.org/drawingml/2006/compatibility">
            <com:legacyDrawing xmlns:com="http://schemas.openxmlformats.org/drawingml/2006/compatibility" spid="_x0000_s574468"/>
          </a:graphicData>
        </a:graphic>
      </p:graphicFrame>
      <p:grpSp>
        <p:nvGrpSpPr>
          <p:cNvPr id="574469" name="Group 5"/>
          <p:cNvGrpSpPr>
            <a:grpSpLocks/>
          </p:cNvGrpSpPr>
          <p:nvPr/>
        </p:nvGrpSpPr>
        <p:grpSpPr bwMode="auto">
          <a:xfrm>
            <a:off x="952500" y="1336675"/>
            <a:ext cx="1982788" cy="304800"/>
            <a:chOff x="383" y="720"/>
            <a:chExt cx="1249" cy="192"/>
          </a:xfrm>
        </p:grpSpPr>
        <p:sp>
          <p:nvSpPr>
            <p:cNvPr id="574470" name="Text Box 6"/>
            <p:cNvSpPr txBox="1">
              <a:spLocks noChangeArrowheads="1"/>
            </p:cNvSpPr>
            <p:nvPr/>
          </p:nvSpPr>
          <p:spPr bwMode="auto">
            <a:xfrm>
              <a:off x="383" y="720"/>
              <a:ext cx="817" cy="192"/>
            </a:xfrm>
            <a:prstGeom prst="rect">
              <a:avLst/>
            </a:prstGeom>
            <a:noFill/>
            <a:ln w="9525">
              <a:noFill/>
              <a:miter lim="800000"/>
              <a:headEnd/>
              <a:tailEnd/>
            </a:ln>
            <a:effectLst/>
          </p:spPr>
          <p:txBody>
            <a:bodyPr wrap="none">
              <a:spAutoFit/>
            </a:bodyPr>
            <a:lstStyle/>
            <a:p>
              <a:pPr algn="l" rtl="0"/>
              <a:r>
                <a:rPr lang="en-US" sz="1400" b="1">
                  <a:solidFill>
                    <a:srgbClr val="FF0000"/>
                  </a:solidFill>
                  <a:latin typeface="Arial" pitchFamily="34" charset="0"/>
                </a:rPr>
                <a:t>87B opera</a:t>
              </a:r>
            </a:p>
          </p:txBody>
        </p:sp>
        <p:sp>
          <p:nvSpPr>
            <p:cNvPr id="574471" name="AutoShape 7"/>
            <p:cNvSpPr>
              <a:spLocks noChangeArrowheads="1"/>
            </p:cNvSpPr>
            <p:nvPr/>
          </p:nvSpPr>
          <p:spPr bwMode="auto">
            <a:xfrm flipH="1">
              <a:off x="1248" y="744"/>
              <a:ext cx="384" cy="144"/>
            </a:xfrm>
            <a:prstGeom prst="leftArrow">
              <a:avLst>
                <a:gd name="adj1" fmla="val 50000"/>
                <a:gd name="adj2" fmla="val 66667"/>
              </a:avLst>
            </a:prstGeom>
            <a:solidFill>
              <a:srgbClr val="FF0000"/>
            </a:solidFill>
            <a:ln w="9525">
              <a:solidFill>
                <a:schemeClr val="tx1"/>
              </a:solidFill>
              <a:miter lim="800000"/>
              <a:headEnd/>
              <a:tailEnd/>
            </a:ln>
            <a:effectLst/>
          </p:spPr>
          <p:txBody>
            <a:bodyPr wrap="none" anchor="ctr"/>
            <a:lstStyle/>
            <a:p>
              <a:pPr algn="l" rtl="0"/>
              <a:endParaRPr lang="es-AR"/>
            </a:p>
          </p:txBody>
        </p:sp>
      </p:grpSp>
      <p:grpSp>
        <p:nvGrpSpPr>
          <p:cNvPr id="574472" name="Group 8"/>
          <p:cNvGrpSpPr>
            <a:grpSpLocks/>
          </p:cNvGrpSpPr>
          <p:nvPr/>
        </p:nvGrpSpPr>
        <p:grpSpPr bwMode="auto">
          <a:xfrm>
            <a:off x="88900" y="1641475"/>
            <a:ext cx="2846388" cy="304800"/>
            <a:chOff x="-161" y="720"/>
            <a:chExt cx="1793" cy="192"/>
          </a:xfrm>
        </p:grpSpPr>
        <p:sp>
          <p:nvSpPr>
            <p:cNvPr id="574473" name="Text Box 9"/>
            <p:cNvSpPr txBox="1">
              <a:spLocks noChangeArrowheads="1"/>
            </p:cNvSpPr>
            <p:nvPr/>
          </p:nvSpPr>
          <p:spPr bwMode="auto">
            <a:xfrm>
              <a:off x="-161" y="720"/>
              <a:ext cx="1361" cy="192"/>
            </a:xfrm>
            <a:prstGeom prst="rect">
              <a:avLst/>
            </a:prstGeom>
            <a:noFill/>
            <a:ln w="9525">
              <a:noFill/>
              <a:miter lim="800000"/>
              <a:headEnd/>
              <a:tailEnd/>
            </a:ln>
            <a:effectLst/>
          </p:spPr>
          <p:txBody>
            <a:bodyPr wrap="none">
              <a:spAutoFit/>
            </a:bodyPr>
            <a:lstStyle/>
            <a:p>
              <a:pPr algn="l" rtl="0"/>
              <a:r>
                <a:rPr lang="en-US" sz="1400" b="1">
                  <a:solidFill>
                    <a:srgbClr val="FF0000"/>
                  </a:solidFill>
                  <a:latin typeface="Arial" pitchFamily="34" charset="0"/>
                </a:rPr>
                <a:t>Condición de subtensión</a:t>
              </a:r>
            </a:p>
          </p:txBody>
        </p:sp>
        <p:sp>
          <p:nvSpPr>
            <p:cNvPr id="574474" name="AutoShape 10"/>
            <p:cNvSpPr>
              <a:spLocks noChangeArrowheads="1"/>
            </p:cNvSpPr>
            <p:nvPr/>
          </p:nvSpPr>
          <p:spPr bwMode="auto">
            <a:xfrm flipH="1">
              <a:off x="1248" y="744"/>
              <a:ext cx="384" cy="144"/>
            </a:xfrm>
            <a:prstGeom prst="leftArrow">
              <a:avLst>
                <a:gd name="adj1" fmla="val 50000"/>
                <a:gd name="adj2" fmla="val 66667"/>
              </a:avLst>
            </a:prstGeom>
            <a:solidFill>
              <a:srgbClr val="FF0000"/>
            </a:solidFill>
            <a:ln w="9525">
              <a:solidFill>
                <a:schemeClr val="tx1"/>
              </a:solidFill>
              <a:miter lim="800000"/>
              <a:headEnd/>
              <a:tailEnd/>
            </a:ln>
            <a:effectLst/>
          </p:spPr>
          <p:txBody>
            <a:bodyPr wrap="none" anchor="ctr"/>
            <a:lstStyle/>
            <a:p>
              <a:pPr algn="l" rtl="0"/>
              <a:endParaRPr lang="es-AR"/>
            </a:p>
          </p:txBody>
        </p:sp>
      </p:grpSp>
      <p:grpSp>
        <p:nvGrpSpPr>
          <p:cNvPr id="574475" name="Group 11"/>
          <p:cNvGrpSpPr>
            <a:grpSpLocks/>
          </p:cNvGrpSpPr>
          <p:nvPr/>
        </p:nvGrpSpPr>
        <p:grpSpPr bwMode="auto">
          <a:xfrm>
            <a:off x="1512888" y="1946275"/>
            <a:ext cx="1422400" cy="304800"/>
            <a:chOff x="736" y="720"/>
            <a:chExt cx="896" cy="192"/>
          </a:xfrm>
        </p:grpSpPr>
        <p:sp>
          <p:nvSpPr>
            <p:cNvPr id="574476" name="Text Box 12"/>
            <p:cNvSpPr txBox="1">
              <a:spLocks noChangeArrowheads="1"/>
            </p:cNvSpPr>
            <p:nvPr/>
          </p:nvSpPr>
          <p:spPr bwMode="auto">
            <a:xfrm>
              <a:off x="736" y="720"/>
              <a:ext cx="464" cy="192"/>
            </a:xfrm>
            <a:prstGeom prst="rect">
              <a:avLst/>
            </a:prstGeom>
            <a:noFill/>
            <a:ln w="9525">
              <a:noFill/>
              <a:miter lim="800000"/>
              <a:headEnd/>
              <a:tailEnd/>
            </a:ln>
            <a:effectLst/>
          </p:spPr>
          <p:txBody>
            <a:bodyPr wrap="none">
              <a:spAutoFit/>
            </a:bodyPr>
            <a:lstStyle/>
            <a:p>
              <a:pPr algn="l" rtl="0"/>
              <a:r>
                <a:rPr lang="en-US" sz="1400" b="1">
                  <a:solidFill>
                    <a:srgbClr val="FF0000"/>
                  </a:solidFill>
                  <a:latin typeface="Arial" pitchFamily="34" charset="0"/>
                </a:rPr>
                <a:t>CT OK</a:t>
              </a:r>
            </a:p>
          </p:txBody>
        </p:sp>
        <p:sp>
          <p:nvSpPr>
            <p:cNvPr id="574477" name="AutoShape 13"/>
            <p:cNvSpPr>
              <a:spLocks noChangeArrowheads="1"/>
            </p:cNvSpPr>
            <p:nvPr/>
          </p:nvSpPr>
          <p:spPr bwMode="auto">
            <a:xfrm flipH="1">
              <a:off x="1248" y="744"/>
              <a:ext cx="384" cy="144"/>
            </a:xfrm>
            <a:prstGeom prst="leftArrow">
              <a:avLst>
                <a:gd name="adj1" fmla="val 50000"/>
                <a:gd name="adj2" fmla="val 66667"/>
              </a:avLst>
            </a:prstGeom>
            <a:solidFill>
              <a:srgbClr val="FF0000"/>
            </a:solidFill>
            <a:ln w="9525">
              <a:solidFill>
                <a:schemeClr val="tx1"/>
              </a:solidFill>
              <a:miter lim="800000"/>
              <a:headEnd/>
              <a:tailEnd/>
            </a:ln>
            <a:effectLst/>
          </p:spPr>
          <p:txBody>
            <a:bodyPr wrap="none" anchor="ctr"/>
            <a:lstStyle/>
            <a:p>
              <a:pPr algn="l" rtl="0"/>
              <a:endParaRPr lang="es-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74469"/>
                                        </p:tgtEl>
                                        <p:attrNameLst>
                                          <p:attrName>style.visibility</p:attrName>
                                        </p:attrNameLst>
                                      </p:cBhvr>
                                      <p:to>
                                        <p:strVal val="visible"/>
                                      </p:to>
                                    </p:set>
                                    <p:anim calcmode="lin" valueType="num">
                                      <p:cBhvr additive="base">
                                        <p:cTn id="7" dur="500" fill="hold"/>
                                        <p:tgtEl>
                                          <p:spTgt spid="574469"/>
                                        </p:tgtEl>
                                        <p:attrNameLst>
                                          <p:attrName>ppt_x</p:attrName>
                                        </p:attrNameLst>
                                      </p:cBhvr>
                                      <p:tavLst>
                                        <p:tav tm="0">
                                          <p:val>
                                            <p:strVal val="0-#ppt_w/2"/>
                                          </p:val>
                                        </p:tav>
                                        <p:tav tm="100000">
                                          <p:val>
                                            <p:strVal val="#ppt_x"/>
                                          </p:val>
                                        </p:tav>
                                      </p:tavLst>
                                    </p:anim>
                                    <p:anim calcmode="lin" valueType="num">
                                      <p:cBhvr additive="base">
                                        <p:cTn id="8" dur="500" fill="hold"/>
                                        <p:tgtEl>
                                          <p:spTgt spid="57446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74472"/>
                                        </p:tgtEl>
                                        <p:attrNameLst>
                                          <p:attrName>style.visibility</p:attrName>
                                        </p:attrNameLst>
                                      </p:cBhvr>
                                      <p:to>
                                        <p:strVal val="visible"/>
                                      </p:to>
                                    </p:set>
                                    <p:anim calcmode="lin" valueType="num">
                                      <p:cBhvr additive="base">
                                        <p:cTn id="13" dur="500" fill="hold"/>
                                        <p:tgtEl>
                                          <p:spTgt spid="574472"/>
                                        </p:tgtEl>
                                        <p:attrNameLst>
                                          <p:attrName>ppt_x</p:attrName>
                                        </p:attrNameLst>
                                      </p:cBhvr>
                                      <p:tavLst>
                                        <p:tav tm="0">
                                          <p:val>
                                            <p:strVal val="0-#ppt_w/2"/>
                                          </p:val>
                                        </p:tav>
                                        <p:tav tm="100000">
                                          <p:val>
                                            <p:strVal val="#ppt_x"/>
                                          </p:val>
                                        </p:tav>
                                      </p:tavLst>
                                    </p:anim>
                                    <p:anim calcmode="lin" valueType="num">
                                      <p:cBhvr additive="base">
                                        <p:cTn id="14" dur="500" fill="hold"/>
                                        <p:tgtEl>
                                          <p:spTgt spid="57447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74475"/>
                                        </p:tgtEl>
                                        <p:attrNameLst>
                                          <p:attrName>style.visibility</p:attrName>
                                        </p:attrNameLst>
                                      </p:cBhvr>
                                      <p:to>
                                        <p:strVal val="visible"/>
                                      </p:to>
                                    </p:set>
                                    <p:anim calcmode="lin" valueType="num">
                                      <p:cBhvr additive="base">
                                        <p:cTn id="19" dur="500" fill="hold"/>
                                        <p:tgtEl>
                                          <p:spTgt spid="574475"/>
                                        </p:tgtEl>
                                        <p:attrNameLst>
                                          <p:attrName>ppt_x</p:attrName>
                                        </p:attrNameLst>
                                      </p:cBhvr>
                                      <p:tavLst>
                                        <p:tav tm="0">
                                          <p:val>
                                            <p:strVal val="0-#ppt_w/2"/>
                                          </p:val>
                                        </p:tav>
                                        <p:tav tm="100000">
                                          <p:val>
                                            <p:strVal val="#ppt_x"/>
                                          </p:val>
                                        </p:tav>
                                      </p:tavLst>
                                    </p:anim>
                                    <p:anim calcmode="lin" valueType="num">
                                      <p:cBhvr additive="base">
                                        <p:cTn id="20" dur="500" fill="hold"/>
                                        <p:tgtEl>
                                          <p:spTgt spid="5744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p:txBody>
          <a:bodyPr/>
          <a:lstStyle/>
          <a:p>
            <a:pPr algn="l" rtl="0"/>
            <a:r>
              <a:rPr lang="en-CA"/>
              <a:t>Ejemplo de arquitectura para barras colectoras grandes</a:t>
            </a:r>
          </a:p>
        </p:txBody>
      </p:sp>
      <p:grpSp>
        <p:nvGrpSpPr>
          <p:cNvPr id="576515" name="Group 3"/>
          <p:cNvGrpSpPr>
            <a:grpSpLocks/>
          </p:cNvGrpSpPr>
          <p:nvPr/>
        </p:nvGrpSpPr>
        <p:grpSpPr bwMode="auto">
          <a:xfrm>
            <a:off x="152400" y="838200"/>
            <a:ext cx="8686800" cy="5153025"/>
            <a:chOff x="192" y="528"/>
            <a:chExt cx="5472" cy="3246"/>
          </a:xfrm>
        </p:grpSpPr>
        <p:sp>
          <p:nvSpPr>
            <p:cNvPr id="576516" name="Oval 4"/>
            <p:cNvSpPr>
              <a:spLocks noChangeArrowheads="1"/>
            </p:cNvSpPr>
            <p:nvPr/>
          </p:nvSpPr>
          <p:spPr bwMode="auto">
            <a:xfrm>
              <a:off x="624" y="1056"/>
              <a:ext cx="4416" cy="2400"/>
            </a:xfrm>
            <a:prstGeom prst="ellipse">
              <a:avLst/>
            </a:prstGeom>
            <a:noFill/>
            <a:ln w="28575">
              <a:solidFill>
                <a:srgbClr val="0000FF"/>
              </a:solidFill>
              <a:round/>
              <a:headEnd/>
              <a:tailEnd/>
            </a:ln>
            <a:effectLst/>
          </p:spPr>
          <p:txBody>
            <a:bodyPr wrap="none" anchor="ctr">
              <a:spAutoFit/>
            </a:bodyPr>
            <a:lstStyle/>
            <a:p>
              <a:pPr algn="l" rtl="0"/>
              <a:endParaRPr lang="es-AR"/>
            </a:p>
          </p:txBody>
        </p:sp>
        <p:sp>
          <p:nvSpPr>
            <p:cNvPr id="576517" name="Oval 5"/>
            <p:cNvSpPr>
              <a:spLocks noChangeArrowheads="1"/>
            </p:cNvSpPr>
            <p:nvPr/>
          </p:nvSpPr>
          <p:spPr bwMode="auto">
            <a:xfrm>
              <a:off x="768" y="1152"/>
              <a:ext cx="4128" cy="2208"/>
            </a:xfrm>
            <a:prstGeom prst="ellipse">
              <a:avLst/>
            </a:prstGeom>
            <a:noFill/>
            <a:ln w="28575">
              <a:solidFill>
                <a:srgbClr val="0000FF"/>
              </a:solidFill>
              <a:round/>
              <a:headEnd/>
              <a:tailEnd/>
            </a:ln>
            <a:effectLst/>
          </p:spPr>
          <p:txBody>
            <a:bodyPr anchor="ctr">
              <a:spAutoFit/>
            </a:bodyPr>
            <a:lstStyle/>
            <a:p>
              <a:pPr algn="l" rtl="0"/>
              <a:endParaRPr lang="es-AR"/>
            </a:p>
          </p:txBody>
        </p:sp>
        <p:sp>
          <p:nvSpPr>
            <p:cNvPr id="576518" name="Text Box 6"/>
            <p:cNvSpPr txBox="1">
              <a:spLocks noChangeArrowheads="1"/>
            </p:cNvSpPr>
            <p:nvPr/>
          </p:nvSpPr>
          <p:spPr bwMode="auto">
            <a:xfrm>
              <a:off x="3888" y="528"/>
              <a:ext cx="1776" cy="674"/>
            </a:xfrm>
            <a:prstGeom prst="rect">
              <a:avLst/>
            </a:prstGeom>
            <a:noFill/>
            <a:ln w="9525">
              <a:noFill/>
              <a:miter lim="800000"/>
              <a:headEnd/>
              <a:tailEnd/>
            </a:ln>
            <a:effectLst/>
          </p:spPr>
          <p:txBody>
            <a:bodyPr>
              <a:spAutoFit/>
            </a:bodyPr>
            <a:lstStyle/>
            <a:p>
              <a:pPr algn="l" rtl="0"/>
              <a:r>
                <a:rPr lang="en-CA" sz="1600" b="1">
                  <a:solidFill>
                    <a:srgbClr val="009900"/>
                  </a:solidFill>
                </a:rPr>
                <a:t>Fibra dual (redundante) con un tiempo de entrega de 3 ms entre IED vecinos. Hasta 8 relevos en el ring</a:t>
              </a:r>
            </a:p>
          </p:txBody>
        </p:sp>
        <p:grpSp>
          <p:nvGrpSpPr>
            <p:cNvPr id="576519" name="Group 7"/>
            <p:cNvGrpSpPr>
              <a:grpSpLocks/>
            </p:cNvGrpSpPr>
            <p:nvPr/>
          </p:nvGrpSpPr>
          <p:grpSpPr bwMode="auto">
            <a:xfrm>
              <a:off x="2280" y="864"/>
              <a:ext cx="1752" cy="846"/>
              <a:chOff x="2280" y="1122"/>
              <a:chExt cx="1752" cy="846"/>
            </a:xfrm>
          </p:grpSpPr>
          <p:graphicFrame>
            <p:nvGraphicFramePr>
              <p:cNvPr id="576520" name="Object 8"/>
              <p:cNvGraphicFramePr>
                <a:graphicFrameLocks noChangeAspect="1"/>
              </p:cNvGraphicFramePr>
              <p:nvPr/>
            </p:nvGraphicFramePr>
            <p:xfrm>
              <a:off x="2280" y="1122"/>
              <a:ext cx="1104" cy="466"/>
            </p:xfrm>
            <a:graphic>
              <a:graphicData uri="http://schemas.openxmlformats.org/drawingml/2006/compatibility">
                <com:legacyDrawing xmlns:com="http://schemas.openxmlformats.org/drawingml/2006/compatibility" spid="_x0000_s576520"/>
              </a:graphicData>
            </a:graphic>
          </p:graphicFrame>
          <p:sp>
            <p:nvSpPr>
              <p:cNvPr id="576521" name="Text Box 9"/>
              <p:cNvSpPr txBox="1">
                <a:spLocks noChangeArrowheads="1"/>
              </p:cNvSpPr>
              <p:nvPr/>
            </p:nvSpPr>
            <p:spPr bwMode="auto">
              <a:xfrm>
                <a:off x="2304" y="1602"/>
                <a:ext cx="1728" cy="366"/>
              </a:xfrm>
              <a:prstGeom prst="rect">
                <a:avLst/>
              </a:prstGeom>
              <a:noFill/>
              <a:ln w="9525">
                <a:noFill/>
                <a:miter lim="800000"/>
                <a:headEnd/>
                <a:tailEnd/>
              </a:ln>
              <a:effectLst/>
            </p:spPr>
            <p:txBody>
              <a:bodyPr>
                <a:spAutoFit/>
              </a:bodyPr>
              <a:lstStyle/>
              <a:p>
                <a:pPr algn="l" rtl="0"/>
                <a:r>
                  <a:rPr lang="en-CA" sz="1600" b="1"/>
                  <a:t>Fase A</a:t>
                </a:r>
                <a:r>
                  <a:rPr lang="en-CA" sz="1600"/>
                  <a:t>señales de CA y</a:t>
                </a:r>
                <a:br>
                  <a:rPr lang="en-CA" sz="1600"/>
                </a:br>
                <a:r>
                  <a:rPr lang="en-CA" sz="1600"/>
                  <a:t>contactos de viaje</a:t>
                </a:r>
              </a:p>
            </p:txBody>
          </p:sp>
        </p:grpSp>
        <p:grpSp>
          <p:nvGrpSpPr>
            <p:cNvPr id="576522" name="Group 10"/>
            <p:cNvGrpSpPr>
              <a:grpSpLocks/>
            </p:cNvGrpSpPr>
            <p:nvPr/>
          </p:nvGrpSpPr>
          <p:grpSpPr bwMode="auto">
            <a:xfrm>
              <a:off x="192" y="1968"/>
              <a:ext cx="2544" cy="846"/>
              <a:chOff x="192" y="2226"/>
              <a:chExt cx="2544" cy="846"/>
            </a:xfrm>
          </p:grpSpPr>
          <p:graphicFrame>
            <p:nvGraphicFramePr>
              <p:cNvPr id="576523" name="Object 11"/>
              <p:cNvGraphicFramePr>
                <a:graphicFrameLocks noChangeAspect="1"/>
              </p:cNvGraphicFramePr>
              <p:nvPr/>
            </p:nvGraphicFramePr>
            <p:xfrm>
              <a:off x="192" y="2226"/>
              <a:ext cx="1104" cy="466"/>
            </p:xfrm>
            <a:graphic>
              <a:graphicData uri="http://schemas.openxmlformats.org/drawingml/2006/compatibility">
                <com:legacyDrawing xmlns:com="http://schemas.openxmlformats.org/drawingml/2006/compatibility" spid="_x0000_s576523"/>
              </a:graphicData>
            </a:graphic>
          </p:graphicFrame>
          <p:sp>
            <p:nvSpPr>
              <p:cNvPr id="576524" name="Text Box 12"/>
              <p:cNvSpPr txBox="1">
                <a:spLocks noChangeArrowheads="1"/>
              </p:cNvSpPr>
              <p:nvPr/>
            </p:nvSpPr>
            <p:spPr bwMode="auto">
              <a:xfrm>
                <a:off x="1008" y="2706"/>
                <a:ext cx="1728" cy="366"/>
              </a:xfrm>
              <a:prstGeom prst="rect">
                <a:avLst/>
              </a:prstGeom>
              <a:noFill/>
              <a:ln w="9525">
                <a:noFill/>
                <a:miter lim="800000"/>
                <a:headEnd/>
                <a:tailEnd/>
              </a:ln>
              <a:effectLst/>
            </p:spPr>
            <p:txBody>
              <a:bodyPr>
                <a:spAutoFit/>
              </a:bodyPr>
              <a:lstStyle/>
              <a:p>
                <a:pPr algn="l" rtl="0"/>
                <a:r>
                  <a:rPr lang="en-CA" sz="1600" b="1"/>
                  <a:t>Fase B</a:t>
                </a:r>
                <a:r>
                  <a:rPr lang="en-CA" sz="1600"/>
                  <a:t>señales de CA y</a:t>
                </a:r>
                <a:br>
                  <a:rPr lang="en-CA" sz="1600"/>
                </a:br>
                <a:r>
                  <a:rPr lang="en-CA" sz="1600"/>
                  <a:t>contactos de viaje</a:t>
                </a:r>
              </a:p>
            </p:txBody>
          </p:sp>
        </p:grpSp>
        <p:grpSp>
          <p:nvGrpSpPr>
            <p:cNvPr id="576525" name="Group 13"/>
            <p:cNvGrpSpPr>
              <a:grpSpLocks/>
            </p:cNvGrpSpPr>
            <p:nvPr/>
          </p:nvGrpSpPr>
          <p:grpSpPr bwMode="auto">
            <a:xfrm>
              <a:off x="2880" y="1968"/>
              <a:ext cx="2544" cy="846"/>
              <a:chOff x="2880" y="2226"/>
              <a:chExt cx="2544" cy="846"/>
            </a:xfrm>
          </p:grpSpPr>
          <p:graphicFrame>
            <p:nvGraphicFramePr>
              <p:cNvPr id="576526" name="Object 14"/>
              <p:cNvGraphicFramePr>
                <a:graphicFrameLocks noChangeAspect="1"/>
              </p:cNvGraphicFramePr>
              <p:nvPr/>
            </p:nvGraphicFramePr>
            <p:xfrm>
              <a:off x="4320" y="2226"/>
              <a:ext cx="1104" cy="466"/>
            </p:xfrm>
            <a:graphic>
              <a:graphicData uri="http://schemas.openxmlformats.org/drawingml/2006/compatibility">
                <com:legacyDrawing xmlns:com="http://schemas.openxmlformats.org/drawingml/2006/compatibility" spid="_x0000_s576526"/>
              </a:graphicData>
            </a:graphic>
          </p:graphicFrame>
          <p:sp>
            <p:nvSpPr>
              <p:cNvPr id="576527" name="Text Box 15"/>
              <p:cNvSpPr txBox="1">
                <a:spLocks noChangeArrowheads="1"/>
              </p:cNvSpPr>
              <p:nvPr/>
            </p:nvSpPr>
            <p:spPr bwMode="auto">
              <a:xfrm>
                <a:off x="2880" y="2706"/>
                <a:ext cx="1728" cy="366"/>
              </a:xfrm>
              <a:prstGeom prst="rect">
                <a:avLst/>
              </a:prstGeom>
              <a:noFill/>
              <a:ln w="9525">
                <a:noFill/>
                <a:miter lim="800000"/>
                <a:headEnd/>
                <a:tailEnd/>
              </a:ln>
              <a:effectLst/>
            </p:spPr>
            <p:txBody>
              <a:bodyPr>
                <a:spAutoFit/>
              </a:bodyPr>
              <a:lstStyle/>
              <a:p>
                <a:pPr algn="l" rtl="0"/>
                <a:r>
                  <a:rPr lang="en-CA" sz="1600" b="1"/>
                  <a:t>Fase C</a:t>
                </a:r>
                <a:r>
                  <a:rPr lang="en-CA" sz="1600"/>
                  <a:t>señales de CA y</a:t>
                </a:r>
                <a:br>
                  <a:rPr lang="en-CA" sz="1600"/>
                </a:br>
                <a:r>
                  <a:rPr lang="en-CA" sz="1600"/>
                  <a:t>contactos de viaje</a:t>
                </a:r>
              </a:p>
            </p:txBody>
          </p:sp>
        </p:grpSp>
        <p:grpSp>
          <p:nvGrpSpPr>
            <p:cNvPr id="576528" name="Group 16"/>
            <p:cNvGrpSpPr>
              <a:grpSpLocks/>
            </p:cNvGrpSpPr>
            <p:nvPr/>
          </p:nvGrpSpPr>
          <p:grpSpPr bwMode="auto">
            <a:xfrm>
              <a:off x="2280" y="3168"/>
              <a:ext cx="2856" cy="606"/>
              <a:chOff x="2280" y="3426"/>
              <a:chExt cx="2856" cy="606"/>
            </a:xfrm>
          </p:grpSpPr>
          <p:graphicFrame>
            <p:nvGraphicFramePr>
              <p:cNvPr id="576529" name="Object 17"/>
              <p:cNvGraphicFramePr>
                <a:graphicFrameLocks noChangeAspect="1"/>
              </p:cNvGraphicFramePr>
              <p:nvPr/>
            </p:nvGraphicFramePr>
            <p:xfrm>
              <a:off x="2280" y="3426"/>
              <a:ext cx="1104" cy="466"/>
            </p:xfrm>
            <a:graphic>
              <a:graphicData uri="http://schemas.openxmlformats.org/drawingml/2006/compatibility">
                <com:legacyDrawing xmlns:com="http://schemas.openxmlformats.org/drawingml/2006/compatibility" spid="_x0000_s576529"/>
              </a:graphicData>
            </a:graphic>
          </p:graphicFrame>
          <p:sp>
            <p:nvSpPr>
              <p:cNvPr id="576530" name="Text Box 18"/>
              <p:cNvSpPr txBox="1">
                <a:spLocks noChangeArrowheads="1"/>
              </p:cNvSpPr>
              <p:nvPr/>
            </p:nvSpPr>
            <p:spPr bwMode="auto">
              <a:xfrm>
                <a:off x="3408" y="3666"/>
                <a:ext cx="1728" cy="366"/>
              </a:xfrm>
              <a:prstGeom prst="rect">
                <a:avLst/>
              </a:prstGeom>
              <a:noFill/>
              <a:ln w="9525">
                <a:noFill/>
                <a:miter lim="800000"/>
                <a:headEnd/>
                <a:tailEnd/>
              </a:ln>
              <a:effectLst/>
            </p:spPr>
            <p:txBody>
              <a:bodyPr>
                <a:spAutoFit/>
              </a:bodyPr>
              <a:lstStyle/>
              <a:p>
                <a:pPr algn="l" rtl="0"/>
                <a:r>
                  <a:rPr lang="en-CA" sz="1600" b="1"/>
                  <a:t>Entradas digitales</a:t>
                </a:r>
                <a:r>
                  <a:rPr lang="en-CA" sz="1600"/>
                  <a:t>para monitoreo de aisladores y BF</a:t>
                </a:r>
              </a:p>
            </p:txBody>
          </p:sp>
        </p:gr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77538" name="Group 2"/>
          <p:cNvGrpSpPr>
            <a:grpSpLocks/>
          </p:cNvGrpSpPr>
          <p:nvPr/>
        </p:nvGrpSpPr>
        <p:grpSpPr bwMode="auto">
          <a:xfrm>
            <a:off x="304800" y="1371600"/>
            <a:ext cx="8153400" cy="4864100"/>
            <a:chOff x="288" y="1122"/>
            <a:chExt cx="5136" cy="3064"/>
          </a:xfrm>
        </p:grpSpPr>
        <p:sp>
          <p:nvSpPr>
            <p:cNvPr id="577539" name="Oval 3"/>
            <p:cNvSpPr>
              <a:spLocks noChangeArrowheads="1"/>
            </p:cNvSpPr>
            <p:nvPr/>
          </p:nvSpPr>
          <p:spPr bwMode="auto">
            <a:xfrm>
              <a:off x="624" y="1314"/>
              <a:ext cx="4416" cy="2400"/>
            </a:xfrm>
            <a:prstGeom prst="ellipse">
              <a:avLst/>
            </a:prstGeom>
            <a:noFill/>
            <a:ln w="28575">
              <a:solidFill>
                <a:srgbClr val="0000FF"/>
              </a:solidFill>
              <a:round/>
              <a:headEnd/>
              <a:tailEnd/>
            </a:ln>
            <a:effectLst/>
          </p:spPr>
          <p:txBody>
            <a:bodyPr wrap="none" anchor="ctr">
              <a:spAutoFit/>
            </a:bodyPr>
            <a:lstStyle/>
            <a:p>
              <a:pPr algn="l" rtl="0"/>
              <a:endParaRPr lang="es-AR"/>
            </a:p>
          </p:txBody>
        </p:sp>
        <p:sp>
          <p:nvSpPr>
            <p:cNvPr id="577540" name="Oval 4"/>
            <p:cNvSpPr>
              <a:spLocks noChangeArrowheads="1"/>
            </p:cNvSpPr>
            <p:nvPr/>
          </p:nvSpPr>
          <p:spPr bwMode="auto">
            <a:xfrm>
              <a:off x="768" y="1410"/>
              <a:ext cx="4128" cy="2208"/>
            </a:xfrm>
            <a:prstGeom prst="ellipse">
              <a:avLst/>
            </a:prstGeom>
            <a:noFill/>
            <a:ln w="28575">
              <a:solidFill>
                <a:srgbClr val="0000FF"/>
              </a:solidFill>
              <a:round/>
              <a:headEnd/>
              <a:tailEnd/>
            </a:ln>
            <a:effectLst/>
          </p:spPr>
          <p:txBody>
            <a:bodyPr anchor="ctr">
              <a:spAutoFit/>
            </a:bodyPr>
            <a:lstStyle/>
            <a:p>
              <a:pPr algn="l" rtl="0"/>
              <a:endParaRPr lang="es-AR"/>
            </a:p>
          </p:txBody>
        </p:sp>
        <p:grpSp>
          <p:nvGrpSpPr>
            <p:cNvPr id="577541" name="Group 5"/>
            <p:cNvGrpSpPr>
              <a:grpSpLocks/>
            </p:cNvGrpSpPr>
            <p:nvPr/>
          </p:nvGrpSpPr>
          <p:grpSpPr bwMode="auto">
            <a:xfrm>
              <a:off x="2280" y="1122"/>
              <a:ext cx="1752" cy="1000"/>
              <a:chOff x="2280" y="1122"/>
              <a:chExt cx="1752" cy="1000"/>
            </a:xfrm>
          </p:grpSpPr>
          <p:graphicFrame>
            <p:nvGraphicFramePr>
              <p:cNvPr id="577542" name="Object 6"/>
              <p:cNvGraphicFramePr>
                <a:graphicFrameLocks noChangeAspect="1"/>
              </p:cNvGraphicFramePr>
              <p:nvPr/>
            </p:nvGraphicFramePr>
            <p:xfrm>
              <a:off x="2280" y="1122"/>
              <a:ext cx="1104" cy="466"/>
            </p:xfrm>
            <a:graphic>
              <a:graphicData uri="http://schemas.openxmlformats.org/drawingml/2006/compatibility">
                <com:legacyDrawing xmlns:com="http://schemas.openxmlformats.org/drawingml/2006/compatibility" spid="_x0000_s577542"/>
              </a:graphicData>
            </a:graphic>
          </p:graphicFrame>
          <p:sp>
            <p:nvSpPr>
              <p:cNvPr id="577543" name="Text Box 7"/>
              <p:cNvSpPr txBox="1">
                <a:spLocks noChangeArrowheads="1"/>
              </p:cNvSpPr>
              <p:nvPr/>
            </p:nvSpPr>
            <p:spPr bwMode="auto">
              <a:xfrm>
                <a:off x="2304" y="1602"/>
                <a:ext cx="1728" cy="520"/>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A</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réplica</a:t>
                </a:r>
                <a:r>
                  <a:rPr lang="en-CA" sz="1600" dirty="0"/>
                  <a:t> de </a:t>
                </a:r>
                <a:r>
                  <a:rPr lang="en-CA" sz="1600" dirty="0" err="1" smtClean="0"/>
                  <a:t>barra</a:t>
                </a:r>
                <a:r>
                  <a:rPr lang="en-CA" sz="1600" dirty="0" smtClean="0"/>
                  <a:t> </a:t>
                </a:r>
                <a:r>
                  <a:rPr lang="en-CA" sz="1600" dirty="0" err="1"/>
                  <a:t>configurada</a:t>
                </a:r>
                <a:r>
                  <a:rPr lang="en-CA" sz="1600" dirty="0"/>
                  <a:t> </a:t>
                </a:r>
                <a:r>
                  <a:rPr lang="en-CA" sz="1600" dirty="0" err="1"/>
                  <a:t>aquí</a:t>
                </a:r>
                <a:endParaRPr lang="en-CA" sz="1600" dirty="0"/>
              </a:p>
            </p:txBody>
          </p:sp>
        </p:grpSp>
        <p:grpSp>
          <p:nvGrpSpPr>
            <p:cNvPr id="577544" name="Group 8"/>
            <p:cNvGrpSpPr>
              <a:grpSpLocks/>
            </p:cNvGrpSpPr>
            <p:nvPr/>
          </p:nvGrpSpPr>
          <p:grpSpPr bwMode="auto">
            <a:xfrm>
              <a:off x="288" y="2160"/>
              <a:ext cx="2544" cy="1000"/>
              <a:chOff x="192" y="2226"/>
              <a:chExt cx="2544" cy="1000"/>
            </a:xfrm>
          </p:grpSpPr>
          <p:graphicFrame>
            <p:nvGraphicFramePr>
              <p:cNvPr id="577545" name="Object 9"/>
              <p:cNvGraphicFramePr>
                <a:graphicFrameLocks noChangeAspect="1"/>
              </p:cNvGraphicFramePr>
              <p:nvPr/>
            </p:nvGraphicFramePr>
            <p:xfrm>
              <a:off x="192" y="2226"/>
              <a:ext cx="1104" cy="466"/>
            </p:xfrm>
            <a:graphic>
              <a:graphicData uri="http://schemas.openxmlformats.org/drawingml/2006/compatibility">
                <com:legacyDrawing xmlns:com="http://schemas.openxmlformats.org/drawingml/2006/compatibility" spid="_x0000_s577545"/>
              </a:graphicData>
            </a:graphic>
          </p:graphicFrame>
          <p:sp>
            <p:nvSpPr>
              <p:cNvPr id="577546" name="Text Box 10"/>
              <p:cNvSpPr txBox="1">
                <a:spLocks noChangeArrowheads="1"/>
              </p:cNvSpPr>
              <p:nvPr/>
            </p:nvSpPr>
            <p:spPr bwMode="auto">
              <a:xfrm>
                <a:off x="1008" y="2706"/>
                <a:ext cx="1728" cy="520"/>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B</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réplica</a:t>
                </a:r>
                <a:r>
                  <a:rPr lang="en-CA" sz="1600" dirty="0"/>
                  <a:t> de </a:t>
                </a:r>
                <a:r>
                  <a:rPr lang="en-CA" sz="1600" dirty="0" err="1" smtClean="0"/>
                  <a:t>barra</a:t>
                </a:r>
                <a:r>
                  <a:rPr lang="en-CA" sz="1600" dirty="0" smtClean="0"/>
                  <a:t> </a:t>
                </a:r>
                <a:r>
                  <a:rPr lang="en-CA" sz="1600" dirty="0" err="1"/>
                  <a:t>configurada</a:t>
                </a:r>
                <a:r>
                  <a:rPr lang="en-CA" sz="1600" dirty="0"/>
                  <a:t> </a:t>
                </a:r>
                <a:r>
                  <a:rPr lang="en-CA" sz="1600" dirty="0" err="1"/>
                  <a:t>aquí</a:t>
                </a:r>
                <a:endParaRPr lang="en-CA" sz="1600" dirty="0"/>
              </a:p>
            </p:txBody>
          </p:sp>
        </p:grpSp>
        <p:grpSp>
          <p:nvGrpSpPr>
            <p:cNvPr id="577547" name="Group 11"/>
            <p:cNvGrpSpPr>
              <a:grpSpLocks/>
            </p:cNvGrpSpPr>
            <p:nvPr/>
          </p:nvGrpSpPr>
          <p:grpSpPr bwMode="auto">
            <a:xfrm>
              <a:off x="2880" y="2160"/>
              <a:ext cx="2544" cy="1154"/>
              <a:chOff x="2880" y="2226"/>
              <a:chExt cx="2544" cy="1154"/>
            </a:xfrm>
          </p:grpSpPr>
          <p:graphicFrame>
            <p:nvGraphicFramePr>
              <p:cNvPr id="577548" name="Object 12"/>
              <p:cNvGraphicFramePr>
                <a:graphicFrameLocks noChangeAspect="1"/>
              </p:cNvGraphicFramePr>
              <p:nvPr/>
            </p:nvGraphicFramePr>
            <p:xfrm>
              <a:off x="4320" y="2226"/>
              <a:ext cx="1104" cy="466"/>
            </p:xfrm>
            <a:graphic>
              <a:graphicData uri="http://schemas.openxmlformats.org/drawingml/2006/compatibility">
                <com:legacyDrawing xmlns:com="http://schemas.openxmlformats.org/drawingml/2006/compatibility" spid="_x0000_s577548"/>
              </a:graphicData>
            </a:graphic>
          </p:graphicFrame>
          <p:sp>
            <p:nvSpPr>
              <p:cNvPr id="577549" name="Text Box 13"/>
              <p:cNvSpPr txBox="1">
                <a:spLocks noChangeArrowheads="1"/>
              </p:cNvSpPr>
              <p:nvPr/>
            </p:nvSpPr>
            <p:spPr bwMode="auto">
              <a:xfrm>
                <a:off x="2880" y="2706"/>
                <a:ext cx="1728" cy="674"/>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C</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réplica</a:t>
                </a:r>
                <a:r>
                  <a:rPr lang="en-CA" sz="1600" dirty="0"/>
                  <a:t> de </a:t>
                </a:r>
                <a:r>
                  <a:rPr lang="en-CA" sz="1600" dirty="0" err="1" smtClean="0"/>
                  <a:t>barra</a:t>
                </a:r>
                <a:r>
                  <a:rPr lang="en-CA" sz="1600" dirty="0" smtClean="0"/>
                  <a:t> </a:t>
                </a:r>
                <a:r>
                  <a:rPr lang="en-CA" sz="1600" dirty="0" err="1"/>
                  <a:t>configurada</a:t>
                </a:r>
                <a:r>
                  <a:rPr lang="en-CA" sz="1600" dirty="0"/>
                  <a:t> </a:t>
                </a:r>
                <a:r>
                  <a:rPr lang="en-CA" sz="1600" dirty="0" err="1"/>
                  <a:t>aquí</a:t>
                </a:r>
                <a:endParaRPr lang="en-CA" sz="1600" dirty="0"/>
              </a:p>
              <a:p>
                <a:pPr algn="l" rtl="0"/>
                <a:endParaRPr lang="en-CA" sz="1600" dirty="0">
                  <a:latin typeface="Arial" pitchFamily="34" charset="0"/>
                </a:endParaRPr>
              </a:p>
            </p:txBody>
          </p:sp>
        </p:grpSp>
        <p:graphicFrame>
          <p:nvGraphicFramePr>
            <p:cNvPr id="577550" name="Object 14"/>
            <p:cNvGraphicFramePr>
              <a:graphicFrameLocks noChangeAspect="1"/>
            </p:cNvGraphicFramePr>
            <p:nvPr/>
          </p:nvGraphicFramePr>
          <p:xfrm>
            <a:off x="2280" y="3426"/>
            <a:ext cx="1104" cy="466"/>
          </p:xfrm>
          <a:graphic>
            <a:graphicData uri="http://schemas.openxmlformats.org/drawingml/2006/compatibility">
              <com:legacyDrawing xmlns:com="http://schemas.openxmlformats.org/drawingml/2006/compatibility" spid="_x0000_s577550"/>
            </a:graphicData>
          </a:graphic>
        </p:graphicFrame>
        <p:sp>
          <p:nvSpPr>
            <p:cNvPr id="577551" name="Text Box 15"/>
            <p:cNvSpPr txBox="1">
              <a:spLocks noChangeArrowheads="1"/>
            </p:cNvSpPr>
            <p:nvPr/>
          </p:nvSpPr>
          <p:spPr bwMode="auto">
            <a:xfrm>
              <a:off x="3408" y="3666"/>
              <a:ext cx="1968" cy="520"/>
            </a:xfrm>
            <a:prstGeom prst="rect">
              <a:avLst/>
            </a:prstGeom>
            <a:noFill/>
            <a:ln w="9525">
              <a:noFill/>
              <a:miter lim="800000"/>
              <a:headEnd/>
              <a:tailEnd/>
            </a:ln>
            <a:effectLst/>
          </p:spPr>
          <p:txBody>
            <a:bodyPr>
              <a:spAutoFit/>
            </a:bodyPr>
            <a:lstStyle/>
            <a:p>
              <a:pPr algn="l" rtl="0"/>
              <a:r>
                <a:rPr lang="en-CA" sz="1600">
                  <a:latin typeface="Arial" pitchFamily="34" charset="0"/>
                </a:rPr>
                <a:t>Interruptores auxiliares conectados aquí; Función de monitoreo del aislador configurada aquí</a:t>
              </a:r>
            </a:p>
          </p:txBody>
        </p:sp>
        <p:grpSp>
          <p:nvGrpSpPr>
            <p:cNvPr id="577552" name="Group 16"/>
            <p:cNvGrpSpPr>
              <a:grpSpLocks/>
            </p:cNvGrpSpPr>
            <p:nvPr/>
          </p:nvGrpSpPr>
          <p:grpSpPr bwMode="auto">
            <a:xfrm>
              <a:off x="4224" y="2880"/>
              <a:ext cx="1008" cy="720"/>
              <a:chOff x="4224" y="2880"/>
              <a:chExt cx="1008" cy="720"/>
            </a:xfrm>
          </p:grpSpPr>
          <p:sp>
            <p:nvSpPr>
              <p:cNvPr id="577553" name="Line 17"/>
              <p:cNvSpPr>
                <a:spLocks noChangeShapeType="1"/>
              </p:cNvSpPr>
              <p:nvPr/>
            </p:nvSpPr>
            <p:spPr bwMode="auto">
              <a:xfrm flipV="1">
                <a:off x="4224" y="2880"/>
                <a:ext cx="1008" cy="720"/>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7554" name="Text Box 18"/>
              <p:cNvSpPr txBox="1">
                <a:spLocks noChangeArrowheads="1"/>
              </p:cNvSpPr>
              <p:nvPr/>
            </p:nvSpPr>
            <p:spPr bwMode="auto">
              <a:xfrm rot="-2178186">
                <a:off x="4244" y="3278"/>
                <a:ext cx="980"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Posición del aislador</a:t>
                </a:r>
              </a:p>
            </p:txBody>
          </p:sp>
        </p:grpSp>
        <p:grpSp>
          <p:nvGrpSpPr>
            <p:cNvPr id="577555" name="Group 19"/>
            <p:cNvGrpSpPr>
              <a:grpSpLocks/>
            </p:cNvGrpSpPr>
            <p:nvPr/>
          </p:nvGrpSpPr>
          <p:grpSpPr bwMode="auto">
            <a:xfrm>
              <a:off x="3648" y="1200"/>
              <a:ext cx="1488" cy="768"/>
              <a:chOff x="3648" y="1200"/>
              <a:chExt cx="1488" cy="768"/>
            </a:xfrm>
          </p:grpSpPr>
          <p:sp>
            <p:nvSpPr>
              <p:cNvPr id="577556" name="Line 20"/>
              <p:cNvSpPr>
                <a:spLocks noChangeShapeType="1"/>
              </p:cNvSpPr>
              <p:nvPr/>
            </p:nvSpPr>
            <p:spPr bwMode="auto">
              <a:xfrm flipH="1" flipV="1">
                <a:off x="3648" y="1200"/>
                <a:ext cx="1488" cy="768"/>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7557" name="Text Box 21"/>
              <p:cNvSpPr txBox="1">
                <a:spLocks noChangeArrowheads="1"/>
              </p:cNvSpPr>
              <p:nvPr/>
            </p:nvSpPr>
            <p:spPr bwMode="auto">
              <a:xfrm rot="1590451">
                <a:off x="3940" y="1324"/>
                <a:ext cx="980"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Posición del aislador</a:t>
                </a:r>
              </a:p>
            </p:txBody>
          </p:sp>
        </p:grpSp>
        <p:grpSp>
          <p:nvGrpSpPr>
            <p:cNvPr id="577558" name="Group 22"/>
            <p:cNvGrpSpPr>
              <a:grpSpLocks/>
            </p:cNvGrpSpPr>
            <p:nvPr/>
          </p:nvGrpSpPr>
          <p:grpSpPr bwMode="auto">
            <a:xfrm>
              <a:off x="441" y="2976"/>
              <a:ext cx="1095" cy="720"/>
              <a:chOff x="441" y="2976"/>
              <a:chExt cx="1095" cy="720"/>
            </a:xfrm>
          </p:grpSpPr>
          <p:sp>
            <p:nvSpPr>
              <p:cNvPr id="577559" name="Line 23"/>
              <p:cNvSpPr>
                <a:spLocks noChangeShapeType="1"/>
              </p:cNvSpPr>
              <p:nvPr/>
            </p:nvSpPr>
            <p:spPr bwMode="auto">
              <a:xfrm flipH="1" flipV="1">
                <a:off x="528" y="2976"/>
                <a:ext cx="1008" cy="720"/>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7560" name="Text Box 24"/>
              <p:cNvSpPr txBox="1">
                <a:spLocks noChangeArrowheads="1"/>
              </p:cNvSpPr>
              <p:nvPr/>
            </p:nvSpPr>
            <p:spPr bwMode="auto">
              <a:xfrm rot="2056619">
                <a:off x="441" y="3331"/>
                <a:ext cx="980"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Posición del aislador</a:t>
                </a:r>
              </a:p>
            </p:txBody>
          </p:sp>
        </p:grpSp>
        <p:grpSp>
          <p:nvGrpSpPr>
            <p:cNvPr id="577561" name="Group 25"/>
            <p:cNvGrpSpPr>
              <a:grpSpLocks/>
            </p:cNvGrpSpPr>
            <p:nvPr/>
          </p:nvGrpSpPr>
          <p:grpSpPr bwMode="auto">
            <a:xfrm>
              <a:off x="480" y="1200"/>
              <a:ext cx="1488" cy="768"/>
              <a:chOff x="480" y="1200"/>
              <a:chExt cx="1488" cy="768"/>
            </a:xfrm>
          </p:grpSpPr>
          <p:sp>
            <p:nvSpPr>
              <p:cNvPr id="577562" name="Line 26"/>
              <p:cNvSpPr>
                <a:spLocks noChangeShapeType="1"/>
              </p:cNvSpPr>
              <p:nvPr/>
            </p:nvSpPr>
            <p:spPr bwMode="auto">
              <a:xfrm flipV="1">
                <a:off x="480" y="1200"/>
                <a:ext cx="1488" cy="768"/>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7563" name="Text Box 27"/>
              <p:cNvSpPr txBox="1">
                <a:spLocks noChangeArrowheads="1"/>
              </p:cNvSpPr>
              <p:nvPr/>
            </p:nvSpPr>
            <p:spPr bwMode="auto">
              <a:xfrm rot="-1591561">
                <a:off x="540" y="1444"/>
                <a:ext cx="980"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Posición del aislador</a:t>
                </a:r>
              </a:p>
            </p:txBody>
          </p:sp>
        </p:grpSp>
      </p:grpSp>
      <p:sp>
        <p:nvSpPr>
          <p:cNvPr id="577564" name="Rectangle 28"/>
          <p:cNvSpPr>
            <a:spLocks noGrp="1" noChangeArrowheads="1"/>
          </p:cNvSpPr>
          <p:nvPr>
            <p:ph type="title"/>
          </p:nvPr>
        </p:nvSpPr>
        <p:spPr>
          <a:xfrm>
            <a:off x="355600" y="279400"/>
            <a:ext cx="8459788" cy="812800"/>
          </a:xfrm>
        </p:spPr>
        <p:txBody>
          <a:bodyPr/>
          <a:lstStyle/>
          <a:p>
            <a:pPr algn="l" rtl="0"/>
            <a:r>
              <a:rPr lang="en-CA" dirty="0" err="1"/>
              <a:t>Arquitectura</a:t>
            </a:r>
            <a:r>
              <a:rPr lang="en-CA" dirty="0"/>
              <a:t> de </a:t>
            </a:r>
            <a:r>
              <a:rPr lang="en-CA" dirty="0" err="1"/>
              <a:t>ejemplo</a:t>
            </a:r>
            <a:r>
              <a:rPr lang="en-CA" dirty="0"/>
              <a:t>: </a:t>
            </a:r>
            <a:r>
              <a:rPr lang="en-CA" dirty="0" err="1"/>
              <a:t>réplica</a:t>
            </a:r>
            <a:r>
              <a:rPr lang="en-CA" dirty="0"/>
              <a:t> de </a:t>
            </a:r>
            <a:r>
              <a:rPr lang="en-CA" dirty="0" err="1" smtClean="0"/>
              <a:t>barra</a:t>
            </a:r>
            <a:r>
              <a:rPr lang="en-CA" dirty="0" smtClean="0"/>
              <a:t> </a:t>
            </a:r>
            <a:r>
              <a:rPr lang="en-CA" dirty="0" err="1"/>
              <a:t>dinámico</a:t>
            </a:r>
            <a:r>
              <a:rPr lang="en-CA" dirty="0"/>
              <a:t> y </a:t>
            </a:r>
            <a:r>
              <a:rPr lang="en-CA" dirty="0" err="1"/>
              <a:t>posición</a:t>
            </a:r>
            <a:r>
              <a:rPr lang="en-CA" dirty="0"/>
              <a:t> del </a:t>
            </a:r>
            <a:r>
              <a:rPr lang="en-CA" dirty="0" err="1"/>
              <a:t>aislador</a:t>
            </a:r>
            <a:endParaRPr lang="en-CA"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78562" name="Group 2"/>
          <p:cNvGrpSpPr>
            <a:grpSpLocks/>
          </p:cNvGrpSpPr>
          <p:nvPr/>
        </p:nvGrpSpPr>
        <p:grpSpPr bwMode="auto">
          <a:xfrm>
            <a:off x="152400" y="1371600"/>
            <a:ext cx="8839200" cy="4864100"/>
            <a:chOff x="96" y="864"/>
            <a:chExt cx="5568" cy="3064"/>
          </a:xfrm>
        </p:grpSpPr>
        <p:sp>
          <p:nvSpPr>
            <p:cNvPr id="578563" name="Oval 3"/>
            <p:cNvSpPr>
              <a:spLocks noChangeArrowheads="1"/>
            </p:cNvSpPr>
            <p:nvPr/>
          </p:nvSpPr>
          <p:spPr bwMode="auto">
            <a:xfrm>
              <a:off x="528" y="1056"/>
              <a:ext cx="4416" cy="2400"/>
            </a:xfrm>
            <a:prstGeom prst="ellipse">
              <a:avLst/>
            </a:prstGeom>
            <a:noFill/>
            <a:ln w="28575">
              <a:solidFill>
                <a:srgbClr val="0000FF"/>
              </a:solidFill>
              <a:round/>
              <a:headEnd/>
              <a:tailEnd/>
            </a:ln>
            <a:effectLst/>
          </p:spPr>
          <p:txBody>
            <a:bodyPr wrap="none" anchor="ctr">
              <a:spAutoFit/>
            </a:bodyPr>
            <a:lstStyle/>
            <a:p>
              <a:pPr algn="l" rtl="0"/>
              <a:endParaRPr lang="es-AR"/>
            </a:p>
          </p:txBody>
        </p:sp>
        <p:sp>
          <p:nvSpPr>
            <p:cNvPr id="578564" name="Oval 4"/>
            <p:cNvSpPr>
              <a:spLocks noChangeArrowheads="1"/>
            </p:cNvSpPr>
            <p:nvPr/>
          </p:nvSpPr>
          <p:spPr bwMode="auto">
            <a:xfrm>
              <a:off x="672" y="1152"/>
              <a:ext cx="4128" cy="2208"/>
            </a:xfrm>
            <a:prstGeom prst="ellipse">
              <a:avLst/>
            </a:prstGeom>
            <a:noFill/>
            <a:ln w="28575">
              <a:solidFill>
                <a:srgbClr val="0000FF"/>
              </a:solidFill>
              <a:round/>
              <a:headEnd/>
              <a:tailEnd/>
            </a:ln>
            <a:effectLst/>
          </p:spPr>
          <p:txBody>
            <a:bodyPr anchor="ctr">
              <a:spAutoFit/>
            </a:bodyPr>
            <a:lstStyle/>
            <a:p>
              <a:pPr algn="l" rtl="0"/>
              <a:endParaRPr lang="es-AR"/>
            </a:p>
          </p:txBody>
        </p:sp>
        <p:grpSp>
          <p:nvGrpSpPr>
            <p:cNvPr id="578565" name="Group 5"/>
            <p:cNvGrpSpPr>
              <a:grpSpLocks/>
            </p:cNvGrpSpPr>
            <p:nvPr/>
          </p:nvGrpSpPr>
          <p:grpSpPr bwMode="auto">
            <a:xfrm>
              <a:off x="2184" y="864"/>
              <a:ext cx="1752" cy="1000"/>
              <a:chOff x="2280" y="1122"/>
              <a:chExt cx="1752" cy="1000"/>
            </a:xfrm>
          </p:grpSpPr>
          <p:graphicFrame>
            <p:nvGraphicFramePr>
              <p:cNvPr id="578566" name="Object 6"/>
              <p:cNvGraphicFramePr>
                <a:graphicFrameLocks noChangeAspect="1"/>
              </p:cNvGraphicFramePr>
              <p:nvPr/>
            </p:nvGraphicFramePr>
            <p:xfrm>
              <a:off x="2280" y="1122"/>
              <a:ext cx="1104" cy="466"/>
            </p:xfrm>
            <a:graphic>
              <a:graphicData uri="http://schemas.openxmlformats.org/drawingml/2006/compatibility">
                <com:legacyDrawing xmlns:com="http://schemas.openxmlformats.org/drawingml/2006/compatibility" spid="_x0000_s578566"/>
              </a:graphicData>
            </a:graphic>
          </p:graphicFrame>
          <p:sp>
            <p:nvSpPr>
              <p:cNvPr id="578567" name="Text Box 7"/>
              <p:cNvSpPr txBox="1">
                <a:spLocks noChangeArrowheads="1"/>
              </p:cNvSpPr>
              <p:nvPr/>
            </p:nvSpPr>
            <p:spPr bwMode="auto">
              <a:xfrm>
                <a:off x="2304" y="1602"/>
                <a:ext cx="1728" cy="520"/>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A</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estado</a:t>
                </a:r>
                <a:r>
                  <a:rPr lang="en-CA" sz="1600" dirty="0"/>
                  <a:t> </a:t>
                </a:r>
                <a:r>
                  <a:rPr lang="en-CA" sz="1600" dirty="0" smtClean="0"/>
                  <a:t>de </a:t>
                </a:r>
                <a:r>
                  <a:rPr lang="en-CA" sz="1600" dirty="0" err="1" smtClean="0"/>
                  <a:t>corriente</a:t>
                </a:r>
                <a:r>
                  <a:rPr lang="en-CA" sz="1600" dirty="0" smtClean="0"/>
                  <a:t> </a:t>
                </a:r>
                <a:r>
                  <a:rPr lang="en-CA" sz="1600" dirty="0" err="1"/>
                  <a:t>monitoreado</a:t>
                </a:r>
                <a:r>
                  <a:rPr lang="en-CA" sz="1600" dirty="0"/>
                  <a:t> </a:t>
                </a:r>
                <a:r>
                  <a:rPr lang="en-CA" sz="1600" dirty="0" err="1"/>
                  <a:t>aquí</a:t>
                </a:r>
                <a:endParaRPr lang="en-CA" sz="1600" dirty="0"/>
              </a:p>
            </p:txBody>
          </p:sp>
        </p:grpSp>
        <p:grpSp>
          <p:nvGrpSpPr>
            <p:cNvPr id="578568" name="Group 8"/>
            <p:cNvGrpSpPr>
              <a:grpSpLocks/>
            </p:cNvGrpSpPr>
            <p:nvPr/>
          </p:nvGrpSpPr>
          <p:grpSpPr bwMode="auto">
            <a:xfrm>
              <a:off x="192" y="1902"/>
              <a:ext cx="2544" cy="1000"/>
              <a:chOff x="192" y="2226"/>
              <a:chExt cx="2544" cy="1000"/>
            </a:xfrm>
          </p:grpSpPr>
          <p:graphicFrame>
            <p:nvGraphicFramePr>
              <p:cNvPr id="578569" name="Object 9"/>
              <p:cNvGraphicFramePr>
                <a:graphicFrameLocks noChangeAspect="1"/>
              </p:cNvGraphicFramePr>
              <p:nvPr/>
            </p:nvGraphicFramePr>
            <p:xfrm>
              <a:off x="192" y="2226"/>
              <a:ext cx="1104" cy="466"/>
            </p:xfrm>
            <a:graphic>
              <a:graphicData uri="http://schemas.openxmlformats.org/drawingml/2006/compatibility">
                <com:legacyDrawing xmlns:com="http://schemas.openxmlformats.org/drawingml/2006/compatibility" spid="_x0000_s578569"/>
              </a:graphicData>
            </a:graphic>
          </p:graphicFrame>
          <p:sp>
            <p:nvSpPr>
              <p:cNvPr id="578570" name="Text Box 10"/>
              <p:cNvSpPr txBox="1">
                <a:spLocks noChangeArrowheads="1"/>
              </p:cNvSpPr>
              <p:nvPr/>
            </p:nvSpPr>
            <p:spPr bwMode="auto">
              <a:xfrm>
                <a:off x="1008" y="2706"/>
                <a:ext cx="1728" cy="520"/>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B</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estado</a:t>
                </a:r>
                <a:r>
                  <a:rPr lang="en-CA" sz="1600" dirty="0"/>
                  <a:t> </a:t>
                </a:r>
                <a:r>
                  <a:rPr lang="en-CA" sz="1600" dirty="0" smtClean="0"/>
                  <a:t>de </a:t>
                </a:r>
                <a:r>
                  <a:rPr lang="en-CA" sz="1600" dirty="0" err="1" smtClean="0"/>
                  <a:t>corriente</a:t>
                </a:r>
                <a:r>
                  <a:rPr lang="en-CA" sz="1600" dirty="0" smtClean="0"/>
                  <a:t> </a:t>
                </a:r>
                <a:r>
                  <a:rPr lang="en-CA" sz="1600" dirty="0" err="1"/>
                  <a:t>monitoreado</a:t>
                </a:r>
                <a:r>
                  <a:rPr lang="en-CA" sz="1600" dirty="0"/>
                  <a:t> </a:t>
                </a:r>
                <a:r>
                  <a:rPr lang="en-CA" sz="1600" dirty="0" err="1"/>
                  <a:t>aquí</a:t>
                </a:r>
                <a:endParaRPr lang="en-CA" sz="1600" dirty="0"/>
              </a:p>
            </p:txBody>
          </p:sp>
        </p:grpSp>
        <p:grpSp>
          <p:nvGrpSpPr>
            <p:cNvPr id="578571" name="Group 11"/>
            <p:cNvGrpSpPr>
              <a:grpSpLocks/>
            </p:cNvGrpSpPr>
            <p:nvPr/>
          </p:nvGrpSpPr>
          <p:grpSpPr bwMode="auto">
            <a:xfrm>
              <a:off x="2784" y="1902"/>
              <a:ext cx="2544" cy="1154"/>
              <a:chOff x="2880" y="2226"/>
              <a:chExt cx="2544" cy="1154"/>
            </a:xfrm>
          </p:grpSpPr>
          <p:graphicFrame>
            <p:nvGraphicFramePr>
              <p:cNvPr id="578572" name="Object 12"/>
              <p:cNvGraphicFramePr>
                <a:graphicFrameLocks noChangeAspect="1"/>
              </p:cNvGraphicFramePr>
              <p:nvPr/>
            </p:nvGraphicFramePr>
            <p:xfrm>
              <a:off x="4320" y="2226"/>
              <a:ext cx="1104" cy="466"/>
            </p:xfrm>
            <a:graphic>
              <a:graphicData uri="http://schemas.openxmlformats.org/drawingml/2006/compatibility">
                <com:legacyDrawing xmlns:com="http://schemas.openxmlformats.org/drawingml/2006/compatibility" spid="_x0000_s578572"/>
              </a:graphicData>
            </a:graphic>
          </p:graphicFrame>
          <p:sp>
            <p:nvSpPr>
              <p:cNvPr id="578573" name="Text Box 13"/>
              <p:cNvSpPr txBox="1">
                <a:spLocks noChangeArrowheads="1"/>
              </p:cNvSpPr>
              <p:nvPr/>
            </p:nvSpPr>
            <p:spPr bwMode="auto">
              <a:xfrm>
                <a:off x="2880" y="2706"/>
                <a:ext cx="1728" cy="674"/>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C</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estado</a:t>
                </a:r>
                <a:r>
                  <a:rPr lang="en-CA" sz="1600" dirty="0"/>
                  <a:t> </a:t>
                </a:r>
                <a:r>
                  <a:rPr lang="en-CA" sz="1600" dirty="0" smtClean="0"/>
                  <a:t>de </a:t>
                </a:r>
                <a:r>
                  <a:rPr lang="en-CA" sz="1600" dirty="0" err="1" smtClean="0"/>
                  <a:t>corriente</a:t>
                </a:r>
                <a:r>
                  <a:rPr lang="en-CA" sz="1600" dirty="0" smtClean="0"/>
                  <a:t> </a:t>
                </a:r>
                <a:r>
                  <a:rPr lang="en-CA" sz="1600" dirty="0" err="1"/>
                  <a:t>monitoreado</a:t>
                </a:r>
                <a:r>
                  <a:rPr lang="en-CA" sz="1600" dirty="0"/>
                  <a:t> </a:t>
                </a:r>
                <a:r>
                  <a:rPr lang="en-CA" sz="1600" dirty="0" err="1"/>
                  <a:t>aquí</a:t>
                </a:r>
                <a:endParaRPr lang="en-CA" sz="1600" dirty="0"/>
              </a:p>
              <a:p>
                <a:pPr algn="l" rtl="0"/>
                <a:endParaRPr lang="en-CA" sz="1600" dirty="0">
                  <a:latin typeface="Arial" pitchFamily="34" charset="0"/>
                </a:endParaRPr>
              </a:p>
            </p:txBody>
          </p:sp>
        </p:grpSp>
        <p:graphicFrame>
          <p:nvGraphicFramePr>
            <p:cNvPr id="578574" name="Object 14"/>
            <p:cNvGraphicFramePr>
              <a:graphicFrameLocks noChangeAspect="1"/>
            </p:cNvGraphicFramePr>
            <p:nvPr/>
          </p:nvGraphicFramePr>
          <p:xfrm>
            <a:off x="2184" y="3168"/>
            <a:ext cx="1104" cy="466"/>
          </p:xfrm>
          <a:graphic>
            <a:graphicData uri="http://schemas.openxmlformats.org/drawingml/2006/compatibility">
              <com:legacyDrawing xmlns:com="http://schemas.openxmlformats.org/drawingml/2006/compatibility" spid="_x0000_s578574"/>
            </a:graphicData>
          </a:graphic>
        </p:graphicFrame>
        <p:sp>
          <p:nvSpPr>
            <p:cNvPr id="578575" name="Text Box 15"/>
            <p:cNvSpPr txBox="1">
              <a:spLocks noChangeArrowheads="1"/>
            </p:cNvSpPr>
            <p:nvPr/>
          </p:nvSpPr>
          <p:spPr bwMode="auto">
            <a:xfrm>
              <a:off x="3312" y="3408"/>
              <a:ext cx="1248" cy="520"/>
            </a:xfrm>
            <a:prstGeom prst="rect">
              <a:avLst/>
            </a:prstGeom>
            <a:noFill/>
            <a:ln w="9525">
              <a:noFill/>
              <a:miter lim="800000"/>
              <a:headEnd/>
              <a:tailEnd/>
            </a:ln>
            <a:effectLst/>
          </p:spPr>
          <p:txBody>
            <a:bodyPr>
              <a:spAutoFit/>
            </a:bodyPr>
            <a:lstStyle/>
            <a:p>
              <a:pPr algn="l" rtl="0"/>
              <a:r>
                <a:rPr lang="en-CA" sz="1600"/>
                <a:t>Elementos de falla del interruptor configurados aquí</a:t>
              </a:r>
            </a:p>
          </p:txBody>
        </p:sp>
        <p:sp>
          <p:nvSpPr>
            <p:cNvPr id="578576" name="Line 16"/>
            <p:cNvSpPr>
              <a:spLocks noChangeShapeType="1"/>
            </p:cNvSpPr>
            <p:nvPr/>
          </p:nvSpPr>
          <p:spPr bwMode="auto">
            <a:xfrm flipV="1">
              <a:off x="4128" y="2622"/>
              <a:ext cx="1008" cy="720"/>
            </a:xfrm>
            <a:prstGeom prst="line">
              <a:avLst/>
            </a:prstGeom>
            <a:noFill/>
            <a:ln w="57150">
              <a:solidFill>
                <a:srgbClr val="FF0000"/>
              </a:solidFill>
              <a:round/>
              <a:headEnd type="triangle" w="med" len="med"/>
              <a:tailEnd/>
            </a:ln>
            <a:effectLst/>
          </p:spPr>
          <p:txBody>
            <a:bodyPr>
              <a:spAutoFit/>
            </a:bodyPr>
            <a:lstStyle/>
            <a:p>
              <a:pPr algn="l" rtl="0"/>
              <a:endParaRPr lang="es-AR"/>
            </a:p>
          </p:txBody>
        </p:sp>
        <p:sp>
          <p:nvSpPr>
            <p:cNvPr id="578577" name="Text Box 17"/>
            <p:cNvSpPr txBox="1">
              <a:spLocks noChangeArrowheads="1"/>
            </p:cNvSpPr>
            <p:nvPr/>
          </p:nvSpPr>
          <p:spPr bwMode="auto">
            <a:xfrm rot="-2178186">
              <a:off x="4141" y="2832"/>
              <a:ext cx="1523"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BF Iniciado y Supervisor Actual.</a:t>
              </a:r>
            </a:p>
          </p:txBody>
        </p:sp>
        <p:sp>
          <p:nvSpPr>
            <p:cNvPr id="578578" name="Line 18"/>
            <p:cNvSpPr>
              <a:spLocks noChangeShapeType="1"/>
            </p:cNvSpPr>
            <p:nvPr/>
          </p:nvSpPr>
          <p:spPr bwMode="auto">
            <a:xfrm flipH="1" flipV="1">
              <a:off x="3552" y="942"/>
              <a:ext cx="1488" cy="768"/>
            </a:xfrm>
            <a:prstGeom prst="line">
              <a:avLst/>
            </a:prstGeom>
            <a:noFill/>
            <a:ln w="57150">
              <a:solidFill>
                <a:srgbClr val="FF0000"/>
              </a:solidFill>
              <a:round/>
              <a:headEnd type="triangle" w="med" len="med"/>
              <a:tailEnd/>
            </a:ln>
            <a:effectLst/>
          </p:spPr>
          <p:txBody>
            <a:bodyPr>
              <a:spAutoFit/>
            </a:bodyPr>
            <a:lstStyle/>
            <a:p>
              <a:pPr algn="l" rtl="0"/>
              <a:endParaRPr lang="es-AR"/>
            </a:p>
          </p:txBody>
        </p:sp>
        <p:sp>
          <p:nvSpPr>
            <p:cNvPr id="578579" name="Text Box 19"/>
            <p:cNvSpPr txBox="1">
              <a:spLocks noChangeArrowheads="1"/>
            </p:cNvSpPr>
            <p:nvPr/>
          </p:nvSpPr>
          <p:spPr bwMode="auto">
            <a:xfrm rot="1590451">
              <a:off x="3552" y="1104"/>
              <a:ext cx="1523"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BF Iniciado y Supervisor Actual.</a:t>
              </a:r>
            </a:p>
          </p:txBody>
        </p:sp>
        <p:sp>
          <p:nvSpPr>
            <p:cNvPr id="578580" name="Line 20"/>
            <p:cNvSpPr>
              <a:spLocks noChangeShapeType="1"/>
            </p:cNvSpPr>
            <p:nvPr/>
          </p:nvSpPr>
          <p:spPr bwMode="auto">
            <a:xfrm flipH="1" flipV="1">
              <a:off x="432" y="2718"/>
              <a:ext cx="1008" cy="720"/>
            </a:xfrm>
            <a:prstGeom prst="line">
              <a:avLst/>
            </a:prstGeom>
            <a:noFill/>
            <a:ln w="57150">
              <a:solidFill>
                <a:srgbClr val="FF0000"/>
              </a:solidFill>
              <a:round/>
              <a:headEnd type="triangle" w="med" len="med"/>
              <a:tailEnd/>
            </a:ln>
            <a:effectLst/>
          </p:spPr>
          <p:txBody>
            <a:bodyPr>
              <a:spAutoFit/>
            </a:bodyPr>
            <a:lstStyle/>
            <a:p>
              <a:pPr algn="l" rtl="0"/>
              <a:endParaRPr lang="es-AR"/>
            </a:p>
          </p:txBody>
        </p:sp>
        <p:sp>
          <p:nvSpPr>
            <p:cNvPr id="578581" name="Text Box 21"/>
            <p:cNvSpPr txBox="1">
              <a:spLocks noChangeArrowheads="1"/>
            </p:cNvSpPr>
            <p:nvPr/>
          </p:nvSpPr>
          <p:spPr bwMode="auto">
            <a:xfrm rot="2056619">
              <a:off x="96" y="3072"/>
              <a:ext cx="1523"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BF Iniciado y Supervisor Actual.</a:t>
              </a:r>
            </a:p>
          </p:txBody>
        </p:sp>
        <p:sp>
          <p:nvSpPr>
            <p:cNvPr id="578582" name="Line 22"/>
            <p:cNvSpPr>
              <a:spLocks noChangeShapeType="1"/>
            </p:cNvSpPr>
            <p:nvPr/>
          </p:nvSpPr>
          <p:spPr bwMode="auto">
            <a:xfrm flipV="1">
              <a:off x="384" y="942"/>
              <a:ext cx="1488" cy="768"/>
            </a:xfrm>
            <a:prstGeom prst="line">
              <a:avLst/>
            </a:prstGeom>
            <a:noFill/>
            <a:ln w="57150">
              <a:solidFill>
                <a:srgbClr val="FF0000"/>
              </a:solidFill>
              <a:round/>
              <a:headEnd type="triangle" w="med" len="med"/>
              <a:tailEnd/>
            </a:ln>
            <a:effectLst/>
          </p:spPr>
          <p:txBody>
            <a:bodyPr>
              <a:spAutoFit/>
            </a:bodyPr>
            <a:lstStyle/>
            <a:p>
              <a:pPr algn="l" rtl="0"/>
              <a:endParaRPr lang="es-AR"/>
            </a:p>
          </p:txBody>
        </p:sp>
        <p:sp>
          <p:nvSpPr>
            <p:cNvPr id="578583" name="Text Box 23"/>
            <p:cNvSpPr txBox="1">
              <a:spLocks noChangeArrowheads="1"/>
            </p:cNvSpPr>
            <p:nvPr/>
          </p:nvSpPr>
          <p:spPr bwMode="auto">
            <a:xfrm rot="-1591561">
              <a:off x="416" y="1064"/>
              <a:ext cx="1523"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BF Iniciado y Supervisor Actual.</a:t>
              </a:r>
            </a:p>
          </p:txBody>
        </p:sp>
      </p:grpSp>
      <p:sp>
        <p:nvSpPr>
          <p:cNvPr id="578584" name="Rectangle 24"/>
          <p:cNvSpPr>
            <a:spLocks noGrp="1" noChangeArrowheads="1"/>
          </p:cNvSpPr>
          <p:nvPr>
            <p:ph type="title"/>
          </p:nvPr>
        </p:nvSpPr>
        <p:spPr/>
        <p:txBody>
          <a:bodyPr/>
          <a:lstStyle/>
          <a:p>
            <a:pPr algn="l" rtl="0"/>
            <a:r>
              <a:rPr lang="en-CA" dirty="0" err="1"/>
              <a:t>Arquitectura</a:t>
            </a:r>
            <a:r>
              <a:rPr lang="en-CA" dirty="0"/>
              <a:t> de </a:t>
            </a:r>
            <a:r>
              <a:rPr lang="en-CA" dirty="0" err="1"/>
              <a:t>ejemplo</a:t>
            </a:r>
            <a:r>
              <a:rPr lang="en-CA" dirty="0"/>
              <a:t>: </a:t>
            </a:r>
            <a:r>
              <a:rPr lang="en-CA" dirty="0" err="1"/>
              <a:t>inicio</a:t>
            </a:r>
            <a:r>
              <a:rPr lang="en-CA" dirty="0"/>
              <a:t> de BF y </a:t>
            </a:r>
            <a:r>
              <a:rPr lang="en-CA" dirty="0" err="1"/>
              <a:t>supervisión</a:t>
            </a:r>
            <a:r>
              <a:rPr lang="en-CA" dirty="0"/>
              <a:t> </a:t>
            </a:r>
            <a:r>
              <a:rPr lang="en-CA" dirty="0" smtClean="0"/>
              <a:t>de </a:t>
            </a:r>
            <a:r>
              <a:rPr lang="en-CA" dirty="0" err="1" smtClean="0"/>
              <a:t>corriente</a:t>
            </a:r>
            <a:endParaRPr lang="en-CA"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9586" name="Oval 2"/>
          <p:cNvSpPr>
            <a:spLocks noChangeArrowheads="1"/>
          </p:cNvSpPr>
          <p:nvPr/>
        </p:nvSpPr>
        <p:spPr bwMode="auto">
          <a:xfrm>
            <a:off x="838200" y="1676400"/>
            <a:ext cx="7010400" cy="3810000"/>
          </a:xfrm>
          <a:prstGeom prst="ellipse">
            <a:avLst/>
          </a:prstGeom>
          <a:noFill/>
          <a:ln w="28575">
            <a:solidFill>
              <a:srgbClr val="0000FF"/>
            </a:solidFill>
            <a:round/>
            <a:headEnd/>
            <a:tailEnd/>
          </a:ln>
          <a:effectLst/>
        </p:spPr>
        <p:txBody>
          <a:bodyPr wrap="none" anchor="ctr">
            <a:spAutoFit/>
          </a:bodyPr>
          <a:lstStyle/>
          <a:p>
            <a:pPr algn="l" rtl="0"/>
            <a:endParaRPr lang="es-AR"/>
          </a:p>
        </p:txBody>
      </p:sp>
      <p:sp>
        <p:nvSpPr>
          <p:cNvPr id="579587" name="Oval 3"/>
          <p:cNvSpPr>
            <a:spLocks noChangeArrowheads="1"/>
          </p:cNvSpPr>
          <p:nvPr/>
        </p:nvSpPr>
        <p:spPr bwMode="auto">
          <a:xfrm>
            <a:off x="1066800" y="1828800"/>
            <a:ext cx="6553200" cy="3505200"/>
          </a:xfrm>
          <a:prstGeom prst="ellipse">
            <a:avLst/>
          </a:prstGeom>
          <a:noFill/>
          <a:ln w="28575">
            <a:solidFill>
              <a:srgbClr val="0000FF"/>
            </a:solidFill>
            <a:round/>
            <a:headEnd/>
            <a:tailEnd/>
          </a:ln>
          <a:effectLst/>
        </p:spPr>
        <p:txBody>
          <a:bodyPr anchor="ctr">
            <a:spAutoFit/>
          </a:bodyPr>
          <a:lstStyle/>
          <a:p>
            <a:pPr algn="l" rtl="0"/>
            <a:endParaRPr lang="es-AR"/>
          </a:p>
        </p:txBody>
      </p:sp>
      <p:grpSp>
        <p:nvGrpSpPr>
          <p:cNvPr id="579588" name="Group 4"/>
          <p:cNvGrpSpPr>
            <a:grpSpLocks/>
          </p:cNvGrpSpPr>
          <p:nvPr/>
        </p:nvGrpSpPr>
        <p:grpSpPr bwMode="auto">
          <a:xfrm>
            <a:off x="3467100" y="1371600"/>
            <a:ext cx="2781300" cy="1587500"/>
            <a:chOff x="2280" y="1122"/>
            <a:chExt cx="1752" cy="1000"/>
          </a:xfrm>
        </p:grpSpPr>
        <p:graphicFrame>
          <p:nvGraphicFramePr>
            <p:cNvPr id="579589" name="Object 5"/>
            <p:cNvGraphicFramePr>
              <a:graphicFrameLocks noChangeAspect="1"/>
            </p:cNvGraphicFramePr>
            <p:nvPr/>
          </p:nvGraphicFramePr>
          <p:xfrm>
            <a:off x="2280" y="1122"/>
            <a:ext cx="1104" cy="466"/>
          </p:xfrm>
          <a:graphic>
            <a:graphicData uri="http://schemas.openxmlformats.org/drawingml/2006/compatibility">
              <com:legacyDrawing xmlns:com="http://schemas.openxmlformats.org/drawingml/2006/compatibility" spid="_x0000_s579589"/>
            </a:graphicData>
          </a:graphic>
        </p:graphicFrame>
        <p:sp>
          <p:nvSpPr>
            <p:cNvPr id="579590" name="Text Box 6"/>
            <p:cNvSpPr txBox="1">
              <a:spLocks noChangeArrowheads="1"/>
            </p:cNvSpPr>
            <p:nvPr/>
          </p:nvSpPr>
          <p:spPr bwMode="auto">
            <a:xfrm>
              <a:off x="2304" y="1602"/>
              <a:ext cx="1728" cy="520"/>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A</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estado</a:t>
              </a:r>
              <a:r>
                <a:rPr lang="en-CA" sz="1600" dirty="0"/>
                <a:t> </a:t>
              </a:r>
              <a:r>
                <a:rPr lang="en-CA" sz="1600" dirty="0" smtClean="0"/>
                <a:t>de </a:t>
              </a:r>
              <a:r>
                <a:rPr lang="en-CA" sz="1600" dirty="0" err="1" smtClean="0"/>
                <a:t>corriente</a:t>
              </a:r>
              <a:r>
                <a:rPr lang="en-CA" sz="1600" dirty="0" smtClean="0"/>
                <a:t> </a:t>
              </a:r>
              <a:r>
                <a:rPr lang="en-CA" sz="1600" dirty="0" err="1"/>
                <a:t>monitoreado</a:t>
              </a:r>
              <a:r>
                <a:rPr lang="en-CA" sz="1600" dirty="0"/>
                <a:t> </a:t>
              </a:r>
              <a:r>
                <a:rPr lang="en-CA" sz="1600" dirty="0" err="1"/>
                <a:t>aquí</a:t>
              </a:r>
              <a:endParaRPr lang="en-CA" sz="1600" dirty="0"/>
            </a:p>
          </p:txBody>
        </p:sp>
      </p:grpSp>
      <p:grpSp>
        <p:nvGrpSpPr>
          <p:cNvPr id="579591" name="Group 7"/>
          <p:cNvGrpSpPr>
            <a:grpSpLocks/>
          </p:cNvGrpSpPr>
          <p:nvPr/>
        </p:nvGrpSpPr>
        <p:grpSpPr bwMode="auto">
          <a:xfrm>
            <a:off x="304800" y="3019425"/>
            <a:ext cx="4038600" cy="1587500"/>
            <a:chOff x="192" y="2226"/>
            <a:chExt cx="2544" cy="1000"/>
          </a:xfrm>
        </p:grpSpPr>
        <p:graphicFrame>
          <p:nvGraphicFramePr>
            <p:cNvPr id="579592" name="Object 8"/>
            <p:cNvGraphicFramePr>
              <a:graphicFrameLocks noChangeAspect="1"/>
            </p:cNvGraphicFramePr>
            <p:nvPr/>
          </p:nvGraphicFramePr>
          <p:xfrm>
            <a:off x="192" y="2226"/>
            <a:ext cx="1104" cy="466"/>
          </p:xfrm>
          <a:graphic>
            <a:graphicData uri="http://schemas.openxmlformats.org/drawingml/2006/compatibility">
              <com:legacyDrawing xmlns:com="http://schemas.openxmlformats.org/drawingml/2006/compatibility" spid="_x0000_s579592"/>
            </a:graphicData>
          </a:graphic>
        </p:graphicFrame>
        <p:sp>
          <p:nvSpPr>
            <p:cNvPr id="579593" name="Text Box 9"/>
            <p:cNvSpPr txBox="1">
              <a:spLocks noChangeArrowheads="1"/>
            </p:cNvSpPr>
            <p:nvPr/>
          </p:nvSpPr>
          <p:spPr bwMode="auto">
            <a:xfrm>
              <a:off x="1008" y="2706"/>
              <a:ext cx="1728" cy="520"/>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B</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estado</a:t>
              </a:r>
              <a:r>
                <a:rPr lang="en-CA" sz="1600" dirty="0"/>
                <a:t> </a:t>
              </a:r>
              <a:r>
                <a:rPr lang="en-CA" sz="1600" dirty="0" smtClean="0"/>
                <a:t>de </a:t>
              </a:r>
              <a:r>
                <a:rPr lang="en-CA" sz="1600" dirty="0" err="1" smtClean="0"/>
                <a:t>corriente</a:t>
              </a:r>
              <a:r>
                <a:rPr lang="en-CA" sz="1600" dirty="0" smtClean="0"/>
                <a:t> </a:t>
              </a:r>
              <a:r>
                <a:rPr lang="en-CA" sz="1600" dirty="0" err="1"/>
                <a:t>monitoreado</a:t>
              </a:r>
              <a:r>
                <a:rPr lang="en-CA" sz="1600" dirty="0"/>
                <a:t> </a:t>
              </a:r>
              <a:r>
                <a:rPr lang="en-CA" sz="1600" dirty="0" err="1"/>
                <a:t>aquí</a:t>
              </a:r>
              <a:endParaRPr lang="en-CA" sz="1600" dirty="0"/>
            </a:p>
          </p:txBody>
        </p:sp>
      </p:grpSp>
      <p:grpSp>
        <p:nvGrpSpPr>
          <p:cNvPr id="579594" name="Group 10"/>
          <p:cNvGrpSpPr>
            <a:grpSpLocks/>
          </p:cNvGrpSpPr>
          <p:nvPr/>
        </p:nvGrpSpPr>
        <p:grpSpPr bwMode="auto">
          <a:xfrm>
            <a:off x="4419600" y="3019425"/>
            <a:ext cx="4038600" cy="1831975"/>
            <a:chOff x="2880" y="2226"/>
            <a:chExt cx="2544" cy="1154"/>
          </a:xfrm>
        </p:grpSpPr>
        <p:graphicFrame>
          <p:nvGraphicFramePr>
            <p:cNvPr id="579595" name="Object 11"/>
            <p:cNvGraphicFramePr>
              <a:graphicFrameLocks noChangeAspect="1"/>
            </p:cNvGraphicFramePr>
            <p:nvPr/>
          </p:nvGraphicFramePr>
          <p:xfrm>
            <a:off x="4320" y="2226"/>
            <a:ext cx="1104" cy="466"/>
          </p:xfrm>
          <a:graphic>
            <a:graphicData uri="http://schemas.openxmlformats.org/drawingml/2006/compatibility">
              <com:legacyDrawing xmlns:com="http://schemas.openxmlformats.org/drawingml/2006/compatibility" spid="_x0000_s579595"/>
            </a:graphicData>
          </a:graphic>
        </p:graphicFrame>
        <p:sp>
          <p:nvSpPr>
            <p:cNvPr id="579596" name="Text Box 12"/>
            <p:cNvSpPr txBox="1">
              <a:spLocks noChangeArrowheads="1"/>
            </p:cNvSpPr>
            <p:nvPr/>
          </p:nvSpPr>
          <p:spPr bwMode="auto">
            <a:xfrm>
              <a:off x="2880" y="2706"/>
              <a:ext cx="1728" cy="674"/>
            </a:xfrm>
            <a:prstGeom prst="rect">
              <a:avLst/>
            </a:prstGeom>
            <a:noFill/>
            <a:ln w="9525">
              <a:noFill/>
              <a:miter lim="800000"/>
              <a:headEnd/>
              <a:tailEnd/>
            </a:ln>
            <a:effectLst/>
          </p:spPr>
          <p:txBody>
            <a:bodyPr>
              <a:spAutoFit/>
            </a:bodyPr>
            <a:lstStyle/>
            <a:p>
              <a:pPr algn="l" rtl="0"/>
              <a:r>
                <a:rPr lang="en-CA" sz="1600" b="1" dirty="0" err="1"/>
                <a:t>Fase</a:t>
              </a:r>
              <a:r>
                <a:rPr lang="en-CA" sz="1600" b="1" dirty="0"/>
                <a:t> </a:t>
              </a:r>
              <a:r>
                <a:rPr lang="en-CA" sz="1600" b="1" dirty="0" err="1"/>
                <a:t>C</a:t>
              </a:r>
              <a:r>
                <a:rPr lang="en-CA" sz="1600" dirty="0" err="1"/>
                <a:t>Señales</a:t>
              </a:r>
              <a:r>
                <a:rPr lang="en-CA" sz="1600" dirty="0"/>
                <a:t> de CA </a:t>
              </a:r>
              <a:r>
                <a:rPr lang="en-CA" sz="1600" dirty="0" err="1"/>
                <a:t>conectadas</a:t>
              </a:r>
              <a:r>
                <a:rPr lang="en-CA" sz="1600" dirty="0"/>
                <a:t> </a:t>
              </a:r>
              <a:r>
                <a:rPr lang="en-CA" sz="1600" dirty="0" err="1"/>
                <a:t>aquí</a:t>
              </a:r>
              <a:r>
                <a:rPr lang="en-CA" sz="1600" dirty="0"/>
                <a:t>, </a:t>
              </a:r>
              <a:r>
                <a:rPr lang="en-CA" sz="1600" dirty="0" err="1"/>
                <a:t>estado</a:t>
              </a:r>
              <a:r>
                <a:rPr lang="en-CA" sz="1600" dirty="0"/>
                <a:t> </a:t>
              </a:r>
              <a:r>
                <a:rPr lang="en-CA" sz="1600" dirty="0" smtClean="0"/>
                <a:t>de </a:t>
              </a:r>
              <a:r>
                <a:rPr lang="en-CA" sz="1600" dirty="0" err="1" smtClean="0"/>
                <a:t>corriente</a:t>
              </a:r>
              <a:r>
                <a:rPr lang="en-CA" sz="1600" dirty="0" smtClean="0"/>
                <a:t> </a:t>
              </a:r>
              <a:r>
                <a:rPr lang="en-CA" sz="1600" dirty="0" err="1"/>
                <a:t>monitoreado</a:t>
              </a:r>
              <a:r>
                <a:rPr lang="en-CA" sz="1600" dirty="0"/>
                <a:t> </a:t>
              </a:r>
              <a:r>
                <a:rPr lang="en-CA" sz="1600" dirty="0" err="1"/>
                <a:t>aquí</a:t>
              </a:r>
              <a:endParaRPr lang="en-CA" sz="1600" dirty="0"/>
            </a:p>
            <a:p>
              <a:pPr algn="l" rtl="0"/>
              <a:endParaRPr lang="en-CA" sz="1600" dirty="0">
                <a:latin typeface="Arial" pitchFamily="34" charset="0"/>
              </a:endParaRPr>
            </a:p>
          </p:txBody>
        </p:sp>
      </p:grpSp>
      <p:graphicFrame>
        <p:nvGraphicFramePr>
          <p:cNvPr id="579597" name="Object 13"/>
          <p:cNvGraphicFramePr>
            <a:graphicFrameLocks noChangeAspect="1"/>
          </p:cNvGraphicFramePr>
          <p:nvPr/>
        </p:nvGraphicFramePr>
        <p:xfrm>
          <a:off x="3467100" y="5029200"/>
          <a:ext cx="1752600" cy="739775"/>
        </p:xfrm>
        <a:graphic>
          <a:graphicData uri="http://schemas.openxmlformats.org/drawingml/2006/compatibility">
            <com:legacyDrawing xmlns:com="http://schemas.openxmlformats.org/drawingml/2006/compatibility" spid="_x0000_s579597"/>
          </a:graphicData>
        </a:graphic>
      </p:graphicFrame>
      <p:sp>
        <p:nvSpPr>
          <p:cNvPr id="579598" name="Text Box 14"/>
          <p:cNvSpPr txBox="1">
            <a:spLocks noChangeArrowheads="1"/>
          </p:cNvSpPr>
          <p:nvPr/>
        </p:nvSpPr>
        <p:spPr bwMode="auto">
          <a:xfrm>
            <a:off x="5257800" y="5410200"/>
            <a:ext cx="3124200" cy="825500"/>
          </a:xfrm>
          <a:prstGeom prst="rect">
            <a:avLst/>
          </a:prstGeom>
          <a:noFill/>
          <a:ln w="9525">
            <a:noFill/>
            <a:miter lim="800000"/>
            <a:headEnd/>
            <a:tailEnd/>
          </a:ln>
          <a:effectLst/>
        </p:spPr>
        <p:txBody>
          <a:bodyPr>
            <a:spAutoFit/>
          </a:bodyPr>
          <a:lstStyle/>
          <a:p>
            <a:pPr algn="l" rtl="0"/>
            <a:r>
              <a:rPr lang="en-CA" sz="1600"/>
              <a:t>El comando Breaker Fail Op se genera aquí y se envía para disparar los interruptores apropiados</a:t>
            </a:r>
          </a:p>
        </p:txBody>
      </p:sp>
      <p:grpSp>
        <p:nvGrpSpPr>
          <p:cNvPr id="579599" name="Group 15"/>
          <p:cNvGrpSpPr>
            <a:grpSpLocks/>
          </p:cNvGrpSpPr>
          <p:nvPr/>
        </p:nvGrpSpPr>
        <p:grpSpPr bwMode="auto">
          <a:xfrm>
            <a:off x="6553200" y="4162425"/>
            <a:ext cx="1600200" cy="1143000"/>
            <a:chOff x="4224" y="2880"/>
            <a:chExt cx="1008" cy="720"/>
          </a:xfrm>
        </p:grpSpPr>
        <p:sp>
          <p:nvSpPr>
            <p:cNvPr id="579600" name="Line 16"/>
            <p:cNvSpPr>
              <a:spLocks noChangeShapeType="1"/>
            </p:cNvSpPr>
            <p:nvPr/>
          </p:nvSpPr>
          <p:spPr bwMode="auto">
            <a:xfrm flipV="1">
              <a:off x="4224" y="2880"/>
              <a:ext cx="1008" cy="720"/>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01" name="Text Box 17"/>
            <p:cNvSpPr txBox="1">
              <a:spLocks noChangeArrowheads="1"/>
            </p:cNvSpPr>
            <p:nvPr/>
          </p:nvSpPr>
          <p:spPr bwMode="auto">
            <a:xfrm rot="-2178186">
              <a:off x="4249" y="3291"/>
              <a:ext cx="938"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Operación de fallo del interruptor</a:t>
              </a:r>
            </a:p>
          </p:txBody>
        </p:sp>
      </p:grpSp>
      <p:grpSp>
        <p:nvGrpSpPr>
          <p:cNvPr id="579602" name="Group 18"/>
          <p:cNvGrpSpPr>
            <a:grpSpLocks/>
          </p:cNvGrpSpPr>
          <p:nvPr/>
        </p:nvGrpSpPr>
        <p:grpSpPr bwMode="auto">
          <a:xfrm>
            <a:off x="5638800" y="1495425"/>
            <a:ext cx="2362200" cy="1219200"/>
            <a:chOff x="3648" y="1200"/>
            <a:chExt cx="1488" cy="768"/>
          </a:xfrm>
        </p:grpSpPr>
        <p:sp>
          <p:nvSpPr>
            <p:cNvPr id="579603" name="Line 19"/>
            <p:cNvSpPr>
              <a:spLocks noChangeShapeType="1"/>
            </p:cNvSpPr>
            <p:nvPr/>
          </p:nvSpPr>
          <p:spPr bwMode="auto">
            <a:xfrm flipH="1" flipV="1">
              <a:off x="3648" y="1200"/>
              <a:ext cx="1488" cy="768"/>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04" name="Text Box 20"/>
            <p:cNvSpPr txBox="1">
              <a:spLocks noChangeArrowheads="1"/>
            </p:cNvSpPr>
            <p:nvPr/>
          </p:nvSpPr>
          <p:spPr bwMode="auto">
            <a:xfrm rot="1590451">
              <a:off x="3943" y="1315"/>
              <a:ext cx="938"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Operación de fallo del interruptor</a:t>
              </a:r>
            </a:p>
          </p:txBody>
        </p:sp>
      </p:grpSp>
      <p:grpSp>
        <p:nvGrpSpPr>
          <p:cNvPr id="579605" name="Group 21"/>
          <p:cNvGrpSpPr>
            <a:grpSpLocks/>
          </p:cNvGrpSpPr>
          <p:nvPr/>
        </p:nvGrpSpPr>
        <p:grpSpPr bwMode="auto">
          <a:xfrm>
            <a:off x="552450" y="4314825"/>
            <a:ext cx="1733550" cy="1143000"/>
            <a:chOff x="444" y="2976"/>
            <a:chExt cx="1092" cy="720"/>
          </a:xfrm>
        </p:grpSpPr>
        <p:sp>
          <p:nvSpPr>
            <p:cNvPr id="579606" name="Line 22"/>
            <p:cNvSpPr>
              <a:spLocks noChangeShapeType="1"/>
            </p:cNvSpPr>
            <p:nvPr/>
          </p:nvSpPr>
          <p:spPr bwMode="auto">
            <a:xfrm flipH="1" flipV="1">
              <a:off x="528" y="2976"/>
              <a:ext cx="1008" cy="720"/>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07" name="Text Box 23"/>
            <p:cNvSpPr txBox="1">
              <a:spLocks noChangeArrowheads="1"/>
            </p:cNvSpPr>
            <p:nvPr/>
          </p:nvSpPr>
          <p:spPr bwMode="auto">
            <a:xfrm rot="2056619">
              <a:off x="444" y="3319"/>
              <a:ext cx="938"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Operación de fallo del interruptor</a:t>
              </a:r>
            </a:p>
          </p:txBody>
        </p:sp>
      </p:grpSp>
      <p:grpSp>
        <p:nvGrpSpPr>
          <p:cNvPr id="579608" name="Group 24"/>
          <p:cNvGrpSpPr>
            <a:grpSpLocks/>
          </p:cNvGrpSpPr>
          <p:nvPr/>
        </p:nvGrpSpPr>
        <p:grpSpPr bwMode="auto">
          <a:xfrm>
            <a:off x="609600" y="1495425"/>
            <a:ext cx="2362200" cy="1219200"/>
            <a:chOff x="480" y="1200"/>
            <a:chExt cx="1488" cy="768"/>
          </a:xfrm>
        </p:grpSpPr>
        <p:sp>
          <p:nvSpPr>
            <p:cNvPr id="579609" name="Line 25"/>
            <p:cNvSpPr>
              <a:spLocks noChangeShapeType="1"/>
            </p:cNvSpPr>
            <p:nvPr/>
          </p:nvSpPr>
          <p:spPr bwMode="auto">
            <a:xfrm flipV="1">
              <a:off x="480" y="1200"/>
              <a:ext cx="1488" cy="768"/>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10" name="Text Box 26"/>
            <p:cNvSpPr txBox="1">
              <a:spLocks noChangeArrowheads="1"/>
            </p:cNvSpPr>
            <p:nvPr/>
          </p:nvSpPr>
          <p:spPr bwMode="auto">
            <a:xfrm rot="-1591561">
              <a:off x="543" y="1452"/>
              <a:ext cx="938" cy="212"/>
            </a:xfrm>
            <a:prstGeom prst="rect">
              <a:avLst/>
            </a:prstGeom>
            <a:noFill/>
            <a:ln w="9525">
              <a:noFill/>
              <a:miter lim="800000"/>
              <a:headEnd/>
              <a:tailEnd/>
            </a:ln>
            <a:effectLst/>
          </p:spPr>
          <p:txBody>
            <a:bodyPr wrap="none">
              <a:spAutoFit/>
            </a:bodyPr>
            <a:lstStyle/>
            <a:p>
              <a:pPr algn="l" rtl="0" eaLnBrk="1" hangingPunct="1">
                <a:spcBef>
                  <a:spcPct val="50000"/>
                </a:spcBef>
              </a:pPr>
              <a:r>
                <a:rPr lang="en-CA" sz="1600">
                  <a:solidFill>
                    <a:srgbClr val="FF0000"/>
                  </a:solidFill>
                </a:rPr>
                <a:t>Operación de fallo del interruptor</a:t>
              </a:r>
            </a:p>
          </p:txBody>
        </p:sp>
      </p:grpSp>
      <p:grpSp>
        <p:nvGrpSpPr>
          <p:cNvPr id="579611" name="Group 27"/>
          <p:cNvGrpSpPr>
            <a:grpSpLocks/>
          </p:cNvGrpSpPr>
          <p:nvPr/>
        </p:nvGrpSpPr>
        <p:grpSpPr bwMode="auto">
          <a:xfrm>
            <a:off x="4267200" y="4471988"/>
            <a:ext cx="584200" cy="604837"/>
            <a:chOff x="2880" y="771"/>
            <a:chExt cx="368" cy="381"/>
          </a:xfrm>
        </p:grpSpPr>
        <p:sp>
          <p:nvSpPr>
            <p:cNvPr id="579612" name="Line 28"/>
            <p:cNvSpPr>
              <a:spLocks noChangeShapeType="1"/>
            </p:cNvSpPr>
            <p:nvPr/>
          </p:nvSpPr>
          <p:spPr bwMode="auto">
            <a:xfrm flipH="1" flipV="1">
              <a:off x="2880" y="816"/>
              <a:ext cx="0" cy="336"/>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13" name="Text Box 29"/>
            <p:cNvSpPr txBox="1">
              <a:spLocks noChangeArrowheads="1"/>
            </p:cNvSpPr>
            <p:nvPr/>
          </p:nvSpPr>
          <p:spPr bwMode="auto">
            <a:xfrm>
              <a:off x="2880" y="771"/>
              <a:ext cx="368" cy="250"/>
            </a:xfrm>
            <a:prstGeom prst="rect">
              <a:avLst/>
            </a:prstGeom>
            <a:noFill/>
            <a:ln w="9525">
              <a:noFill/>
              <a:miter lim="800000"/>
              <a:headEnd/>
              <a:tailEnd/>
            </a:ln>
            <a:effectLst/>
          </p:spPr>
          <p:txBody>
            <a:bodyPr wrap="none">
              <a:spAutoFit/>
            </a:bodyPr>
            <a:lstStyle/>
            <a:p>
              <a:pPr algn="l" rtl="0" eaLnBrk="1" hangingPunct="1">
                <a:spcBef>
                  <a:spcPct val="50000"/>
                </a:spcBef>
              </a:pPr>
              <a:r>
                <a:rPr lang="en-CA" sz="2000">
                  <a:solidFill>
                    <a:srgbClr val="FF0000"/>
                  </a:solidFill>
                </a:rPr>
                <a:t>Viaje</a:t>
              </a:r>
            </a:p>
          </p:txBody>
        </p:sp>
      </p:grpSp>
      <p:grpSp>
        <p:nvGrpSpPr>
          <p:cNvPr id="579614" name="Group 30"/>
          <p:cNvGrpSpPr>
            <a:grpSpLocks/>
          </p:cNvGrpSpPr>
          <p:nvPr/>
        </p:nvGrpSpPr>
        <p:grpSpPr bwMode="auto">
          <a:xfrm>
            <a:off x="8153400" y="2414588"/>
            <a:ext cx="584200" cy="604837"/>
            <a:chOff x="2880" y="771"/>
            <a:chExt cx="368" cy="381"/>
          </a:xfrm>
        </p:grpSpPr>
        <p:sp>
          <p:nvSpPr>
            <p:cNvPr id="579615" name="Line 31"/>
            <p:cNvSpPr>
              <a:spLocks noChangeShapeType="1"/>
            </p:cNvSpPr>
            <p:nvPr/>
          </p:nvSpPr>
          <p:spPr bwMode="auto">
            <a:xfrm flipH="1" flipV="1">
              <a:off x="2880" y="816"/>
              <a:ext cx="0" cy="336"/>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16" name="Text Box 32"/>
            <p:cNvSpPr txBox="1">
              <a:spLocks noChangeArrowheads="1"/>
            </p:cNvSpPr>
            <p:nvPr/>
          </p:nvSpPr>
          <p:spPr bwMode="auto">
            <a:xfrm>
              <a:off x="2880" y="771"/>
              <a:ext cx="368" cy="250"/>
            </a:xfrm>
            <a:prstGeom prst="rect">
              <a:avLst/>
            </a:prstGeom>
            <a:noFill/>
            <a:ln w="9525">
              <a:noFill/>
              <a:miter lim="800000"/>
              <a:headEnd/>
              <a:tailEnd/>
            </a:ln>
            <a:effectLst/>
          </p:spPr>
          <p:txBody>
            <a:bodyPr wrap="none">
              <a:spAutoFit/>
            </a:bodyPr>
            <a:lstStyle/>
            <a:p>
              <a:pPr algn="l" rtl="0" eaLnBrk="1" hangingPunct="1">
                <a:spcBef>
                  <a:spcPct val="50000"/>
                </a:spcBef>
              </a:pPr>
              <a:r>
                <a:rPr lang="en-CA" sz="2000">
                  <a:solidFill>
                    <a:srgbClr val="FF0000"/>
                  </a:solidFill>
                </a:rPr>
                <a:t>Viaje</a:t>
              </a:r>
            </a:p>
          </p:txBody>
        </p:sp>
      </p:grpSp>
      <p:grpSp>
        <p:nvGrpSpPr>
          <p:cNvPr id="579617" name="Group 33"/>
          <p:cNvGrpSpPr>
            <a:grpSpLocks/>
          </p:cNvGrpSpPr>
          <p:nvPr/>
        </p:nvGrpSpPr>
        <p:grpSpPr bwMode="auto">
          <a:xfrm>
            <a:off x="1828800" y="2490788"/>
            <a:ext cx="584200" cy="604837"/>
            <a:chOff x="2880" y="771"/>
            <a:chExt cx="368" cy="381"/>
          </a:xfrm>
        </p:grpSpPr>
        <p:sp>
          <p:nvSpPr>
            <p:cNvPr id="579618" name="Line 34"/>
            <p:cNvSpPr>
              <a:spLocks noChangeShapeType="1"/>
            </p:cNvSpPr>
            <p:nvPr/>
          </p:nvSpPr>
          <p:spPr bwMode="auto">
            <a:xfrm flipH="1" flipV="1">
              <a:off x="2880" y="816"/>
              <a:ext cx="0" cy="336"/>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19" name="Text Box 35"/>
            <p:cNvSpPr txBox="1">
              <a:spLocks noChangeArrowheads="1"/>
            </p:cNvSpPr>
            <p:nvPr/>
          </p:nvSpPr>
          <p:spPr bwMode="auto">
            <a:xfrm>
              <a:off x="2880" y="771"/>
              <a:ext cx="368" cy="250"/>
            </a:xfrm>
            <a:prstGeom prst="rect">
              <a:avLst/>
            </a:prstGeom>
            <a:noFill/>
            <a:ln w="9525">
              <a:noFill/>
              <a:miter lim="800000"/>
              <a:headEnd/>
              <a:tailEnd/>
            </a:ln>
            <a:effectLst/>
          </p:spPr>
          <p:txBody>
            <a:bodyPr wrap="none">
              <a:spAutoFit/>
            </a:bodyPr>
            <a:lstStyle/>
            <a:p>
              <a:pPr algn="l" rtl="0" eaLnBrk="1" hangingPunct="1">
                <a:spcBef>
                  <a:spcPct val="50000"/>
                </a:spcBef>
              </a:pPr>
              <a:r>
                <a:rPr lang="en-CA" sz="2000">
                  <a:solidFill>
                    <a:srgbClr val="FF0000"/>
                  </a:solidFill>
                </a:rPr>
                <a:t>Viaje</a:t>
              </a:r>
            </a:p>
          </p:txBody>
        </p:sp>
      </p:grpSp>
      <p:sp>
        <p:nvSpPr>
          <p:cNvPr id="579620" name="Rectangle 36"/>
          <p:cNvSpPr>
            <a:spLocks noGrp="1" noChangeArrowheads="1"/>
          </p:cNvSpPr>
          <p:nvPr>
            <p:ph type="title"/>
          </p:nvPr>
        </p:nvSpPr>
        <p:spPr>
          <a:xfrm>
            <a:off x="355600" y="357188"/>
            <a:ext cx="8788400" cy="862012"/>
          </a:xfrm>
        </p:spPr>
        <p:txBody>
          <a:bodyPr/>
          <a:lstStyle/>
          <a:p>
            <a:pPr algn="l" rtl="0"/>
            <a:r>
              <a:rPr lang="en-CA"/>
              <a:t>Arquitectura de ejemplo: disparo por falla del interruptor</a:t>
            </a:r>
          </a:p>
        </p:txBody>
      </p:sp>
      <p:grpSp>
        <p:nvGrpSpPr>
          <p:cNvPr id="579621" name="Group 37"/>
          <p:cNvGrpSpPr>
            <a:grpSpLocks/>
          </p:cNvGrpSpPr>
          <p:nvPr/>
        </p:nvGrpSpPr>
        <p:grpSpPr bwMode="auto">
          <a:xfrm>
            <a:off x="4191000" y="842963"/>
            <a:ext cx="584200" cy="604837"/>
            <a:chOff x="2880" y="771"/>
            <a:chExt cx="368" cy="381"/>
          </a:xfrm>
        </p:grpSpPr>
        <p:sp>
          <p:nvSpPr>
            <p:cNvPr id="579622" name="Line 38"/>
            <p:cNvSpPr>
              <a:spLocks noChangeShapeType="1"/>
            </p:cNvSpPr>
            <p:nvPr/>
          </p:nvSpPr>
          <p:spPr bwMode="auto">
            <a:xfrm flipH="1" flipV="1">
              <a:off x="2880" y="816"/>
              <a:ext cx="0" cy="336"/>
            </a:xfrm>
            <a:prstGeom prst="line">
              <a:avLst/>
            </a:prstGeom>
            <a:noFill/>
            <a:ln w="57150">
              <a:solidFill>
                <a:srgbClr val="FF0000"/>
              </a:solidFill>
              <a:round/>
              <a:headEnd/>
              <a:tailEnd type="triangle" w="med" len="med"/>
            </a:ln>
            <a:effectLst/>
          </p:spPr>
          <p:txBody>
            <a:bodyPr>
              <a:spAutoFit/>
            </a:bodyPr>
            <a:lstStyle/>
            <a:p>
              <a:pPr algn="l" rtl="0"/>
              <a:endParaRPr lang="es-AR"/>
            </a:p>
          </p:txBody>
        </p:sp>
        <p:sp>
          <p:nvSpPr>
            <p:cNvPr id="579623" name="Text Box 39"/>
            <p:cNvSpPr txBox="1">
              <a:spLocks noChangeArrowheads="1"/>
            </p:cNvSpPr>
            <p:nvPr/>
          </p:nvSpPr>
          <p:spPr bwMode="auto">
            <a:xfrm>
              <a:off x="2880" y="771"/>
              <a:ext cx="368" cy="250"/>
            </a:xfrm>
            <a:prstGeom prst="rect">
              <a:avLst/>
            </a:prstGeom>
            <a:noFill/>
            <a:ln w="9525">
              <a:noFill/>
              <a:miter lim="800000"/>
              <a:headEnd/>
              <a:tailEnd/>
            </a:ln>
            <a:effectLst/>
          </p:spPr>
          <p:txBody>
            <a:bodyPr wrap="none">
              <a:spAutoFit/>
            </a:bodyPr>
            <a:lstStyle/>
            <a:p>
              <a:pPr algn="l" rtl="0" eaLnBrk="1" hangingPunct="1">
                <a:spcBef>
                  <a:spcPct val="50000"/>
                </a:spcBef>
              </a:pPr>
              <a:r>
                <a:rPr lang="en-CA" sz="2000">
                  <a:solidFill>
                    <a:srgbClr val="FF0000"/>
                  </a:solidFill>
                </a:rPr>
                <a:t>Viaje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7961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57959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579614"/>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579621"/>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579605"/>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0"/>
                                  </p:stCondLst>
                                  <p:childTnLst>
                                    <p:set>
                                      <p:cBhvr>
                                        <p:cTn id="21" dur="1" fill="hold">
                                          <p:stCondLst>
                                            <p:cond delay="499"/>
                                          </p:stCondLst>
                                        </p:cTn>
                                        <p:tgtEl>
                                          <p:spTgt spid="579617"/>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0"/>
                                  </p:stCondLst>
                                  <p:childTnLst>
                                    <p:set>
                                      <p:cBhvr>
                                        <p:cTn id="24" dur="1" fill="hold">
                                          <p:stCondLst>
                                            <p:cond delay="499"/>
                                          </p:stCondLst>
                                        </p:cTn>
                                        <p:tgtEl>
                                          <p:spTgt spid="579602"/>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0"/>
                                  </p:stCondLst>
                                  <p:childTnLst>
                                    <p:set>
                                      <p:cBhvr>
                                        <p:cTn id="27" dur="1" fill="hold">
                                          <p:stCondLst>
                                            <p:cond delay="499"/>
                                          </p:stCondLst>
                                        </p:cTn>
                                        <p:tgtEl>
                                          <p:spTgt spid="5796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p:txBody>
          <a:bodyPr/>
          <a:lstStyle/>
          <a:p>
            <a:pPr algn="l" rtl="0"/>
            <a:r>
              <a:rPr lang="en-US"/>
              <a:t>IEEE 37.234</a:t>
            </a:r>
          </a:p>
        </p:txBody>
      </p:sp>
      <p:sp>
        <p:nvSpPr>
          <p:cNvPr id="439299" name="Rectangle 3"/>
          <p:cNvSpPr>
            <a:spLocks noGrp="1" noChangeArrowheads="1"/>
          </p:cNvSpPr>
          <p:nvPr>
            <p:ph type="body" idx="1"/>
          </p:nvPr>
        </p:nvSpPr>
        <p:spPr/>
        <p:txBody>
          <a:bodyPr/>
          <a:lstStyle/>
          <a:p>
            <a:pPr algn="l" rtl="0">
              <a:buFontTx/>
              <a:buChar char="•"/>
            </a:pPr>
            <a:r>
              <a:rPr lang="en-US" dirty="0"/>
              <a:t> </a:t>
            </a:r>
            <a:r>
              <a:rPr lang="en-US" dirty="0">
                <a:solidFill>
                  <a:srgbClr val="FF0000"/>
                </a:solidFill>
              </a:rPr>
              <a:t>“</a:t>
            </a:r>
            <a:r>
              <a:rPr lang="en-US" dirty="0" err="1">
                <a:solidFill>
                  <a:srgbClr val="FF0000"/>
                </a:solidFill>
              </a:rPr>
              <a:t>Guía</a:t>
            </a:r>
            <a:r>
              <a:rPr lang="en-US" dirty="0">
                <a:solidFill>
                  <a:srgbClr val="FF0000"/>
                </a:solidFill>
              </a:rPr>
              <a:t> </a:t>
            </a:r>
            <a:r>
              <a:rPr lang="en-US" dirty="0" err="1">
                <a:solidFill>
                  <a:srgbClr val="FF0000"/>
                </a:solidFill>
              </a:rPr>
              <a:t>para</a:t>
            </a:r>
            <a:r>
              <a:rPr lang="en-US" dirty="0">
                <a:solidFill>
                  <a:srgbClr val="FF0000"/>
                </a:solidFill>
              </a:rPr>
              <a:t> </a:t>
            </a:r>
            <a:r>
              <a:rPr lang="en-US" dirty="0" err="1">
                <a:solidFill>
                  <a:srgbClr val="FF0000"/>
                </a:solidFill>
              </a:rPr>
              <a:t>aplicaciones</a:t>
            </a:r>
            <a:r>
              <a:rPr lang="en-US" dirty="0">
                <a:solidFill>
                  <a:srgbClr val="FF0000"/>
                </a:solidFill>
              </a:rPr>
              <a:t> de </a:t>
            </a:r>
            <a:r>
              <a:rPr lang="en-US" dirty="0" err="1">
                <a:solidFill>
                  <a:srgbClr val="FF0000"/>
                </a:solidFill>
              </a:rPr>
              <a:t>relés</a:t>
            </a:r>
            <a:r>
              <a:rPr lang="en-US" dirty="0">
                <a:solidFill>
                  <a:srgbClr val="FF0000"/>
                </a:solidFill>
              </a:rPr>
              <a:t> de </a:t>
            </a:r>
            <a:r>
              <a:rPr lang="en-US" dirty="0" err="1">
                <a:solidFill>
                  <a:srgbClr val="FF0000"/>
                </a:solidFill>
              </a:rPr>
              <a:t>protección</a:t>
            </a:r>
            <a:r>
              <a:rPr lang="en-US">
                <a:solidFill>
                  <a:srgbClr val="FF0000"/>
                </a:solidFill>
              </a:rPr>
              <a:t> </a:t>
            </a:r>
            <a:r>
              <a:rPr lang="en-US" smtClean="0">
                <a:solidFill>
                  <a:srgbClr val="FF0000"/>
                </a:solidFill>
              </a:rPr>
              <a:t>de barras </a:t>
            </a:r>
            <a:r>
              <a:rPr lang="en-US" dirty="0">
                <a:solidFill>
                  <a:srgbClr val="FF0000"/>
                </a:solidFill>
              </a:rPr>
              <a:t>de </a:t>
            </a:r>
            <a:r>
              <a:rPr lang="en-US" dirty="0" err="1">
                <a:solidFill>
                  <a:srgbClr val="FF0000"/>
                </a:solidFill>
              </a:rPr>
              <a:t>sistemas</a:t>
            </a:r>
            <a:r>
              <a:rPr lang="en-US" dirty="0">
                <a:solidFill>
                  <a:srgbClr val="FF0000"/>
                </a:solidFill>
              </a:rPr>
              <a:t> de </a:t>
            </a:r>
            <a:r>
              <a:rPr lang="en-US" dirty="0" err="1">
                <a:solidFill>
                  <a:srgbClr val="FF0000"/>
                </a:solidFill>
              </a:rPr>
              <a:t>potencia”</a:t>
            </a:r>
            <a:r>
              <a:rPr lang="en-US" dirty="0" err="1">
                <a:solidFill>
                  <a:schemeClr val="hlink"/>
                </a:solidFill>
              </a:rPr>
              <a:t>Actualmente</a:t>
            </a:r>
            <a:r>
              <a:rPr lang="en-US" dirty="0">
                <a:solidFill>
                  <a:schemeClr val="hlink"/>
                </a:solidFill>
              </a:rPr>
              <a:t> </a:t>
            </a:r>
            <a:r>
              <a:rPr lang="en-US" dirty="0" err="1">
                <a:solidFill>
                  <a:schemeClr val="hlink"/>
                </a:solidFill>
              </a:rPr>
              <a:t>está</a:t>
            </a:r>
            <a:r>
              <a:rPr lang="en-US" dirty="0">
                <a:solidFill>
                  <a:schemeClr val="hlink"/>
                </a:solidFill>
              </a:rPr>
              <a:t> </a:t>
            </a:r>
            <a:r>
              <a:rPr lang="en-US" dirty="0" err="1">
                <a:solidFill>
                  <a:schemeClr val="hlink"/>
                </a:solidFill>
              </a:rPr>
              <a:t>siendo</a:t>
            </a:r>
            <a:r>
              <a:rPr lang="en-US" dirty="0">
                <a:solidFill>
                  <a:schemeClr val="hlink"/>
                </a:solidFill>
              </a:rPr>
              <a:t> </a:t>
            </a:r>
            <a:r>
              <a:rPr lang="en-US" dirty="0" err="1">
                <a:solidFill>
                  <a:schemeClr val="hlink"/>
                </a:solidFill>
              </a:rPr>
              <a:t>revisado</a:t>
            </a:r>
            <a:r>
              <a:rPr lang="en-US" dirty="0">
                <a:solidFill>
                  <a:schemeClr val="hlink"/>
                </a:solidFill>
              </a:rPr>
              <a:t> </a:t>
            </a:r>
            <a:r>
              <a:rPr lang="en-US" dirty="0" err="1">
                <a:solidFill>
                  <a:schemeClr val="hlink"/>
                </a:solidFill>
              </a:rPr>
              <a:t>por</a:t>
            </a:r>
            <a:r>
              <a:rPr lang="en-US" dirty="0">
                <a:solidFill>
                  <a:schemeClr val="hlink"/>
                </a:solidFill>
              </a:rPr>
              <a:t> el </a:t>
            </a:r>
            <a:r>
              <a:rPr lang="en-US" dirty="0" err="1">
                <a:solidFill>
                  <a:schemeClr val="hlink"/>
                </a:solidFill>
              </a:rPr>
              <a:t>Grupo</a:t>
            </a:r>
            <a:r>
              <a:rPr lang="en-US" dirty="0">
                <a:solidFill>
                  <a:schemeClr val="hlink"/>
                </a:solidFill>
              </a:rPr>
              <a:t> de </a:t>
            </a:r>
            <a:r>
              <a:rPr lang="en-US" dirty="0" err="1">
                <a:solidFill>
                  <a:schemeClr val="hlink"/>
                </a:solidFill>
              </a:rPr>
              <a:t>Trabajo</a:t>
            </a:r>
            <a:r>
              <a:rPr lang="en-US" dirty="0">
                <a:solidFill>
                  <a:schemeClr val="hlink"/>
                </a:solidFill>
              </a:rPr>
              <a:t> K14 del </a:t>
            </a:r>
            <a:r>
              <a:rPr lang="en-US" dirty="0" err="1">
                <a:solidFill>
                  <a:schemeClr val="hlink"/>
                </a:solidFill>
              </a:rPr>
              <a:t>Comité</a:t>
            </a:r>
            <a:r>
              <a:rPr lang="en-US" dirty="0">
                <a:solidFill>
                  <a:schemeClr val="hlink"/>
                </a:solidFill>
              </a:rPr>
              <a:t> de </a:t>
            </a:r>
            <a:r>
              <a:rPr lang="en-US" dirty="0" err="1">
                <a:solidFill>
                  <a:schemeClr val="hlink"/>
                </a:solidFill>
              </a:rPr>
              <a:t>Retransmisión</a:t>
            </a:r>
            <a:r>
              <a:rPr lang="en-US" dirty="0">
                <a:solidFill>
                  <a:schemeClr val="hlink"/>
                </a:solidFill>
              </a:rPr>
              <a:t> del </a:t>
            </a:r>
            <a:r>
              <a:rPr lang="en-US" dirty="0" err="1">
                <a:solidFill>
                  <a:schemeClr val="hlink"/>
                </a:solidFill>
              </a:rPr>
              <a:t>Sistema</a:t>
            </a:r>
            <a:r>
              <a:rPr lang="en-US" dirty="0">
                <a:solidFill>
                  <a:schemeClr val="hlink"/>
                </a:solidFill>
              </a:rPr>
              <a:t> de </a:t>
            </a:r>
            <a:r>
              <a:rPr lang="en-US" dirty="0" err="1">
                <a:solidFill>
                  <a:schemeClr val="hlink"/>
                </a:solidFill>
              </a:rPr>
              <a:t>Energía</a:t>
            </a:r>
            <a:r>
              <a:rPr lang="en-US" dirty="0">
                <a:solidFill>
                  <a:schemeClr val="hlink"/>
                </a:solidFill>
              </a:rPr>
              <a:t> IEEE.</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75464" name="Object 8"/>
          <p:cNvGraphicFramePr>
            <a:graphicFrameLocks noChangeAspect="1"/>
          </p:cNvGraphicFramePr>
          <p:nvPr/>
        </p:nvGraphicFramePr>
        <p:xfrm>
          <a:off x="0" y="0"/>
          <a:ext cx="9144000" cy="5257800"/>
        </p:xfrm>
        <a:graphic>
          <a:graphicData uri="http://schemas.openxmlformats.org/drawingml/2006/compatibility">
            <com:legacyDrawing xmlns:com="http://schemas.openxmlformats.org/drawingml/2006/compatibility" spid="_x0000_s275464"/>
          </a:graphicData>
        </a:graphic>
      </p:graphicFrame>
      <p:sp>
        <p:nvSpPr>
          <p:cNvPr id="275467" name="WordArt 11" descr="ge_logo"/>
          <p:cNvSpPr>
            <a:spLocks noChangeArrowheads="1" noChangeShapeType="1" noTextEdit="1"/>
          </p:cNvSpPr>
          <p:nvPr/>
        </p:nvSpPr>
        <p:spPr bwMode="auto">
          <a:xfrm>
            <a:off x="990600" y="5257800"/>
            <a:ext cx="7181850" cy="1412875"/>
          </a:xfrm>
          <a:prstGeom prst="rect">
            <a:avLst/>
          </a:prstGeom>
        </p:spPr>
        <p:txBody>
          <a:bodyPr wrap="none" fromWordArt="1">
            <a:prstTxWarp prst="textPlain">
              <a:avLst>
                <a:gd name="adj" fmla="val 50000"/>
              </a:avLst>
            </a:prstTxWarp>
          </a:bodyPr>
          <a:lstStyle/>
          <a:p>
            <a:pPr algn="ctr" rtl="0"/>
            <a:r>
              <a:rPr lang="es-AR" sz="3600" b="1" kern="10">
                <a:ln w="12700">
                  <a:solidFill>
                    <a:schemeClr val="tx1"/>
                  </a:solidFill>
                  <a:round/>
                  <a:headEnd/>
                  <a:tailEnd/>
                </a:ln>
                <a:blipFill dpi="0" rotWithShape="0">
                  <a:blip r:embed="rId4"/>
                  <a:srcRect/>
                  <a:tile tx="0" ty="0" sx="100000" sy="100000" flip="none" algn="tl"/>
                </a:blipFill>
                <a:effectLst>
                  <a:outerShdw dist="35921" dir="2700000" sy="50000" kx="2115830" algn="bl" rotWithShape="0">
                    <a:srgbClr val="C0C0C0"/>
                  </a:outerShdw>
                </a:effectLst>
                <a:latin typeface="GE Inspira"/>
              </a:rPr>
              <a:t>¿Preguntas?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35202" name="Object 2"/>
          <p:cNvGraphicFramePr>
            <a:graphicFrameLocks noChangeAspect="1"/>
          </p:cNvGraphicFramePr>
          <p:nvPr/>
        </p:nvGraphicFramePr>
        <p:xfrm>
          <a:off x="0" y="0"/>
          <a:ext cx="9144000" cy="438150"/>
        </p:xfrm>
        <a:graphic>
          <a:graphicData uri="http://schemas.openxmlformats.org/drawingml/2006/compatibility">
            <com:legacyDrawing xmlns:com="http://schemas.openxmlformats.org/drawingml/2006/compatibility" spid="_x0000_s435202"/>
          </a:graphicData>
        </a:graphic>
      </p:graphicFrame>
      <p:sp>
        <p:nvSpPr>
          <p:cNvPr id="435203" name="WordArt 3" descr="ge_logo"/>
          <p:cNvSpPr>
            <a:spLocks noChangeArrowheads="1" noChangeShapeType="1" noTextEdit="1"/>
          </p:cNvSpPr>
          <p:nvPr/>
        </p:nvSpPr>
        <p:spPr bwMode="auto">
          <a:xfrm>
            <a:off x="928688" y="2228850"/>
            <a:ext cx="7181850" cy="1412875"/>
          </a:xfrm>
          <a:prstGeom prst="rect">
            <a:avLst/>
          </a:prstGeom>
        </p:spPr>
        <p:txBody>
          <a:bodyPr wrap="none" fromWordArt="1">
            <a:prstTxWarp prst="textPlain">
              <a:avLst>
                <a:gd name="adj" fmla="val 50000"/>
              </a:avLst>
            </a:prstTxWarp>
          </a:bodyPr>
          <a:lstStyle/>
          <a:p>
            <a:pPr algn="ctr" rtl="0"/>
            <a:r>
              <a:rPr lang="es-AR" sz="3600" b="1" kern="10">
                <a:ln w="12700">
                  <a:solidFill>
                    <a:schemeClr val="tx1"/>
                  </a:solidFill>
                  <a:round/>
                  <a:headEnd/>
                  <a:tailEnd/>
                </a:ln>
                <a:blipFill dpi="0" rotWithShape="0">
                  <a:blip r:embed="rId4"/>
                  <a:srcRect/>
                  <a:tile tx="0" ty="0" sx="100000" sy="100000" flip="none" algn="tl"/>
                </a:blipFill>
                <a:effectLst>
                  <a:outerShdw dist="35921" dir="2700000" sy="50000" kx="2115830" algn="bl" rotWithShape="0">
                    <a:srgbClr val="C0C0C0"/>
                  </a:outerShdw>
                </a:effectLst>
                <a:latin typeface="GE Inspira"/>
              </a:rPr>
              <a:t>Gracias por el tiempo</a:t>
            </a:r>
          </a:p>
        </p:txBody>
      </p:sp>
      <p:pic>
        <p:nvPicPr>
          <p:cNvPr id="435204" name="Picture 4" descr="GE_Tagline_NewBlue.jpg                                         00243A9ANY10011                        BA6F297C:"/>
          <p:cNvPicPr>
            <a:picLocks noChangeAspect="1" noChangeArrowheads="1"/>
          </p:cNvPicPr>
          <p:nvPr/>
        </p:nvPicPr>
        <p:blipFill>
          <a:blip r:embed="rId5"/>
          <a:srcRect/>
          <a:stretch>
            <a:fillRect/>
          </a:stretch>
        </p:blipFill>
        <p:spPr bwMode="auto">
          <a:xfrm>
            <a:off x="2297113" y="4371975"/>
            <a:ext cx="4411662" cy="1387475"/>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par>
    </p:tnLst>
  </p:timing>
</p:sld>
</file>

<file path=ppt/theme/theme1.xml><?xml version="1.0" encoding="utf-8"?>
<a:theme xmlns:a="http://schemas.openxmlformats.org/drawingml/2006/main" name="GE Mul Blue Template">
  <a:themeElements>
    <a:clrScheme name="GE Mul Blue Template 1">
      <a:dk1>
        <a:srgbClr val="4157AD"/>
      </a:dk1>
      <a:lt1>
        <a:srgbClr val="FFFFFF"/>
      </a:lt1>
      <a:dk2>
        <a:srgbClr val="7C9DFD"/>
      </a:dk2>
      <a:lt2>
        <a:srgbClr val="808080"/>
      </a:lt2>
      <a:accent1>
        <a:srgbClr val="4157AD"/>
      </a:accent1>
      <a:accent2>
        <a:srgbClr val="B9CAFD"/>
      </a:accent2>
      <a:accent3>
        <a:srgbClr val="FFFFFF"/>
      </a:accent3>
      <a:accent4>
        <a:srgbClr val="364993"/>
      </a:accent4>
      <a:accent5>
        <a:srgbClr val="B0B4D3"/>
      </a:accent5>
      <a:accent6>
        <a:srgbClr val="A7B7E5"/>
      </a:accent6>
      <a:hlink>
        <a:srgbClr val="14187A"/>
      </a:hlink>
      <a:folHlink>
        <a:srgbClr val="7C9EFE"/>
      </a:folHlink>
    </a:clrScheme>
    <a:fontScheme name="GE Mul Blue Template">
      <a:majorFont>
        <a:latin typeface="GE Inspira"/>
        <a:ea typeface=""/>
        <a:cs typeface=""/>
      </a:majorFont>
      <a:minorFont>
        <a:latin typeface="GE Inspi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E Inspir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GE Inspira" pitchFamily="34" charset="0"/>
          </a:defRPr>
        </a:defPPr>
      </a:lstStyle>
    </a:lnDef>
  </a:objectDefaults>
  <a:extraClrSchemeLst>
    <a:extraClrScheme>
      <a:clrScheme name="GE Mul Blue Template 1">
        <a:dk1>
          <a:srgbClr val="4157AD"/>
        </a:dk1>
        <a:lt1>
          <a:srgbClr val="FFFFFF"/>
        </a:lt1>
        <a:dk2>
          <a:srgbClr val="7C9DFD"/>
        </a:dk2>
        <a:lt2>
          <a:srgbClr val="808080"/>
        </a:lt2>
        <a:accent1>
          <a:srgbClr val="4157AD"/>
        </a:accent1>
        <a:accent2>
          <a:srgbClr val="B9CAFD"/>
        </a:accent2>
        <a:accent3>
          <a:srgbClr val="FFFFFF"/>
        </a:accent3>
        <a:accent4>
          <a:srgbClr val="364993"/>
        </a:accent4>
        <a:accent5>
          <a:srgbClr val="B0B4D3"/>
        </a:accent5>
        <a:accent6>
          <a:srgbClr val="A7B7E5"/>
        </a:accent6>
        <a:hlink>
          <a:srgbClr val="14187A"/>
        </a:hlink>
        <a:folHlink>
          <a:srgbClr val="7C9EF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D:\Documents and Settings\420000514\Application Data\Microsoft\Templates\GE Mul Blue Template.pot</Template>
  <TotalTime>6903</TotalTime>
  <Words>7564</Words>
  <Application>Microsoft PowerPoint</Application>
  <PresentationFormat>Presentación en pantalla (4:3)</PresentationFormat>
  <Paragraphs>771</Paragraphs>
  <Slides>92</Slides>
  <Notes>54</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92</vt:i4>
      </vt:variant>
    </vt:vector>
  </HeadingPairs>
  <TitlesOfParts>
    <vt:vector size="101" baseType="lpstr">
      <vt:lpstr>Arial</vt:lpstr>
      <vt:lpstr>GE Inspira</vt:lpstr>
      <vt:lpstr>Wingdings</vt:lpstr>
      <vt:lpstr>Symbol</vt:lpstr>
      <vt:lpstr>Times New Roman</vt:lpstr>
      <vt:lpstr>Helvetica</vt:lpstr>
      <vt:lpstr>Times</vt:lpstr>
      <vt:lpstr>GEsansCon57</vt:lpstr>
      <vt:lpstr>GE Mul Blue Template</vt:lpstr>
      <vt:lpstr>Fundamentos de Protección de Barras</vt:lpstr>
      <vt:lpstr>Describir </vt:lpstr>
      <vt:lpstr>Barra única - interruptor único</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Requisitos de protección</vt:lpstr>
      <vt:lpstr>Técnicas de protección de barras</vt:lpstr>
      <vt:lpstr>Esquemas entrelazados</vt:lpstr>
      <vt:lpstr>Diferencial de sobrecorriente (sin restricciones)</vt:lpstr>
      <vt:lpstr>Diapositiva 18</vt:lpstr>
      <vt:lpstr>Acopladores lineales</vt:lpstr>
      <vt:lpstr>Acopladores lineales</vt:lpstr>
      <vt:lpstr>Diferencial de alta impedancia</vt:lpstr>
      <vt:lpstr>Diferencial porcentual</vt:lpstr>
      <vt:lpstr>Diferencial porcentual de baja impedancia</vt:lpstr>
      <vt:lpstr>Objetivos del algoritmo diferencial digital</vt:lpstr>
      <vt:lpstr>Diferencial de baja impedancia (distribuido)</vt:lpstr>
      <vt:lpstr>Diferencial de baja impedancia (centralizado)</vt:lpstr>
      <vt:lpstr>Saturación de TC</vt:lpstr>
      <vt:lpstr>Conceptos de saturación de TC</vt:lpstr>
      <vt:lpstr>Saturación de TC</vt:lpstr>
      <vt:lpstr>Fallo externo y TC ideales</vt:lpstr>
      <vt:lpstr>Fallo externo y CT reales</vt:lpstr>
      <vt:lpstr>Fallo externo con saturación del TC</vt:lpstr>
      <vt:lpstr>Algunos métodos para asegurar el diferencial del barra</vt:lpstr>
      <vt:lpstr>Consideraciones diferenciales del barra de alta impedancia</vt:lpstr>
      <vt:lpstr>Relé operado por voltaje de alta impedancia Fallo externo</vt:lpstr>
      <vt:lpstr>Relé operado por voltaje de alta impedanciaCoincidencia de relaciones con CT de relaciones múltiples</vt:lpstr>
      <vt:lpstr>Relé operado por voltaje de alta impedanciaCoincidencia de relaciones con CT de relaciones múltiples</vt:lpstr>
      <vt:lpstr>Relés diferenciales de barra electromecánicos de alta impedancia</vt:lpstr>
      <vt:lpstr>Diapositiva 39</vt:lpstr>
      <vt:lpstr>Diapositiva 40</vt:lpstr>
      <vt:lpstr>Diapositiva 41</vt:lpstr>
      <vt:lpstr>Diapositiva 42</vt:lpstr>
      <vt:lpstr>Consideraciones diferenciales del barra de baja impedancia</vt:lpstr>
      <vt:lpstr>Relés de baja impedancia basados ​​en P</vt:lpstr>
      <vt:lpstr>Diapositiva 45</vt:lpstr>
      <vt:lpstr>Diapositiva 46</vt:lpstr>
      <vt:lpstr>Aplicaciones de barras grandes</vt:lpstr>
      <vt:lpstr>Aplicaciones de barras grandes Para barras con hasta 24 circuitos</vt:lpstr>
      <vt:lpstr>Suma de corrientes externas No recomendado para relés Low-Z 87B</vt:lpstr>
      <vt:lpstr>Definiciones de señales de restricción</vt:lpstr>
      <vt:lpstr>Métodos de restricción de “suma de” versus “máximo de”</vt:lpstr>
      <vt:lpstr>Enfoque adaptativo diferencial de barra</vt:lpstr>
      <vt:lpstr>Diagrama de lógica adaptativa diferencial de barra</vt:lpstr>
      <vt:lpstr>Principio de comparación de fases</vt:lpstr>
      <vt:lpstr>Principio de comparación de fases, continuación...</vt:lpstr>
      <vt:lpstr>Saturación de TC</vt:lpstr>
      <vt:lpstr>Máquina de estado del detector de saturación CT</vt:lpstr>
      <vt:lpstr>Principios de funcionamiento del detector de saturación CT</vt:lpstr>
      <vt:lpstr>Detector de saturación CT: ejemplos</vt:lpstr>
      <vt:lpstr>Ejemplo de saturación de CT: falla externa</vt:lpstr>
      <vt:lpstr>Saturación de CT: ejemplo de falla interna</vt:lpstr>
      <vt:lpstr>Aplicación de relés diferenciales de baja impedancia para la protección de barras colectoras</vt:lpstr>
      <vt:lpstr>Configuración de entradas CT</vt:lpstr>
      <vt:lpstr>Definición de corriente por unidad: ejemplo</vt:lpstr>
      <vt:lpstr>Configuración de Zona Barra</vt:lpstr>
      <vt:lpstr>Configuración de la zona diferencial del barra</vt:lpstr>
      <vt:lpstr>Característica diferencial de porcentaje dual</vt:lpstr>
      <vt:lpstr>Calcular la configuración diferencial del barra</vt:lpstr>
      <vt:lpstr>Calcular la configuración diferencial del barra –Recogida mínima</vt:lpstr>
      <vt:lpstr>Calcular la configuración diferencial del barra –Pendiente Baja</vt:lpstr>
      <vt:lpstr>Calcular la configuración diferencial del barra –Punto de interrupción bajo</vt:lpstr>
      <vt:lpstr>Calcular la configuración diferencial del barra –Punto de interrupción alto</vt:lpstr>
      <vt:lpstr>Calcular la configuración diferencial del barra –Pendiente Alta</vt:lpstr>
      <vt:lpstr>Cálculo de la configuración diferencial del barra sin restricciones</vt:lpstr>
      <vt:lpstr>Característica diferencial de porcentaje dual</vt:lpstr>
      <vt:lpstr>Barras reconfigurables</vt:lpstr>
      <vt:lpstr>Barras reconfigurables</vt:lpstr>
      <vt:lpstr>Barras reconfigurables</vt:lpstr>
      <vt:lpstr>Barras reconfigurables</vt:lpstr>
      <vt:lpstr>Aisladores</vt:lpstr>
      <vt:lpstr>Aislador: conexiones típicas abiertas/cerradas</vt:lpstr>
      <vt:lpstr>Lógica de estado del interruptor y réplica de barra dinámico</vt:lpstr>
      <vt:lpstr>Problema de CT de zona diferencial</vt:lpstr>
      <vt:lpstr>Problema de CT de zona diferencial</vt:lpstr>
      <vt:lpstr>Problema de CT de zona diferencial: ejemplo de estrategia n.° 2</vt:lpstr>
      <vt:lpstr>Ejemplo de arquitectura para barras colectoras grandes</vt:lpstr>
      <vt:lpstr>Arquitectura de ejemplo: réplica de barra dinámico y posición del aislador</vt:lpstr>
      <vt:lpstr>Arquitectura de ejemplo: inicio de BF y supervisión de corriente</vt:lpstr>
      <vt:lpstr>Arquitectura de ejemplo: disparo por falla del interruptor</vt:lpstr>
      <vt:lpstr>IEEE 37.234</vt:lpstr>
      <vt:lpstr>Diapositiva 91</vt:lpstr>
      <vt:lpstr>Diapositiva 92</vt:lpstr>
    </vt:vector>
  </TitlesOfParts>
  <Company>GE Industrial Systems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Lubomir Sevov</dc:creator>
  <cp:lastModifiedBy>Admin</cp:lastModifiedBy>
  <cp:revision>380</cp:revision>
  <dcterms:created xsi:type="dcterms:W3CDTF">2002-01-21T14:47:26Z</dcterms:created>
  <dcterms:modified xsi:type="dcterms:W3CDTF">2024-03-01T18:03:45Z</dcterms:modified>
</cp:coreProperties>
</file>